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385" r:id="rId2"/>
    <p:sldId id="386" r:id="rId3"/>
    <p:sldId id="387" r:id="rId4"/>
    <p:sldId id="388" r:id="rId5"/>
    <p:sldId id="389" r:id="rId6"/>
    <p:sldId id="390" r:id="rId7"/>
    <p:sldId id="391" r:id="rId8"/>
    <p:sldId id="392" r:id="rId9"/>
    <p:sldId id="393" r:id="rId10"/>
    <p:sldId id="394" r:id="rId11"/>
    <p:sldId id="395" r:id="rId12"/>
    <p:sldId id="396" r:id="rId13"/>
    <p:sldId id="397" r:id="rId14"/>
    <p:sldId id="398" r:id="rId15"/>
    <p:sldId id="399" r:id="rId16"/>
    <p:sldId id="400"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25" r:id="rId42"/>
    <p:sldId id="426" r:id="rId43"/>
    <p:sldId id="427" r:id="rId44"/>
    <p:sldId id="428" r:id="rId45"/>
    <p:sldId id="429" r:id="rId46"/>
    <p:sldId id="431" r:id="rId47"/>
  </p:sldIdLst>
  <p:sldSz cx="9144000" cy="6858000" type="screen4x3"/>
  <p:notesSz cx="6858000" cy="9144000"/>
  <p:embeddedFontLst>
    <p:embeddedFont>
      <p:font typeface="Calibri" panose="020F0502020204030204" pitchFamily="34" charset="0"/>
      <p:regular r:id="rId49"/>
      <p:bold r:id="rId50"/>
      <p:italic r:id="rId51"/>
      <p:boldItalic r:id="rId52"/>
    </p:embeddedFont>
    <p:embeddedFont>
      <p:font typeface="Helvetica Neue" panose="020B060402020202020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Roboto" panose="02000000000000000000"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0" roundtripDataSignature="AMtx7mi+l+26HJHqa9y2n3UczmOr+bLW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1714" y="10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7" Type="http://schemas.openxmlformats.org/officeDocument/2006/relationships/slide" Target="slides/slide6.xml"/><Relationship Id="rId200"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20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20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202"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20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See these notes on employment rights in NL (Conversation Club Facilitators’ Guide)</a:t>
            </a: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Move arrows</a:t>
            </a:r>
            <a:endParaRPr/>
          </a:p>
          <a:p>
            <a:pPr marL="0" marR="0" lvl="0" indent="0" algn="l" rtl="0">
              <a:lnSpc>
                <a:spcPct val="100000"/>
              </a:lnSpc>
              <a:spcBef>
                <a:spcPts val="0"/>
              </a:spcBef>
              <a:spcAft>
                <a:spcPts val="0"/>
              </a:spcAft>
              <a:buClr>
                <a:srgbClr val="000000"/>
              </a:buClr>
              <a:buSzPts val="1100"/>
              <a:buFont typeface="Arial"/>
              <a:buNone/>
            </a:pPr>
            <a:r>
              <a:rPr lang="en-US"/>
              <a:t>This is constantly evolving as society changes. Post pandemic we will have many people suffering with mental health issues which will become much more recognised as disadvantage- anxiety, not able to make appointments, affects ability to do job even if you want to work</a:t>
            </a:r>
            <a:endParaRPr/>
          </a:p>
          <a:p>
            <a:pPr marL="0" marR="0" lvl="0" indent="0" algn="l" rtl="0">
              <a:lnSpc>
                <a:spcPct val="100000"/>
              </a:lnSpc>
              <a:spcBef>
                <a:spcPts val="0"/>
              </a:spcBef>
              <a:spcAft>
                <a:spcPts val="0"/>
              </a:spcAft>
              <a:buClr>
                <a:srgbClr val="000000"/>
              </a:buClr>
              <a:buSzPts val="1100"/>
              <a:buFont typeface="Arial"/>
              <a:buNone/>
            </a:pPr>
            <a:r>
              <a:rPr lang="en-US"/>
              <a:t>Discuss: We could add mental health to this too</a:t>
            </a:r>
            <a:endParaRPr/>
          </a:p>
          <a:p>
            <a:pPr marL="0" marR="0" lvl="0" indent="0" algn="l" rtl="0">
              <a:lnSpc>
                <a:spcPct val="100000"/>
              </a:lnSpc>
              <a:spcBef>
                <a:spcPts val="0"/>
              </a:spcBef>
              <a:spcAft>
                <a:spcPts val="0"/>
              </a:spcAft>
              <a:buClr>
                <a:srgbClr val="000000"/>
              </a:buClr>
              <a:buSzPts val="1100"/>
              <a:buFont typeface="Arial"/>
              <a:buNone/>
            </a:pPr>
            <a:r>
              <a:rPr lang="en-US"/>
              <a:t>Class –still a class-based society</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LGBTQI info</a:t>
            </a:r>
            <a:endParaRPr/>
          </a:p>
          <a:p>
            <a:pPr marL="0" marR="0" lvl="0" indent="0" algn="l" rtl="0">
              <a:lnSpc>
                <a:spcPct val="100000"/>
              </a:lnSpc>
              <a:spcBef>
                <a:spcPts val="0"/>
              </a:spcBef>
              <a:spcAft>
                <a:spcPts val="0"/>
              </a:spcAft>
              <a:buClr>
                <a:srgbClr val="000000"/>
              </a:buClr>
              <a:buSzPts val="1100"/>
              <a:buFont typeface="Arial"/>
              <a:buNone/>
            </a:pPr>
            <a:r>
              <a:rPr lang="en-US"/>
              <a:t>https://www.standard.co.uk/lifestyle/what-does-lgbtqia-stand-for-a4460116.html</a:t>
            </a:r>
            <a:endParaRPr/>
          </a:p>
          <a:p>
            <a:pPr marL="457200" lvl="0" indent="-228600" algn="l" rtl="0">
              <a:lnSpc>
                <a:spcPct val="100000"/>
              </a:lnSpc>
              <a:spcBef>
                <a:spcPts val="0"/>
              </a:spcBef>
              <a:spcAft>
                <a:spcPts val="0"/>
              </a:spcAft>
              <a:buSzPts val="1100"/>
              <a:buNone/>
            </a:pPr>
            <a:endParaRPr/>
          </a:p>
        </p:txBody>
      </p:sp>
      <p:sp>
        <p:nvSpPr>
          <p:cNvPr id="190" name="Google Shape;190;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https://www.peoplemanagement.co.uk/news/articles/young-people-and-black-graduates-most-likely-to-be-unemployed-because-of-covid#gref</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https://www.peoplemanagement.co.uk/news/articles/young-people-and-black-graduates-most-likely-to-be-unemployed-because-of-covid#gref</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https://www.resolutionfoundation.org/publications/uneven-steps/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Source: </a:t>
            </a:r>
            <a:endParaRPr/>
          </a:p>
          <a:p>
            <a:pPr marL="0" marR="0" lvl="0" indent="0" algn="l" rtl="0">
              <a:lnSpc>
                <a:spcPct val="100000"/>
              </a:lnSpc>
              <a:spcBef>
                <a:spcPts val="0"/>
              </a:spcBef>
              <a:spcAft>
                <a:spcPts val="0"/>
              </a:spcAft>
              <a:buClr>
                <a:srgbClr val="000000"/>
              </a:buClr>
              <a:buSzPts val="1100"/>
              <a:buFont typeface="Arial"/>
              <a:buNone/>
            </a:pPr>
            <a:r>
              <a:rPr lang="en-US"/>
              <a:t>https://www.nortonrosefulbright.com/en-nl/knowledge/publications/cc03a277/the-great-resignation-a-global-risk#:~:text=The%20term%20'Great%20Resignation'%20was,the%20end%20of%20the%20pandemic.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Menti meter?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Source: </a:t>
            </a:r>
            <a:endParaRPr/>
          </a:p>
          <a:p>
            <a:pPr marL="0" marR="0" lvl="0" indent="0" algn="l" rtl="0">
              <a:lnSpc>
                <a:spcPct val="100000"/>
              </a:lnSpc>
              <a:spcBef>
                <a:spcPts val="0"/>
              </a:spcBef>
              <a:spcAft>
                <a:spcPts val="0"/>
              </a:spcAft>
              <a:buClr>
                <a:srgbClr val="000000"/>
              </a:buClr>
              <a:buSzPts val="1100"/>
              <a:buFont typeface="Arial"/>
              <a:buNone/>
            </a:pPr>
            <a:r>
              <a:rPr lang="en-US"/>
              <a:t>https://www.nortonrosefulbright.com/en-nl/knowledge/publications/cc03a277/the-great-resignation-a-global-risk#:~:text=The%20term%20'Great%20Resignation'%20was,the%20end%20of%20the%20pandemic.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2474296616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12474296616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This group want flexible benefits, help with paying off debt, financial advice, </a:t>
            </a:r>
            <a:endParaRPr/>
          </a:p>
          <a:p>
            <a:pPr marL="0" marR="0" lvl="0" indent="0" algn="l" rtl="0">
              <a:lnSpc>
                <a:spcPct val="100000"/>
              </a:lnSpc>
              <a:spcBef>
                <a:spcPts val="0"/>
              </a:spcBef>
              <a:spcAft>
                <a:spcPts val="0"/>
              </a:spcAft>
              <a:buClr>
                <a:srgbClr val="000000"/>
              </a:buClr>
              <a:buSzPts val="1100"/>
              <a:buFont typeface="Arial"/>
              <a:buNone/>
            </a:pPr>
            <a:r>
              <a:rPr lang="en-US"/>
              <a:t>https://www.forbes.com/sites/ashleystahl/2021/05/04/how-gen-z-is-bringing-a-fresh-perspective-to-the-world-of-work/?sh=3fd8e27610c2</a:t>
            </a:r>
            <a:endParaRPr/>
          </a:p>
          <a:p>
            <a:pPr marL="0" marR="0" lvl="0" indent="0" algn="l" rtl="0">
              <a:lnSpc>
                <a:spcPct val="100000"/>
              </a:lnSpc>
              <a:spcBef>
                <a:spcPts val="0"/>
              </a:spcBef>
              <a:spcAft>
                <a:spcPts val="0"/>
              </a:spcAft>
              <a:buClr>
                <a:srgbClr val="000000"/>
              </a:buClr>
              <a:buSzPts val="1100"/>
              <a:buFont typeface="Arial"/>
              <a:buNone/>
            </a:pPr>
            <a:r>
              <a:rPr lang="en-US"/>
              <a:t>https://www.forbes.com/sites/forbeshumanresourcescouncil/2021/11/10/how-to-meet-gen-zs-workplace-expectations/?sh=56285d6a74ff</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Menti meter?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Menti meter?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https://www.workingnomads.com/jobs</a:t>
            </a:r>
            <a:endParaRPr/>
          </a:p>
          <a:p>
            <a:pPr marL="0" marR="0" lvl="0" indent="0" algn="l" rtl="0">
              <a:lnSpc>
                <a:spcPct val="100000"/>
              </a:lnSpc>
              <a:spcBef>
                <a:spcPts val="0"/>
              </a:spcBef>
              <a:spcAft>
                <a:spcPts val="0"/>
              </a:spcAft>
              <a:buClr>
                <a:srgbClr val="000000"/>
              </a:buClr>
              <a:buSzPts val="1100"/>
              <a:buFont typeface="Arial"/>
              <a:buNone/>
            </a:pPr>
            <a:r>
              <a:rPr lang="en-US"/>
              <a:t>https://www.flexjobs.com/remote-jobs/world/United-Kingdom?category%5B%5D=166&amp;location=United+Kingdom&amp;location_page=true&amp;nous=1&amp;noworld=1&amp;search=</a:t>
            </a:r>
            <a:endParaRPr/>
          </a:p>
          <a:p>
            <a:pPr marL="0" marR="0" lvl="0" indent="0" algn="l" rtl="0">
              <a:lnSpc>
                <a:spcPct val="100000"/>
              </a:lnSpc>
              <a:spcBef>
                <a:spcPts val="0"/>
              </a:spcBef>
              <a:spcAft>
                <a:spcPts val="0"/>
              </a:spcAft>
              <a:buClr>
                <a:srgbClr val="000000"/>
              </a:buClr>
              <a:buSzPts val="1100"/>
              <a:buFont typeface="Arial"/>
              <a:buNone/>
            </a:pPr>
            <a:r>
              <a:rPr lang="en-US"/>
              <a:t>https://www.remoteworker.co.uk/</a:t>
            </a: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https://www.workingnomads.com/jobs</a:t>
            </a:r>
            <a:endParaRPr/>
          </a:p>
          <a:p>
            <a:pPr marL="0" marR="0" lvl="0" indent="0" algn="l" rtl="0">
              <a:lnSpc>
                <a:spcPct val="100000"/>
              </a:lnSpc>
              <a:spcBef>
                <a:spcPts val="0"/>
              </a:spcBef>
              <a:spcAft>
                <a:spcPts val="0"/>
              </a:spcAft>
              <a:buClr>
                <a:srgbClr val="000000"/>
              </a:buClr>
              <a:buSzPts val="1100"/>
              <a:buFont typeface="Arial"/>
              <a:buNone/>
            </a:pPr>
            <a:r>
              <a:rPr lang="en-US"/>
              <a:t>https://www.flexjobs.com/remote-jobs/world/United-Kingdom?category%5B%5D=166&amp;location=United+Kingdom&amp;location_page=true&amp;nous=1&amp;noworld=1&amp;search=</a:t>
            </a:r>
            <a:endParaRPr/>
          </a:p>
          <a:p>
            <a:pPr marL="0" marR="0" lvl="0" indent="0" algn="l" rtl="0">
              <a:lnSpc>
                <a:spcPct val="100000"/>
              </a:lnSpc>
              <a:spcBef>
                <a:spcPts val="0"/>
              </a:spcBef>
              <a:spcAft>
                <a:spcPts val="0"/>
              </a:spcAft>
              <a:buClr>
                <a:srgbClr val="000000"/>
              </a:buClr>
              <a:buSzPts val="1100"/>
              <a:buFont typeface="Arial"/>
              <a:buNone/>
            </a:pPr>
            <a:r>
              <a:rPr lang="en-US"/>
              <a:t>https://www.remoteworker.co.uk/</a:t>
            </a: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https://www.workingnomads.com/jobs</a:t>
            </a:r>
            <a:endParaRPr/>
          </a:p>
          <a:p>
            <a:pPr marL="0" marR="0" lvl="0" indent="0" algn="l" rtl="0">
              <a:lnSpc>
                <a:spcPct val="100000"/>
              </a:lnSpc>
              <a:spcBef>
                <a:spcPts val="0"/>
              </a:spcBef>
              <a:spcAft>
                <a:spcPts val="0"/>
              </a:spcAft>
              <a:buClr>
                <a:srgbClr val="000000"/>
              </a:buClr>
              <a:buSzPts val="1100"/>
              <a:buFont typeface="Arial"/>
              <a:buNone/>
            </a:pPr>
            <a:r>
              <a:rPr lang="en-US"/>
              <a:t>https://www.flexjobs.com/remote-jobs/world/United-Kingdom?category%5B%5D=166&amp;location=United+Kingdom&amp;location_page=true&amp;nous=1&amp;noworld=1&amp;search=</a:t>
            </a:r>
            <a:endParaRPr/>
          </a:p>
          <a:p>
            <a:pPr marL="0" marR="0" lvl="0" indent="0" algn="l" rtl="0">
              <a:lnSpc>
                <a:spcPct val="100000"/>
              </a:lnSpc>
              <a:spcBef>
                <a:spcPts val="0"/>
              </a:spcBef>
              <a:spcAft>
                <a:spcPts val="0"/>
              </a:spcAft>
              <a:buClr>
                <a:srgbClr val="000000"/>
              </a:buClr>
              <a:buSzPts val="1100"/>
              <a:buFont typeface="Arial"/>
              <a:buNone/>
            </a:pPr>
            <a:r>
              <a:rPr lang="en-US"/>
              <a:t>https://www.remoteworker.co.uk/</a:t>
            </a: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https://www.cipd.co.uk/knowledge/culture/well-being/cost-living-crisis</a:t>
            </a:r>
            <a:endParaRPr/>
          </a:p>
          <a:p>
            <a:pPr marL="0" marR="0" lvl="0" indent="0" algn="l" rtl="0">
              <a:lnSpc>
                <a:spcPct val="100000"/>
              </a:lnSpc>
              <a:spcBef>
                <a:spcPts val="0"/>
              </a:spcBef>
              <a:spcAft>
                <a:spcPts val="0"/>
              </a:spcAft>
              <a:buClr>
                <a:srgbClr val="000000"/>
              </a:buClr>
              <a:buSzPts val="1100"/>
              <a:buFont typeface="Arial"/>
              <a:buNone/>
            </a:pPr>
            <a:r>
              <a:rPr lang="en-US"/>
              <a:t>https://www.mirror.co.uk/money/aldi-give-26000-workers-second-27567028</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https://www.cipd.co.uk/knowledge/culture/well-being/cost-living-crisis</a:t>
            </a:r>
            <a:endParaRPr/>
          </a:p>
          <a:p>
            <a:pPr marL="0" marR="0" lvl="0" indent="0" algn="l" rtl="0">
              <a:lnSpc>
                <a:spcPct val="100000"/>
              </a:lnSpc>
              <a:spcBef>
                <a:spcPts val="0"/>
              </a:spcBef>
              <a:spcAft>
                <a:spcPts val="0"/>
              </a:spcAft>
              <a:buClr>
                <a:srgbClr val="000000"/>
              </a:buClr>
              <a:buSzPts val="1100"/>
              <a:buFont typeface="Arial"/>
              <a:buNone/>
            </a:pPr>
            <a:r>
              <a:rPr lang="en-US"/>
              <a:t>https://www.mirror.co.uk/money/aldi-give-26000-workers-second-27567028</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2474296616_0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12474296616_0_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b="1"/>
              <a:t>15 minutes</a:t>
            </a:r>
            <a:endParaRPr/>
          </a:p>
        </p:txBody>
      </p:sp>
      <p:sp>
        <p:nvSpPr>
          <p:cNvPr id="423" name="Google Shape;423;g12474296616_0_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Retention and talent development, promotion</a:t>
            </a:r>
            <a:endParaRPr/>
          </a:p>
          <a:p>
            <a:pPr marL="457200" lvl="0" indent="-298450" algn="l" rtl="0">
              <a:lnSpc>
                <a:spcPct val="100000"/>
              </a:lnSpc>
              <a:spcBef>
                <a:spcPts val="0"/>
              </a:spcBef>
              <a:spcAft>
                <a:spcPts val="0"/>
              </a:spcAft>
              <a:buSzPts val="1100"/>
              <a:buChar char="●"/>
            </a:pPr>
            <a:r>
              <a:rPr lang="en-US"/>
              <a:t>Training and development</a:t>
            </a:r>
            <a:endParaRPr/>
          </a:p>
          <a:p>
            <a:pPr marL="457200" lvl="0" indent="-298450" algn="l" rtl="0">
              <a:lnSpc>
                <a:spcPct val="100000"/>
              </a:lnSpc>
              <a:spcBef>
                <a:spcPts val="0"/>
              </a:spcBef>
              <a:spcAft>
                <a:spcPts val="0"/>
              </a:spcAft>
              <a:buSzPts val="1100"/>
              <a:buChar char="●"/>
            </a:pPr>
            <a:r>
              <a:rPr lang="en-US"/>
              <a:t>Equality and flexible working</a:t>
            </a:r>
            <a:endParaRPr/>
          </a:p>
          <a:p>
            <a:pPr marL="457200" lvl="0" indent="-298450" algn="l" rtl="0">
              <a:lnSpc>
                <a:spcPct val="100000"/>
              </a:lnSpc>
              <a:spcBef>
                <a:spcPts val="0"/>
              </a:spcBef>
              <a:spcAft>
                <a:spcPts val="0"/>
              </a:spcAft>
              <a:buSzPts val="1100"/>
              <a:buChar char="●"/>
            </a:pPr>
            <a:r>
              <a:rPr lang="en-US"/>
              <a:t>Processes and systems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Use case studies or the diversity cards for learners to discuss in their groups to see where flexibility could be applied to specific jobs or individuals.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fb579708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g13fb579708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Use case studies or the diversity cards for learners to discuss in their groups to see where flexibility could be applied to specific jobs or individuals.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See CIPD inclusion at work report published 7 Dec 2022</a:t>
            </a:r>
            <a:endParaRPr/>
          </a:p>
          <a:p>
            <a:pPr marL="0" lvl="0" indent="0" algn="l" rtl="0">
              <a:lnSpc>
                <a:spcPct val="100000"/>
              </a:lnSpc>
              <a:spcBef>
                <a:spcPts val="0"/>
              </a:spcBef>
              <a:spcAft>
                <a:spcPts val="0"/>
              </a:spcAft>
              <a:buSzPts val="1100"/>
              <a:buNone/>
            </a:pPr>
            <a:r>
              <a:rPr lang="en-US"/>
              <a:t>https://www.cipd.co.uk/knowledge/fundamentals/relations/diversity/inclusion-work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t>Professor D. Megginson, Sheffield Hallam Uni 2010</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b="1"/>
              <a:t>Add link in chat – allow 5 minutes</a:t>
            </a:r>
            <a:endParaRPr/>
          </a:p>
        </p:txBody>
      </p:sp>
      <p:sp>
        <p:nvSpPr>
          <p:cNvPr id="568" name="Google Shape;56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24742966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12474296616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8" name="Google Shape;578;g12474296616_0_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87" name="Google Shape;587;p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https://www.thecareerpsychologist.com/wp-content/uploads/Daily-working-from-home-TCP-checklist-v2.pdf</a:t>
            </a:r>
            <a:endParaRPr/>
          </a:p>
          <a:p>
            <a:pPr marL="457200" lvl="0" indent="-298450" algn="l" rtl="0">
              <a:lnSpc>
                <a:spcPct val="100000"/>
              </a:lnSpc>
              <a:spcBef>
                <a:spcPts val="0"/>
              </a:spcBef>
              <a:spcAft>
                <a:spcPts val="0"/>
              </a:spcAft>
              <a:buSzPts val="1100"/>
              <a:buChar char="●"/>
            </a:pPr>
            <a:r>
              <a:rPr lang="en-US"/>
              <a:t>See website above also for Covey’s circle of influence.</a:t>
            </a:r>
            <a:endParaRPr/>
          </a:p>
        </p:txBody>
      </p:sp>
      <p:sp>
        <p:nvSpPr>
          <p:cNvPr id="597" name="Google Shape;597;p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2418acd849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6" name="Google Shape;616;g12418acd849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Menti meter?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Stats in italics from CIPD </a:t>
            </a:r>
            <a:r>
              <a:rPr lang="en-US" i="1"/>
              <a:t>People Management </a:t>
            </a:r>
            <a:r>
              <a:rPr lang="en-US"/>
              <a:t>magazine  Feb 2021</a:t>
            </a:r>
            <a:endParaRPr/>
          </a:p>
          <a:p>
            <a:pPr marL="0" marR="0" lvl="0" indent="0" algn="l" rtl="0">
              <a:lnSpc>
                <a:spcPct val="100000"/>
              </a:lnSpc>
              <a:spcBef>
                <a:spcPts val="0"/>
              </a:spcBef>
              <a:spcAft>
                <a:spcPts val="0"/>
              </a:spcAft>
              <a:buClr>
                <a:srgbClr val="000000"/>
              </a:buClr>
              <a:buSzPts val="1100"/>
              <a:buFont typeface="Arial"/>
              <a:buNone/>
            </a:pPr>
            <a:r>
              <a:rPr lang="en-US"/>
              <a:t>Check still relevant may need updating by delivery date/ incorporate recession?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 name="Google Shape;1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a:spLocks noGrp="1"/>
          </p:cNvSpPr>
          <p:nvPr>
            <p:ph type="pic" idx="2"/>
          </p:nvPr>
        </p:nvSpPr>
        <p:spPr>
          <a:xfrm>
            <a:off x="1792288" y="612775"/>
            <a:ext cx="5486400" cy="4114800"/>
          </a:xfrm>
          <a:prstGeom prst="rect">
            <a:avLst/>
          </a:prstGeom>
          <a:noFill/>
          <a:ln>
            <a:noFill/>
          </a:ln>
        </p:spPr>
      </p:sp>
      <p:sp>
        <p:nvSpPr>
          <p:cNvPr id="64" name="Google Shape;64;p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s://www.resolutionfoundation.org/publications/uneven-step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unsplash.com/s/photos/fun?utm_source=unsplash&amp;utm_medium=referral&amp;utm_content=creditCopyText" TargetMode="External"/><Relationship Id="rId5" Type="http://schemas.openxmlformats.org/officeDocument/2006/relationships/hyperlink" Target="https://unsplash.com/@othentikisra?utm_source=unsplash&amp;utm_medium=referral&amp;utm_content=creditCopyText"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hyperlink" Target="https://www.mckinsey.com/business-functions/people-and-organizational-performance/our-insights/gone-for-now-or-gone-for-good-how-to-play-the-new-talent-game-and-win-back-worker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hyperlink" Target="https://mccrindle.com.au/insights/blogarchive/gen-z-and-gen-alpha-infographic-updat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5.png"/><Relationship Id="rId7" Type="http://schemas.openxmlformats.org/officeDocument/2006/relationships/hyperlink" Target="https://unsplash.com/collections/82YAxkh8jUI/gen-z?utm_source=unsplash&amp;utm_medium=referral&amp;utm_content=creditCopyText"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unsplash.com/@bluespit?utm_source=unsplash&amp;utm_medium=referral&amp;utm_content=creditCopyText" TargetMode="External"/><Relationship Id="rId5" Type="http://schemas.openxmlformats.org/officeDocument/2006/relationships/image" Target="../media/image1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jasongoodman_youxventures?utm_source=unsplash&amp;utm_medium=referral&amp;utm_content=creditCopyText" TargetMode="External"/><Relationship Id="rId7"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hyperlink" Target="https://unsplash.com/s/photos/groups-at-work?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hyperlink" Target="https://unsplash.com/s/photos/manufacturing?utm_source=unsplash&amp;utm_medium=referral&amp;utm_content=creditCopyText"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unsplash.com/@jeswinthomas?utm_source=unsplash&amp;utm_medium=referral&amp;utm_content=creditCopyText" TargetMode="External"/><Relationship Id="rId5" Type="http://schemas.openxmlformats.org/officeDocument/2006/relationships/image" Target="../media/image31.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hyperlink" Target="https://unsplash.com/@wocintechchat?utm_source=unsplash&amp;utm_medium=referral&amp;utm_content=creditCopyText" TargetMode="External"/><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hyperlink" Target="https://unsplash.com/s/photos/female-manager?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hyperlink" Target="https://techmonitor.ai/leadership/workforce/fake-flex-working-homeworking-covid-19#:~:text=%E2%80%9CFake%2Dflex%E2%80%9D%2C%20a,or%20available%20for%20their%20business"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unsplash.com/s/photos/people?utm_source=unsplash&amp;utm_medium=referral&amp;utm_content=creditCopyText"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unsplash.com/@christopher__burns?utm_source=unsplash&amp;utm_medium=referral&amp;utm_content=creditCopyText" TargetMode="External"/><Relationship Id="rId5" Type="http://schemas.openxmlformats.org/officeDocument/2006/relationships/image" Target="../media/image37.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hyperlink" Target="https://hbr.org/2021/02/are-your-diversity-efforts-othering-underrepresented-groups" TargetMode="External"/><Relationship Id="rId3" Type="http://schemas.openxmlformats.org/officeDocument/2006/relationships/image" Target="../media/image40.png"/><Relationship Id="rId7" Type="http://schemas.openxmlformats.org/officeDocument/2006/relationships/hyperlink" Target="https://www.gov.uk/government/publications/unconscious-bias-and-diversity-training-what-the-evidence-says"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gov.uk/government/publications/the-report-of-the-commission-on-race-and-ethnic-disparities/summary-of-recommendations" TargetMode="External"/><Relationship Id="rId11" Type="http://schemas.openxmlformats.org/officeDocument/2006/relationships/hyperlink" Target="https://www.cipd.co.uk/knowledge/fundamentals/relations/diversity/inclusion-work" TargetMode="External"/><Relationship Id="rId5" Type="http://schemas.openxmlformats.org/officeDocument/2006/relationships/hyperlink" Target="https://assets.publishing.service.gov.uk/government/uploads/system/uploads/attachment_data/file/594336/race-in-workplace-mcgregor-smith-review.pdf" TargetMode="External"/><Relationship Id="rId10" Type="http://schemas.openxmlformats.org/officeDocument/2006/relationships/hyperlink" Target="https://wgha.org.au/how-to-avoid-gender-bias-in-performance-reviews/" TargetMode="External"/><Relationship Id="rId4" Type="http://schemas.openxmlformats.org/officeDocument/2006/relationships/image" Target="../media/image41.png"/><Relationship Id="rId9" Type="http://schemas.openxmlformats.org/officeDocument/2006/relationships/hyperlink" Target="https://hbr.org/2021/04/research-adding-women-to-the-c-suite-changes-how-companies-think?utm_campaign=hbr&amp;utm_medium=social&amp;utm_source=linkedi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genderedinnovations.stanford.edu/policy/timeline.html" TargetMode="External"/><Relationship Id="rId3" Type="http://schemas.openxmlformats.org/officeDocument/2006/relationships/image" Target="../media/image40.png"/><Relationship Id="rId7" Type="http://schemas.openxmlformats.org/officeDocument/2006/relationships/hyperlink" Target="https://www.vox.com/2015/2/16/8031073/what-are-microaggression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fawcettsociety.org.uk/Handlers/Download.ashx?IDMF=45a5a7f5-ffbd-4078-b0b7-4bfcccab159d" TargetMode="External"/><Relationship Id="rId5" Type="http://schemas.openxmlformats.org/officeDocument/2006/relationships/hyperlink" Target="https://www.peoplemanagement.co.uk/news/articles/three-quarters-men-feel-stigmatised-taking-extended-paternity-leave" TargetMode="External"/><Relationship Id="rId4" Type="http://schemas.openxmlformats.org/officeDocument/2006/relationships/image" Target="../media/image41.png"/><Relationship Id="rId9" Type="http://schemas.openxmlformats.org/officeDocument/2006/relationships/hyperlink" Target="https://socialprotection-humanrights.org/key-issues/disadvantaged-and-vulnerable-groups/lgbtq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unsplash.com/s/photos/crowd-of-people?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unsplash.com/@annadziubinska?utm_source=unsplash&amp;utm_medium=referral&amp;utm_content=creditCopyText" TargetMode="External"/><Relationship Id="rId5" Type="http://schemas.openxmlformats.org/officeDocument/2006/relationships/image" Target="../media/image8.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unsplash.com/s/photos/crowd-of-people?utm_source=unsplash&amp;utm_medium=referral&amp;utm_content=creditCopyText"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unsplash.com/@annadziubinska?utm_source=unsplash&amp;utm_medium=referral&amp;utm_content=creditCopyText" TargetMode="External"/><Relationship Id="rId5" Type="http://schemas.openxmlformats.org/officeDocument/2006/relationships/image" Target="../media/image8.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85" name="Google Shape;85;p1"/>
          <p:cNvPicPr preferRelativeResize="0"/>
          <p:nvPr/>
        </p:nvPicPr>
        <p:blipFill rotWithShape="1">
          <a:blip r:embed="rId3">
            <a:alphaModFix/>
          </a:blip>
          <a:srcRect l="1762" t="47329" r="7327"/>
          <a:stretch/>
        </p:blipFill>
        <p:spPr>
          <a:xfrm>
            <a:off x="14" y="10"/>
            <a:ext cx="9143982" cy="6857990"/>
          </a:xfrm>
          <a:prstGeom prst="rect">
            <a:avLst/>
          </a:prstGeom>
          <a:noFill/>
          <a:ln>
            <a:noFill/>
          </a:ln>
        </p:spPr>
      </p:pic>
      <p:pic>
        <p:nvPicPr>
          <p:cNvPr id="86" name="Google Shape;86;p1" descr="Protect"/>
          <p:cNvPicPr preferRelativeResize="0"/>
          <p:nvPr/>
        </p:nvPicPr>
        <p:blipFill rotWithShape="1">
          <a:blip r:embed="rId4">
            <a:alphaModFix/>
          </a:blip>
          <a:srcRect/>
          <a:stretch/>
        </p:blipFill>
        <p:spPr>
          <a:xfrm>
            <a:off x="30225" y="56600"/>
            <a:ext cx="1910035" cy="415500"/>
          </a:xfrm>
          <a:prstGeom prst="rect">
            <a:avLst/>
          </a:prstGeom>
          <a:noFill/>
          <a:ln>
            <a:noFill/>
          </a:ln>
        </p:spPr>
      </p:pic>
      <p:sp>
        <p:nvSpPr>
          <p:cNvPr id="87" name="Google Shape;87;p1"/>
          <p:cNvSpPr txBox="1"/>
          <p:nvPr/>
        </p:nvSpPr>
        <p:spPr>
          <a:xfrm>
            <a:off x="276652" y="6408810"/>
            <a:ext cx="886732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1D2129"/>
                </a:solidFill>
                <a:latin typeface="Helvetica Neue"/>
                <a:ea typeface="Helvetica Neue"/>
                <a:cs typeface="Helvetica Neue"/>
                <a:sym typeface="Helvetica Neue"/>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000" b="0" i="0" u="none" strike="noStrike" cap="none">
              <a:solidFill>
                <a:schemeClr val="dk1"/>
              </a:solidFill>
              <a:latin typeface="Calibri"/>
              <a:ea typeface="Calibri"/>
              <a:cs typeface="Calibri"/>
              <a:sym typeface="Calibri"/>
            </a:endParaRPr>
          </a:p>
        </p:txBody>
      </p:sp>
      <p:sp>
        <p:nvSpPr>
          <p:cNvPr id="88" name="Google Shape;88;p1"/>
          <p:cNvSpPr txBox="1"/>
          <p:nvPr/>
        </p:nvSpPr>
        <p:spPr>
          <a:xfrm>
            <a:off x="667657" y="1610725"/>
            <a:ext cx="75909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dirty="0">
                <a:solidFill>
                  <a:schemeClr val="dk1"/>
                </a:solidFill>
                <a:latin typeface="Arial"/>
                <a:ea typeface="Arial"/>
                <a:cs typeface="Arial"/>
                <a:sym typeface="Arial"/>
              </a:rPr>
              <a:t>Diversity Inside Out - Module 4</a:t>
            </a:r>
            <a:r>
              <a:rPr lang="en-US" sz="2800" b="1" i="0" u="none" strike="noStrike" cap="none" dirty="0">
                <a:solidFill>
                  <a:schemeClr val="dk1"/>
                </a:solidFill>
                <a:latin typeface="Arial"/>
                <a:ea typeface="Arial"/>
                <a:cs typeface="Arial"/>
                <a:sym typeface="Arial"/>
              </a:rPr>
              <a:t>: </a:t>
            </a:r>
            <a:endParaRPr sz="2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Post Covid Changes and Challenges for a Diverse Workforce</a:t>
            </a:r>
            <a:endParaRPr sz="1400" b="0" i="0" u="none" strike="noStrike" cap="none" dirty="0">
              <a:solidFill>
                <a:srgbClr val="000000"/>
              </a:solidFill>
              <a:latin typeface="Arial"/>
              <a:ea typeface="Arial"/>
              <a:cs typeface="Arial"/>
              <a:sym typeface="Arial"/>
            </a:endParaRPr>
          </a:p>
        </p:txBody>
      </p:sp>
      <p:sp>
        <p:nvSpPr>
          <p:cNvPr id="89" name="Google Shape;89;p1"/>
          <p:cNvSpPr txBox="1"/>
          <p:nvPr/>
        </p:nvSpPr>
        <p:spPr>
          <a:xfrm>
            <a:off x="2963142" y="2662870"/>
            <a:ext cx="3000000" cy="641700"/>
          </a:xfrm>
          <a:prstGeom prst="rect">
            <a:avLst/>
          </a:prstGeom>
          <a:noFill/>
          <a:ln>
            <a:noFill/>
          </a:ln>
        </p:spPr>
        <p:txBody>
          <a:bodyPr spcFirstLastPara="1" wrap="square" lIns="91425" tIns="91425" rIns="91425" bIns="91425" anchor="t" anchorCtr="0">
            <a:spAutoFit/>
          </a:bodyPr>
          <a:lstStyle/>
          <a:p>
            <a:pPr marL="0" marR="0" lvl="0" indent="0" algn="l" rtl="0">
              <a:lnSpc>
                <a:spcPct val="105000"/>
              </a:lnSpc>
              <a:spcBef>
                <a:spcPts val="0"/>
              </a:spcBef>
              <a:spcAft>
                <a:spcPts val="0"/>
              </a:spcAft>
              <a:buClr>
                <a:srgbClr val="000000"/>
              </a:buClr>
              <a:buSzPts val="15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5000"/>
              </a:lnSpc>
              <a:spcBef>
                <a:spcPts val="0"/>
              </a:spcBef>
              <a:spcAft>
                <a:spcPts val="0"/>
              </a:spcAft>
              <a:buClr>
                <a:srgbClr val="000000"/>
              </a:buClr>
              <a:buSzPts val="1500"/>
              <a:buFont typeface="Arial"/>
              <a:buNone/>
            </a:pPr>
            <a:endParaRPr sz="1500" b="1" i="0" u="none" strike="noStrike" cap="none">
              <a:solidFill>
                <a:srgbClr val="1E0A3C"/>
              </a:solidFill>
              <a:highlight>
                <a:srgbClr val="FFFF00"/>
              </a:highlight>
              <a:latin typeface="Arial"/>
              <a:ea typeface="Arial"/>
              <a:cs typeface="Arial"/>
              <a:sym typeface="Arial"/>
            </a:endParaRPr>
          </a:p>
        </p:txBody>
      </p:sp>
      <p:pic>
        <p:nvPicPr>
          <p:cNvPr id="90" name="Google Shape;90;p1"/>
          <p:cNvPicPr preferRelativeResize="0"/>
          <p:nvPr/>
        </p:nvPicPr>
        <p:blipFill rotWithShape="1">
          <a:blip r:embed="rId5">
            <a:alphaModFix/>
          </a:blip>
          <a:srcRect/>
          <a:stretch/>
        </p:blipFill>
        <p:spPr>
          <a:xfrm>
            <a:off x="7490768" y="90150"/>
            <a:ext cx="1488906" cy="481276"/>
          </a:xfrm>
          <a:prstGeom prst="rect">
            <a:avLst/>
          </a:prstGeom>
          <a:noFill/>
          <a:ln>
            <a:noFill/>
          </a:ln>
        </p:spPr>
      </p:pic>
      <p:pic>
        <p:nvPicPr>
          <p:cNvPr id="91" name="Google Shape;91;p1"/>
          <p:cNvPicPr preferRelativeResize="0"/>
          <p:nvPr/>
        </p:nvPicPr>
        <p:blipFill rotWithShape="1">
          <a:blip r:embed="rId6">
            <a:alphaModFix/>
          </a:blip>
          <a:srcRect/>
          <a:stretch/>
        </p:blipFill>
        <p:spPr>
          <a:xfrm>
            <a:off x="3759475" y="38413"/>
            <a:ext cx="1261242" cy="584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1"/>
          <p:cNvSpPr txBox="1">
            <a:spLocks noGrp="1"/>
          </p:cNvSpPr>
          <p:nvPr>
            <p:ph type="title"/>
          </p:nvPr>
        </p:nvSpPr>
        <p:spPr>
          <a:xfrm>
            <a:off x="250532" y="750722"/>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b="1">
                <a:solidFill>
                  <a:srgbClr val="0070C0"/>
                </a:solidFill>
              </a:rPr>
              <a:t>Intersectionality- multiple disadvantage</a:t>
            </a:r>
            <a:endParaRPr/>
          </a:p>
        </p:txBody>
      </p:sp>
      <p:sp>
        <p:nvSpPr>
          <p:cNvPr id="193" name="Google Shape;193;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0" lvl="0" indent="0" algn="l" rtl="0">
              <a:lnSpc>
                <a:spcPct val="100000"/>
              </a:lnSpc>
              <a:spcBef>
                <a:spcPts val="360"/>
              </a:spcBef>
              <a:spcAft>
                <a:spcPts val="0"/>
              </a:spcAft>
              <a:buSzPts val="1800"/>
              <a:buNone/>
            </a:pPr>
            <a:endParaRPr/>
          </a:p>
        </p:txBody>
      </p:sp>
      <p:sp>
        <p:nvSpPr>
          <p:cNvPr id="194" name="Google Shape;194;p21"/>
          <p:cNvSpPr/>
          <p:nvPr/>
        </p:nvSpPr>
        <p:spPr>
          <a:xfrm>
            <a:off x="976707" y="1605667"/>
            <a:ext cx="6456028" cy="405636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path>
              <a:path w="120000" h="120000" fill="none" extrusionOk="0">
                <a:moveTo>
                  <a:pt x="-10000" y="22500"/>
                </a:moveTo>
                <a:lnTo>
                  <a:pt x="-46000" y="135000"/>
                </a:lnTo>
              </a:path>
            </a:pathLst>
          </a:cu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6697036" y="3030106"/>
            <a:ext cx="1818314" cy="976098"/>
          </a:xfrm>
          <a:prstGeom prst="wedgeRoundRectCallout">
            <a:avLst>
              <a:gd name="adj1" fmla="val -176542"/>
              <a:gd name="adj2" fmla="val 41158"/>
              <a:gd name="adj3"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Religion</a:t>
            </a: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1711266" y="1872590"/>
            <a:ext cx="1257040" cy="7499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3885" y="124415"/>
                </a:moveTo>
                <a:lnTo>
                  <a:pt x="137264" y="187516"/>
                </a:lnTo>
              </a:path>
            </a:pathLst>
          </a:custGeom>
          <a:solidFill>
            <a:srgbClr val="17365D"/>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Gender</a:t>
            </a: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5116760" y="4473744"/>
            <a:ext cx="1248387" cy="129533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path>
              <a:path w="120000" h="120000" fill="none" extrusionOk="0">
                <a:moveTo>
                  <a:pt x="-10000" y="22500"/>
                </a:moveTo>
                <a:lnTo>
                  <a:pt x="-105269" y="11432"/>
                </a:lnTo>
              </a:path>
            </a:pathLst>
          </a:custGeom>
          <a:solidFill>
            <a:srgbClr val="BFBFBF"/>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Social exclusion</a:t>
            </a: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1189139" y="2767990"/>
            <a:ext cx="1611647" cy="1316924"/>
          </a:xfrm>
          <a:prstGeom prst="wedgeRoundRectCallout">
            <a:avLst>
              <a:gd name="adj1" fmla="val 135568"/>
              <a:gd name="adj2" fmla="val 87370"/>
              <a:gd name="adj3"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99" name="Google Shape;199;p21"/>
          <p:cNvSpPr/>
          <p:nvPr/>
        </p:nvSpPr>
        <p:spPr>
          <a:xfrm>
            <a:off x="3653143" y="2676256"/>
            <a:ext cx="1463617" cy="1202587"/>
          </a:xfrm>
          <a:prstGeom prst="wedgeRoundRectCallout">
            <a:avLst>
              <a:gd name="adj1" fmla="val -102101"/>
              <a:gd name="adj2" fmla="val -2026"/>
              <a:gd name="adj3" fmla="val 16667"/>
            </a:avLst>
          </a:prstGeom>
          <a:solidFill>
            <a:srgbClr val="93B3D7"/>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Class</a:t>
            </a:r>
            <a:endParaRPr sz="825" b="0" i="0" u="none" strike="noStrike" cap="none">
              <a:solidFill>
                <a:schemeClr val="lt1"/>
              </a:solidFill>
              <a:latin typeface="Arial"/>
              <a:ea typeface="Arial"/>
              <a:cs typeface="Arial"/>
              <a:sym typeface="Arial"/>
            </a:endParaRPr>
          </a:p>
        </p:txBody>
      </p:sp>
      <p:sp>
        <p:nvSpPr>
          <p:cNvPr id="200" name="Google Shape;200;p21"/>
          <p:cNvSpPr/>
          <p:nvPr/>
        </p:nvSpPr>
        <p:spPr>
          <a:xfrm>
            <a:off x="7154749" y="4394907"/>
            <a:ext cx="1463617" cy="1202587"/>
          </a:xfrm>
          <a:prstGeom prst="wedgeRoundRectCallout">
            <a:avLst>
              <a:gd name="adj1" fmla="val -102101"/>
              <a:gd name="adj2" fmla="val -2026"/>
              <a:gd name="adj3" fmla="val 16667"/>
            </a:avLst>
          </a:prstGeom>
          <a:solidFill>
            <a:srgbClr val="B7CCE4"/>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Migrant</a:t>
            </a:r>
            <a:endParaRPr sz="825" b="0" i="0" u="none" strike="noStrike" cap="none">
              <a:solidFill>
                <a:schemeClr val="lt1"/>
              </a:solidFill>
              <a:latin typeface="Arial"/>
              <a:ea typeface="Arial"/>
              <a:cs typeface="Arial"/>
              <a:sym typeface="Arial"/>
            </a:endParaRPr>
          </a:p>
        </p:txBody>
      </p:sp>
      <p:sp>
        <p:nvSpPr>
          <p:cNvPr id="201" name="Google Shape;201;p21"/>
          <p:cNvSpPr/>
          <p:nvPr/>
        </p:nvSpPr>
        <p:spPr>
          <a:xfrm>
            <a:off x="2488819" y="4509062"/>
            <a:ext cx="1560353" cy="97427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3548" y="-4624"/>
                </a:moveTo>
                <a:lnTo>
                  <a:pt x="120935" y="-81985"/>
                </a:lnTo>
              </a:path>
            </a:pathLst>
          </a:custGeom>
          <a:solidFill>
            <a:srgbClr val="93B3D7"/>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Language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Skill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level</a:t>
            </a: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522883" y="4473744"/>
            <a:ext cx="1463617" cy="1202587"/>
          </a:xfrm>
          <a:prstGeom prst="wedgeRoundRectCallout">
            <a:avLst>
              <a:gd name="adj1" fmla="val 65243"/>
              <a:gd name="adj2" fmla="val -67199"/>
              <a:gd name="adj3" fmla="val 16667"/>
            </a:avLst>
          </a:prstGeom>
          <a:solidFill>
            <a:srgbClr val="BFBFBF"/>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LGBTQi+</a:t>
            </a:r>
            <a:endParaRPr sz="825" b="0" i="0" u="none" strike="noStrike" cap="none">
              <a:solidFill>
                <a:schemeClr val="lt1"/>
              </a:solidFill>
              <a:latin typeface="Arial"/>
              <a:ea typeface="Arial"/>
              <a:cs typeface="Arial"/>
              <a:sym typeface="Arial"/>
            </a:endParaRPr>
          </a:p>
        </p:txBody>
      </p:sp>
      <p:sp>
        <p:nvSpPr>
          <p:cNvPr id="203" name="Google Shape;203;p21"/>
          <p:cNvSpPr/>
          <p:nvPr/>
        </p:nvSpPr>
        <p:spPr>
          <a:xfrm>
            <a:off x="7285620" y="1438817"/>
            <a:ext cx="1463617" cy="1202587"/>
          </a:xfrm>
          <a:prstGeom prst="wedgeRoundRectCallout">
            <a:avLst>
              <a:gd name="adj1" fmla="val -83845"/>
              <a:gd name="adj2" fmla="val 35005"/>
              <a:gd name="adj3" fmla="val 16667"/>
            </a:avLst>
          </a:prstGeom>
          <a:solidFill>
            <a:srgbClr val="FBD4B4"/>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Arial"/>
                <a:ea typeface="Arial"/>
                <a:cs typeface="Arial"/>
                <a:sym typeface="Arial"/>
              </a:rPr>
              <a:t>Disability</a:t>
            </a:r>
            <a:endParaRPr sz="825" b="0" i="0" u="none" strike="noStrike" cap="none">
              <a:solidFill>
                <a:schemeClr val="lt1"/>
              </a:solidFill>
              <a:latin typeface="Arial"/>
              <a:ea typeface="Arial"/>
              <a:cs typeface="Arial"/>
              <a:sym typeface="Arial"/>
            </a:endParaRPr>
          </a:p>
        </p:txBody>
      </p:sp>
      <p:pic>
        <p:nvPicPr>
          <p:cNvPr id="204" name="Google Shape;204;p2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05" name="Google Shape;205;p21"/>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71428"/>
              <a:buNone/>
            </a:pPr>
            <a:r>
              <a:rPr lang="en-US" sz="2800" b="1" i="0">
                <a:solidFill>
                  <a:srgbClr val="0070C0"/>
                </a:solidFill>
                <a:latin typeface="Arial"/>
                <a:ea typeface="Arial"/>
                <a:cs typeface="Arial"/>
                <a:sym typeface="Arial"/>
              </a:rPr>
              <a:t>Young people and black graduates most likely to be unemployed because of Covid (2021)</a:t>
            </a:r>
            <a:endParaRPr sz="2800" b="1"/>
          </a:p>
        </p:txBody>
      </p:sp>
      <p:sp>
        <p:nvSpPr>
          <p:cNvPr id="211" name="Google Shape;211;p2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100000"/>
              </a:lnSpc>
              <a:spcBef>
                <a:spcPts val="360"/>
              </a:spcBef>
              <a:spcAft>
                <a:spcPts val="0"/>
              </a:spcAft>
              <a:buSzPct val="91836"/>
              <a:buNone/>
            </a:pPr>
            <a:br>
              <a:rPr lang="en-US" sz="2800" b="1" i="0">
                <a:solidFill>
                  <a:srgbClr val="0070C0"/>
                </a:solidFill>
                <a:latin typeface="Arial"/>
                <a:ea typeface="Arial"/>
                <a:cs typeface="Arial"/>
                <a:sym typeface="Arial"/>
              </a:rPr>
            </a:br>
            <a:r>
              <a:rPr lang="en-US" sz="2800" b="0" i="0">
                <a:solidFill>
                  <a:srgbClr val="000000"/>
                </a:solidFill>
                <a:latin typeface="Open Sans"/>
                <a:ea typeface="Open Sans"/>
                <a:cs typeface="Open Sans"/>
                <a:sym typeface="Open Sans"/>
              </a:rPr>
              <a:t>A </a:t>
            </a:r>
            <a:r>
              <a:rPr lang="en-US" sz="2800" b="1" i="0" u="sng">
                <a:solidFill>
                  <a:srgbClr val="545454"/>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report from the Resolution Foundation</a:t>
            </a:r>
            <a:r>
              <a:rPr lang="en-US" sz="2800" b="0" i="0">
                <a:solidFill>
                  <a:srgbClr val="000000"/>
                </a:solidFill>
                <a:latin typeface="Open Sans"/>
                <a:ea typeface="Open Sans"/>
                <a:cs typeface="Open Sans"/>
                <a:sym typeface="Open Sans"/>
              </a:rPr>
              <a:t> found that between the second and third quarters of 2020 the unemployment rate among 18 to 24-year-olds jumped from 11.5 per cent to 13.6 per cent – an 18 per cent increase for this age group and the highest quarterly rise since 1992.</a:t>
            </a:r>
            <a:endParaRPr/>
          </a:p>
          <a:p>
            <a:pPr marL="457200" lvl="0" indent="-228600" algn="l" rtl="0">
              <a:lnSpc>
                <a:spcPct val="100000"/>
              </a:lnSpc>
              <a:spcBef>
                <a:spcPts val="360"/>
              </a:spcBef>
              <a:spcAft>
                <a:spcPts val="0"/>
              </a:spcAft>
              <a:buSzPct val="91836"/>
              <a:buNone/>
            </a:pPr>
            <a:endParaRPr sz="2800">
              <a:solidFill>
                <a:srgbClr val="000000"/>
              </a:solidFill>
              <a:latin typeface="Open Sans"/>
              <a:ea typeface="Open Sans"/>
              <a:cs typeface="Open Sans"/>
              <a:sym typeface="Open Sans"/>
            </a:endParaRPr>
          </a:p>
          <a:p>
            <a:pPr marL="114300" lvl="0" indent="0" algn="l" rtl="0">
              <a:lnSpc>
                <a:spcPct val="100000"/>
              </a:lnSpc>
              <a:spcBef>
                <a:spcPts val="360"/>
              </a:spcBef>
              <a:spcAft>
                <a:spcPts val="0"/>
              </a:spcAft>
              <a:buSzPct val="91836"/>
              <a:buNone/>
            </a:pPr>
            <a:r>
              <a:rPr lang="en-US" sz="2800" b="0" i="0">
                <a:solidFill>
                  <a:srgbClr val="000000"/>
                </a:solidFill>
                <a:latin typeface="Open Sans"/>
                <a:ea typeface="Open Sans"/>
                <a:cs typeface="Open Sans"/>
                <a:sym typeface="Open Sans"/>
              </a:rPr>
              <a:t>The rise was even greater among black graduates, who saw unemployment increase to 34 per cent, up from 22 per cent before the pandemic.</a:t>
            </a:r>
            <a:endParaRPr/>
          </a:p>
          <a:p>
            <a:pPr marL="457200" lvl="0" indent="-228600" algn="l" rtl="0">
              <a:lnSpc>
                <a:spcPct val="100000"/>
              </a:lnSpc>
              <a:spcBef>
                <a:spcPts val="360"/>
              </a:spcBef>
              <a:spcAft>
                <a:spcPts val="0"/>
              </a:spcAft>
              <a:buSzPct val="91836"/>
              <a:buNone/>
            </a:pPr>
            <a:endParaRPr sz="2800">
              <a:solidFill>
                <a:srgbClr val="000000"/>
              </a:solidFill>
              <a:latin typeface="Open Sans"/>
              <a:ea typeface="Open Sans"/>
              <a:cs typeface="Open Sans"/>
              <a:sym typeface="Open Sans"/>
            </a:endParaRPr>
          </a:p>
          <a:p>
            <a:pPr marL="114300" lvl="0" indent="0" algn="l" rtl="0">
              <a:lnSpc>
                <a:spcPct val="100000"/>
              </a:lnSpc>
              <a:spcBef>
                <a:spcPts val="360"/>
              </a:spcBef>
              <a:spcAft>
                <a:spcPts val="0"/>
              </a:spcAft>
              <a:buSzPct val="91836"/>
              <a:buNone/>
            </a:pPr>
            <a:r>
              <a:rPr lang="en-US" sz="2800" b="0" i="0">
                <a:solidFill>
                  <a:srgbClr val="000000"/>
                </a:solidFill>
                <a:latin typeface="Open Sans"/>
                <a:ea typeface="Open Sans"/>
                <a:cs typeface="Open Sans"/>
                <a:sym typeface="Open Sans"/>
              </a:rPr>
              <a:t>In comparison, the unemployment rate was 25 per cent among Asian graduates and just 12 per cent among white graduates.</a:t>
            </a:r>
            <a:endParaRPr/>
          </a:p>
          <a:p>
            <a:pPr marL="114300" lvl="0" indent="0" algn="l" rtl="0">
              <a:lnSpc>
                <a:spcPct val="100000"/>
              </a:lnSpc>
              <a:spcBef>
                <a:spcPts val="360"/>
              </a:spcBef>
              <a:spcAft>
                <a:spcPts val="0"/>
              </a:spcAft>
              <a:buSzPct val="91836"/>
              <a:buNone/>
            </a:pPr>
            <a:endParaRPr sz="2800" b="1" i="0">
              <a:solidFill>
                <a:schemeClr val="dk1"/>
              </a:solidFill>
              <a:latin typeface="Arial"/>
              <a:ea typeface="Arial"/>
              <a:cs typeface="Arial"/>
              <a:sym typeface="Arial"/>
            </a:endParaRPr>
          </a:p>
          <a:p>
            <a:pPr marL="114300" lvl="0" indent="0" algn="l" rtl="0">
              <a:lnSpc>
                <a:spcPct val="100000"/>
              </a:lnSpc>
              <a:spcBef>
                <a:spcPts val="360"/>
              </a:spcBef>
              <a:spcAft>
                <a:spcPts val="0"/>
              </a:spcAft>
              <a:buSzPct val="91836"/>
              <a:buNone/>
            </a:pPr>
            <a:r>
              <a:rPr lang="en-US" sz="2800" b="1">
                <a:latin typeface="Arial"/>
                <a:ea typeface="Arial"/>
                <a:cs typeface="Arial"/>
                <a:sym typeface="Arial"/>
              </a:rPr>
              <a:t>R</a:t>
            </a:r>
            <a:r>
              <a:rPr lang="en-US" sz="2800" b="1" i="0">
                <a:solidFill>
                  <a:schemeClr val="dk1"/>
                </a:solidFill>
                <a:latin typeface="Arial"/>
                <a:ea typeface="Arial"/>
                <a:cs typeface="Arial"/>
                <a:sym typeface="Arial"/>
              </a:rPr>
              <a:t>eport findings (14 Apr 2021) Brown.J</a:t>
            </a:r>
            <a:endParaRPr sz="2800" b="0" i="0">
              <a:solidFill>
                <a:srgbClr val="000000"/>
              </a:solidFill>
              <a:latin typeface="Open Sans"/>
              <a:ea typeface="Open Sans"/>
              <a:cs typeface="Open Sans"/>
              <a:sym typeface="Open Sans"/>
            </a:endParaRPr>
          </a:p>
          <a:p>
            <a:pPr marL="0" lvl="0" indent="0" algn="l" rtl="0">
              <a:lnSpc>
                <a:spcPct val="100000"/>
              </a:lnSpc>
              <a:spcBef>
                <a:spcPts val="360"/>
              </a:spcBef>
              <a:spcAft>
                <a:spcPts val="0"/>
              </a:spcAft>
              <a:buSzPct val="10285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02857"/>
              <a:buNone/>
            </a:pPr>
            <a:endParaRPr sz="2500">
              <a:solidFill>
                <a:srgbClr val="000000"/>
              </a:solidFill>
              <a:highlight>
                <a:schemeClr val="lt1"/>
              </a:highlight>
              <a:latin typeface="Arial"/>
              <a:ea typeface="Arial"/>
              <a:cs typeface="Arial"/>
              <a:sym typeface="Arial"/>
            </a:endParaRPr>
          </a:p>
        </p:txBody>
      </p:sp>
      <p:sp>
        <p:nvSpPr>
          <p:cNvPr id="212" name="Google Shape;212;p2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3" name="Google Shape;213;p22"/>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214" name="Google Shape;214;p22"/>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5553"/>
              <a:buNone/>
            </a:pPr>
            <a:br>
              <a:rPr lang="en-US" sz="3600" b="1" i="0">
                <a:solidFill>
                  <a:srgbClr val="0070C0"/>
                </a:solidFill>
                <a:latin typeface="Arial"/>
                <a:ea typeface="Arial"/>
                <a:cs typeface="Arial"/>
                <a:sym typeface="Arial"/>
              </a:rPr>
            </a:br>
            <a:r>
              <a:rPr lang="en-US" sz="3600" b="1" i="0">
                <a:solidFill>
                  <a:srgbClr val="0070C0"/>
                </a:solidFill>
                <a:latin typeface="Arial"/>
                <a:ea typeface="Arial"/>
                <a:cs typeface="Arial"/>
                <a:sym typeface="Arial"/>
              </a:rPr>
              <a:t>Young people face threat of unemployment in the future</a:t>
            </a:r>
            <a:br>
              <a:rPr lang="en-US" b="1" i="0">
                <a:solidFill>
                  <a:srgbClr val="000000"/>
                </a:solidFill>
                <a:latin typeface="Arial"/>
                <a:ea typeface="Arial"/>
                <a:cs typeface="Arial"/>
                <a:sym typeface="Arial"/>
              </a:rPr>
            </a:br>
            <a:endParaRPr/>
          </a:p>
        </p:txBody>
      </p:sp>
      <p:sp>
        <p:nvSpPr>
          <p:cNvPr id="220" name="Google Shape;220;p23"/>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lnSpcReduction="10000"/>
          </a:bodyPr>
          <a:lstStyle/>
          <a:p>
            <a:pPr marL="457200" lvl="0" indent="-334327" algn="l" rtl="0">
              <a:lnSpc>
                <a:spcPct val="100000"/>
              </a:lnSpc>
              <a:spcBef>
                <a:spcPts val="360"/>
              </a:spcBef>
              <a:spcAft>
                <a:spcPts val="0"/>
              </a:spcAft>
              <a:buClr>
                <a:schemeClr val="dk1"/>
              </a:buClr>
              <a:buSzPts val="1800"/>
              <a:buChar char="•"/>
            </a:pPr>
            <a:r>
              <a:rPr lang="en-US" sz="2400">
                <a:solidFill>
                  <a:srgbClr val="000000"/>
                </a:solidFill>
                <a:latin typeface="Open Sans"/>
                <a:ea typeface="Open Sans"/>
                <a:cs typeface="Open Sans"/>
                <a:sym typeface="Open Sans"/>
              </a:rPr>
              <a:t>Unemployment affects long-term earning and learning prospects</a:t>
            </a:r>
            <a:endParaRPr sz="2500">
              <a:solidFill>
                <a:schemeClr val="dk1"/>
              </a:solidFill>
              <a:highlight>
                <a:schemeClr val="lt1"/>
              </a:highlight>
              <a:latin typeface="Arial"/>
              <a:ea typeface="Arial"/>
              <a:cs typeface="Arial"/>
              <a:sym typeface="Arial"/>
            </a:endParaRPr>
          </a:p>
          <a:p>
            <a:pPr marL="457200" lvl="0" indent="-334327" algn="l" rtl="0">
              <a:lnSpc>
                <a:spcPct val="100000"/>
              </a:lnSpc>
              <a:spcBef>
                <a:spcPts val="360"/>
              </a:spcBef>
              <a:spcAft>
                <a:spcPts val="0"/>
              </a:spcAft>
              <a:buSzPts val="1800"/>
              <a:buChar char="•"/>
            </a:pPr>
            <a:r>
              <a:rPr lang="en-US" sz="2400" b="0" i="0">
                <a:solidFill>
                  <a:srgbClr val="000000"/>
                </a:solidFill>
                <a:latin typeface="Open Sans"/>
                <a:ea typeface="Open Sans"/>
                <a:cs typeface="Open Sans"/>
                <a:sym typeface="Open Sans"/>
              </a:rPr>
              <a:t>Youth unemployment will cost the UK nearly £7bn next year, according to a new report, which warns that it will remain high despite the economy starting to recover from the pandemic.</a:t>
            </a:r>
            <a:endParaRPr/>
          </a:p>
          <a:p>
            <a:pPr marL="457200" lvl="0" indent="-334327" algn="l" rtl="0">
              <a:lnSpc>
                <a:spcPct val="100000"/>
              </a:lnSpc>
              <a:spcBef>
                <a:spcPts val="360"/>
              </a:spcBef>
              <a:spcAft>
                <a:spcPts val="0"/>
              </a:spcAft>
              <a:buSzPts val="1800"/>
              <a:buChar char="•"/>
            </a:pPr>
            <a:r>
              <a:rPr lang="en-US" sz="2400" b="0" i="0">
                <a:solidFill>
                  <a:srgbClr val="000000"/>
                </a:solidFill>
                <a:latin typeface="Open Sans"/>
                <a:ea typeface="Open Sans"/>
                <a:cs typeface="Open Sans"/>
                <a:sym typeface="Open Sans"/>
              </a:rPr>
              <a:t>Analysis from the Learning and Work Institute and The Prince’s Trust has forecast that the economic cost of youth unemployment in terms of lost national output would increase to £6.9bn in 2022.</a:t>
            </a:r>
            <a:endParaRPr/>
          </a:p>
          <a:p>
            <a:pPr marL="457200" lvl="0" indent="-334327" algn="l" rtl="0">
              <a:lnSpc>
                <a:spcPct val="100000"/>
              </a:lnSpc>
              <a:spcBef>
                <a:spcPts val="360"/>
              </a:spcBef>
              <a:spcAft>
                <a:spcPts val="0"/>
              </a:spcAft>
              <a:buSzPts val="1800"/>
              <a:buChar char="•"/>
            </a:pPr>
            <a:r>
              <a:rPr lang="en-US" sz="2400">
                <a:solidFill>
                  <a:srgbClr val="000000"/>
                </a:solidFill>
                <a:latin typeface="Open Sans"/>
                <a:ea typeface="Open Sans"/>
                <a:cs typeface="Open Sans"/>
                <a:sym typeface="Open Sans"/>
              </a:rPr>
              <a:t>New graduates struggling to get first jobs.</a:t>
            </a:r>
            <a:endParaRPr sz="2400" b="0" i="0">
              <a:solidFill>
                <a:srgbClr val="000000"/>
              </a:solidFill>
              <a:latin typeface="Open Sans"/>
              <a:ea typeface="Open Sans"/>
              <a:cs typeface="Open Sans"/>
              <a:sym typeface="Open Sans"/>
            </a:endParaRPr>
          </a:p>
          <a:p>
            <a:pPr marL="342900" lvl="0" indent="-228600" algn="l" rtl="0">
              <a:lnSpc>
                <a:spcPct val="100000"/>
              </a:lnSpc>
              <a:spcBef>
                <a:spcPts val="360"/>
              </a:spcBef>
              <a:spcAft>
                <a:spcPts val="0"/>
              </a:spcAft>
              <a:buSzPts val="1800"/>
              <a:buNone/>
            </a:pPr>
            <a:endParaRPr sz="2500">
              <a:solidFill>
                <a:schemeClr val="dk1"/>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221" name="Google Shape;221;p2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2" name="Google Shape;222;p23"/>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23" name="Google Shape;223;p23"/>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0909"/>
              <a:buNone/>
            </a:pPr>
            <a:r>
              <a:rPr lang="en-US" b="1">
                <a:solidFill>
                  <a:srgbClr val="0070C0"/>
                </a:solidFill>
              </a:rPr>
              <a:t>Power shifts- changing world of work</a:t>
            </a:r>
            <a:endParaRPr/>
          </a:p>
        </p:txBody>
      </p:sp>
      <p:sp>
        <p:nvSpPr>
          <p:cNvPr id="229" name="Google Shape;229;p45"/>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250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a:latin typeface="Arial"/>
                <a:ea typeface="Arial"/>
                <a:cs typeface="Arial"/>
                <a:sym typeface="Arial"/>
              </a:rPr>
              <a:t>The changing world of work</a:t>
            </a:r>
            <a:endParaRPr sz="2400">
              <a:latin typeface="Arial"/>
              <a:ea typeface="Arial"/>
              <a:cs typeface="Arial"/>
              <a:sym typeface="Arial"/>
            </a:endParaRPr>
          </a:p>
          <a:p>
            <a:pPr marL="457200" lvl="0" indent="-380977" algn="l" rtl="0">
              <a:lnSpc>
                <a:spcPct val="100000"/>
              </a:lnSpc>
              <a:spcBef>
                <a:spcPts val="360"/>
              </a:spcBef>
              <a:spcAft>
                <a:spcPts val="0"/>
              </a:spcAft>
              <a:buSzPts val="2400"/>
              <a:buFont typeface="Arial"/>
              <a:buChar char="•"/>
            </a:pPr>
            <a:r>
              <a:rPr lang="en-US" sz="2400">
                <a:latin typeface="Arial"/>
                <a:ea typeface="Arial"/>
                <a:cs typeface="Arial"/>
                <a:sym typeface="Arial"/>
              </a:rPr>
              <a:t>Higher employee expectations?</a:t>
            </a:r>
            <a:endParaRPr sz="2400">
              <a:latin typeface="Arial"/>
              <a:ea typeface="Arial"/>
              <a:cs typeface="Arial"/>
              <a:sym typeface="Arial"/>
            </a:endParaRPr>
          </a:p>
          <a:p>
            <a:pPr marL="457200" lvl="0" indent="-380977" algn="l" rtl="0">
              <a:lnSpc>
                <a:spcPct val="100000"/>
              </a:lnSpc>
              <a:spcBef>
                <a:spcPts val="360"/>
              </a:spcBef>
              <a:spcAft>
                <a:spcPts val="0"/>
              </a:spcAft>
              <a:buSzPts val="2400"/>
              <a:buFont typeface="Arial"/>
              <a:buChar char="•"/>
            </a:pPr>
            <a:r>
              <a:rPr lang="en-US" sz="2400">
                <a:latin typeface="Arial"/>
                <a:ea typeface="Arial"/>
                <a:cs typeface="Arial"/>
                <a:sym typeface="Arial"/>
              </a:rPr>
              <a:t>Work as development of the self.</a:t>
            </a:r>
            <a:endParaRPr sz="2400">
              <a:latin typeface="Arial"/>
              <a:ea typeface="Arial"/>
              <a:cs typeface="Arial"/>
              <a:sym typeface="Arial"/>
            </a:endParaRPr>
          </a:p>
          <a:p>
            <a:pPr marL="0" lvl="0" indent="0" algn="l" rtl="0">
              <a:lnSpc>
                <a:spcPct val="100000"/>
              </a:lnSpc>
              <a:spcBef>
                <a:spcPts val="360"/>
              </a:spcBef>
              <a:spcAft>
                <a:spcPts val="0"/>
              </a:spcAft>
              <a:buSzPts val="2118"/>
              <a:buNone/>
            </a:pPr>
            <a:endParaRPr sz="2500">
              <a:solidFill>
                <a:srgbClr val="000000"/>
              </a:solidFill>
              <a:highlight>
                <a:srgbClr val="FFFF00"/>
              </a:highlight>
              <a:latin typeface="Arial"/>
              <a:ea typeface="Arial"/>
              <a:cs typeface="Arial"/>
              <a:sym typeface="Arial"/>
            </a:endParaRPr>
          </a:p>
        </p:txBody>
      </p:sp>
      <p:sp>
        <p:nvSpPr>
          <p:cNvPr id="230" name="Google Shape;230;p45"/>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1" name="Google Shape;231;p4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32" name="Google Shape;232;p45"/>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33" name="Google Shape;233;p45" descr="shallow focus photography of books"/>
          <p:cNvPicPr preferRelativeResize="0"/>
          <p:nvPr/>
        </p:nvPicPr>
        <p:blipFill rotWithShape="1">
          <a:blip r:embed="rId5">
            <a:alphaModFix/>
          </a:blip>
          <a:srcRect/>
          <a:stretch/>
        </p:blipFill>
        <p:spPr>
          <a:xfrm>
            <a:off x="5667705" y="2842494"/>
            <a:ext cx="2853558" cy="2444730"/>
          </a:xfrm>
          <a:prstGeom prst="rect">
            <a:avLst/>
          </a:prstGeom>
          <a:solidFill>
            <a:srgbClr val="FFFFFF"/>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6"/>
          <p:cNvSpPr txBox="1">
            <a:spLocks noGrp="1"/>
          </p:cNvSpPr>
          <p:nvPr>
            <p:ph type="title"/>
          </p:nvPr>
        </p:nvSpPr>
        <p:spPr>
          <a:xfrm>
            <a:off x="457200" y="181559"/>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a:solidFill>
                  <a:srgbClr val="0070C0"/>
                </a:solidFill>
              </a:rPr>
              <a:t>What do employees want from work?</a:t>
            </a:r>
            <a:endParaRPr/>
          </a:p>
        </p:txBody>
      </p:sp>
      <p:sp>
        <p:nvSpPr>
          <p:cNvPr id="239" name="Google Shape;239;p46"/>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360"/>
              </a:spcBef>
              <a:spcAft>
                <a:spcPts val="0"/>
              </a:spcAft>
              <a:buSzPct val="91589"/>
              <a:buNone/>
            </a:pPr>
            <a:endParaRPr sz="250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ct val="95405"/>
              <a:buChar char="•"/>
            </a:pPr>
            <a:r>
              <a:rPr lang="en-US" sz="2400">
                <a:latin typeface="Arial"/>
                <a:ea typeface="Arial"/>
                <a:cs typeface="Arial"/>
                <a:sym typeface="Arial"/>
              </a:rPr>
              <a:t>Work needs to provide hedonic and eudaimonic purpose- provide both pleasure and meaning</a:t>
            </a:r>
            <a:endParaRPr/>
          </a:p>
          <a:p>
            <a:pPr marL="457200" lvl="0" indent="-363070" algn="l" rtl="0">
              <a:lnSpc>
                <a:spcPct val="100000"/>
              </a:lnSpc>
              <a:spcBef>
                <a:spcPts val="360"/>
              </a:spcBef>
              <a:spcAft>
                <a:spcPts val="0"/>
              </a:spcAft>
              <a:buSzPct val="95405"/>
              <a:buChar char="•"/>
            </a:pPr>
            <a:r>
              <a:rPr lang="en-US" sz="2400">
                <a:latin typeface="Arial"/>
                <a:ea typeface="Arial"/>
                <a:cs typeface="Arial"/>
                <a:sym typeface="Arial"/>
              </a:rPr>
              <a:t>Drive for meaning and control</a:t>
            </a:r>
            <a:endParaRPr/>
          </a:p>
          <a:p>
            <a:pPr marL="457200" lvl="0" indent="-363070" algn="l" rtl="0">
              <a:lnSpc>
                <a:spcPct val="100000"/>
              </a:lnSpc>
              <a:spcBef>
                <a:spcPts val="360"/>
              </a:spcBef>
              <a:spcAft>
                <a:spcPts val="0"/>
              </a:spcAft>
              <a:buSzPct val="95405"/>
              <a:buChar char="•"/>
            </a:pPr>
            <a:r>
              <a:rPr lang="en-US" sz="2400">
                <a:latin typeface="Arial"/>
                <a:ea typeface="Arial"/>
                <a:cs typeface="Arial"/>
                <a:sym typeface="Arial"/>
              </a:rPr>
              <a:t>Wellbeing valued</a:t>
            </a:r>
            <a:endParaRPr/>
          </a:p>
          <a:p>
            <a:pPr marL="457200" lvl="0" indent="-363070" algn="l" rtl="0">
              <a:lnSpc>
                <a:spcPct val="100000"/>
              </a:lnSpc>
              <a:spcBef>
                <a:spcPts val="360"/>
              </a:spcBef>
              <a:spcAft>
                <a:spcPts val="0"/>
              </a:spcAft>
              <a:buSzPct val="95405"/>
              <a:buChar char="•"/>
            </a:pPr>
            <a:r>
              <a:rPr lang="en-US" sz="2400">
                <a:latin typeface="Arial"/>
                <a:ea typeface="Arial"/>
                <a:cs typeface="Arial"/>
                <a:sym typeface="Arial"/>
              </a:rPr>
              <a:t>Work/life balance</a:t>
            </a:r>
            <a:endParaRPr/>
          </a:p>
          <a:p>
            <a:pPr marL="457200" lvl="0" indent="-363070" algn="l" rtl="0">
              <a:lnSpc>
                <a:spcPct val="100000"/>
              </a:lnSpc>
              <a:spcBef>
                <a:spcPts val="360"/>
              </a:spcBef>
              <a:spcAft>
                <a:spcPts val="0"/>
              </a:spcAft>
              <a:buSzPct val="95405"/>
              <a:buChar char="•"/>
            </a:pPr>
            <a:r>
              <a:rPr lang="en-US" sz="2400">
                <a:latin typeface="Arial"/>
                <a:ea typeface="Arial"/>
                <a:cs typeface="Arial"/>
                <a:sym typeface="Arial"/>
              </a:rPr>
              <a:t>Personal development opportunities-has always been the case but investment in careers expected</a:t>
            </a:r>
            <a:endParaRPr/>
          </a:p>
          <a:p>
            <a:pPr marL="457200" lvl="0" indent="-228576" algn="l" rtl="0">
              <a:lnSpc>
                <a:spcPct val="100000"/>
              </a:lnSpc>
              <a:spcBef>
                <a:spcPts val="360"/>
              </a:spcBef>
              <a:spcAft>
                <a:spcPts val="0"/>
              </a:spcAft>
              <a:buSzPct val="95405"/>
              <a:buNone/>
            </a:pPr>
            <a:endParaRPr sz="2400">
              <a:latin typeface="Arial"/>
              <a:ea typeface="Arial"/>
              <a:cs typeface="Arial"/>
              <a:sym typeface="Arial"/>
            </a:endParaRPr>
          </a:p>
          <a:p>
            <a:pPr marL="0" lvl="0" indent="0" algn="l" rtl="0">
              <a:lnSpc>
                <a:spcPct val="100000"/>
              </a:lnSpc>
              <a:spcBef>
                <a:spcPts val="360"/>
              </a:spcBef>
              <a:spcAft>
                <a:spcPts val="0"/>
              </a:spcAft>
              <a:buSzPct val="91589"/>
              <a:buNone/>
            </a:pPr>
            <a:endParaRPr sz="2500">
              <a:solidFill>
                <a:srgbClr val="000000"/>
              </a:solidFill>
              <a:highlight>
                <a:srgbClr val="FFFF00"/>
              </a:highlight>
              <a:latin typeface="Arial"/>
              <a:ea typeface="Arial"/>
              <a:cs typeface="Arial"/>
              <a:sym typeface="Arial"/>
            </a:endParaRPr>
          </a:p>
        </p:txBody>
      </p:sp>
      <p:sp>
        <p:nvSpPr>
          <p:cNvPr id="240" name="Google Shape;240;p4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1" name="Google Shape;241;p4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42" name="Google Shape;242;p46"/>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243" name="Google Shape;243;p46"/>
          <p:cNvSpPr txBox="1"/>
          <p:nvPr/>
        </p:nvSpPr>
        <p:spPr>
          <a:xfrm>
            <a:off x="4963886" y="6501488"/>
            <a:ext cx="3535378"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by </a:t>
            </a:r>
            <a:r>
              <a:rPr lang="en-US" sz="10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israel palacio</a:t>
            </a:r>
            <a:r>
              <a:rPr lang="en-US" sz="1000" b="0" i="0" u="none" strike="noStrike" cap="none">
                <a:solidFill>
                  <a:srgbClr val="000000"/>
                </a:solidFill>
                <a:latin typeface="Arial"/>
                <a:ea typeface="Arial"/>
                <a:cs typeface="Arial"/>
                <a:sym typeface="Arial"/>
              </a:rPr>
              <a:t> on </a:t>
            </a:r>
            <a:r>
              <a:rPr lang="en-US" sz="10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Unsplash</a:t>
            </a:r>
            <a:r>
              <a:rPr lang="en-US" sz="1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44" name="Google Shape;244;p46" descr="A picture containing text&#10;&#10;Description automatically generated"/>
          <p:cNvPicPr preferRelativeResize="0"/>
          <p:nvPr/>
        </p:nvPicPr>
        <p:blipFill rotWithShape="1">
          <a:blip r:embed="rId7">
            <a:alphaModFix/>
          </a:blip>
          <a:srcRect/>
          <a:stretch/>
        </p:blipFill>
        <p:spPr>
          <a:xfrm>
            <a:off x="5294342" y="1186682"/>
            <a:ext cx="3204922" cy="4806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7"/>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3600" b="1" i="0" u="none" strike="noStrike">
                <a:solidFill>
                  <a:srgbClr val="0070C0"/>
                </a:solidFill>
                <a:latin typeface="Arial"/>
                <a:ea typeface="Arial"/>
                <a:cs typeface="Arial"/>
                <a:sym typeface="Arial"/>
              </a:rPr>
              <a:t>Post Covid effects- the great resignation-Dr Anthony Klotz</a:t>
            </a:r>
            <a:br>
              <a:rPr lang="en-US" sz="4400" b="1">
                <a:solidFill>
                  <a:srgbClr val="0070C0"/>
                </a:solidFill>
                <a:latin typeface="Arial"/>
                <a:ea typeface="Arial"/>
                <a:cs typeface="Arial"/>
                <a:sym typeface="Arial"/>
              </a:rPr>
            </a:br>
            <a:endParaRPr/>
          </a:p>
        </p:txBody>
      </p:sp>
      <p:sp>
        <p:nvSpPr>
          <p:cNvPr id="250" name="Google Shape;250;p47"/>
          <p:cNvSpPr txBox="1">
            <a:spLocks noGrp="1"/>
          </p:cNvSpPr>
          <p:nvPr>
            <p:ph type="body" idx="1"/>
          </p:nvPr>
        </p:nvSpPr>
        <p:spPr>
          <a:xfrm>
            <a:off x="593002" y="1586298"/>
            <a:ext cx="6097509" cy="2495735"/>
          </a:xfrm>
          <a:prstGeom prst="rect">
            <a:avLst/>
          </a:prstGeom>
          <a:noFill/>
          <a:ln>
            <a:noFill/>
          </a:ln>
        </p:spPr>
        <p:txBody>
          <a:bodyPr spcFirstLastPara="1" wrap="square" lIns="91425" tIns="45700" rIns="91425" bIns="45700" anchor="t" anchorCtr="0">
            <a:normAutofit fontScale="25000" lnSpcReduction="20000"/>
          </a:bodyPr>
          <a:lstStyle/>
          <a:p>
            <a:pPr marL="457200" lvl="0" indent="-342900" algn="l" rtl="0">
              <a:lnSpc>
                <a:spcPct val="100000"/>
              </a:lnSpc>
              <a:spcBef>
                <a:spcPts val="360"/>
              </a:spcBef>
              <a:spcAft>
                <a:spcPts val="0"/>
              </a:spcAft>
              <a:buSzPct val="112500"/>
              <a:buFont typeface="Arial"/>
              <a:buChar char="•"/>
            </a:pPr>
            <a:r>
              <a:rPr lang="en-US" sz="6400" b="1">
                <a:solidFill>
                  <a:srgbClr val="333333"/>
                </a:solidFill>
                <a:latin typeface="Arial"/>
                <a:ea typeface="Arial"/>
                <a:cs typeface="Arial"/>
                <a:sym typeface="Arial"/>
              </a:rPr>
              <a:t>Worldwide phenomenon- epiphanies about family time, remote work, commuting,  passion projects, contemplation about life-death</a:t>
            </a:r>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342900" algn="l" rtl="0">
              <a:lnSpc>
                <a:spcPct val="100000"/>
              </a:lnSpc>
              <a:spcBef>
                <a:spcPts val="360"/>
              </a:spcBef>
              <a:spcAft>
                <a:spcPts val="0"/>
              </a:spcAft>
              <a:buSzPct val="112500"/>
              <a:buFont typeface="Arial"/>
              <a:buChar char="•"/>
            </a:pPr>
            <a:r>
              <a:rPr lang="en-US" sz="6400" b="1">
                <a:solidFill>
                  <a:srgbClr val="333333"/>
                </a:solidFill>
                <a:latin typeface="Arial"/>
                <a:ea typeface="Arial"/>
                <a:cs typeface="Arial"/>
                <a:sym typeface="Arial"/>
              </a:rPr>
              <a:t>Not a pause but a reset. Views of work have changed forever. </a:t>
            </a:r>
            <a:endParaRPr sz="6400" b="1">
              <a:solidFill>
                <a:srgbClr val="333333"/>
              </a:solidFill>
              <a:latin typeface="Arial"/>
              <a:ea typeface="Arial"/>
              <a:cs typeface="Arial"/>
              <a:sym typeface="Arial"/>
            </a:endParaRPr>
          </a:p>
          <a:p>
            <a:pPr marL="457200" lvl="0" indent="-330200" algn="l" rtl="0">
              <a:lnSpc>
                <a:spcPct val="100000"/>
              </a:lnSpc>
              <a:spcBef>
                <a:spcPts val="360"/>
              </a:spcBef>
              <a:spcAft>
                <a:spcPts val="0"/>
              </a:spcAft>
              <a:buClr>
                <a:srgbClr val="333333"/>
              </a:buClr>
              <a:buSzPct val="100000"/>
              <a:buFont typeface="Arial"/>
              <a:buChar char="•"/>
            </a:pPr>
            <a:endParaRPr sz="6400" b="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ct val="150000"/>
              <a:buFont typeface="Arial"/>
              <a:buNone/>
            </a:pPr>
            <a:endParaRPr sz="4800" b="1" i="1">
              <a:solidFill>
                <a:srgbClr val="333333"/>
              </a:solidFill>
              <a:latin typeface="Arial"/>
              <a:ea typeface="Arial"/>
              <a:cs typeface="Arial"/>
              <a:sym typeface="Arial"/>
            </a:endParaRPr>
          </a:p>
          <a:p>
            <a:pPr marL="457200" lvl="0" indent="0" algn="l" rtl="0">
              <a:lnSpc>
                <a:spcPct val="100000"/>
              </a:lnSpc>
              <a:spcBef>
                <a:spcPts val="360"/>
              </a:spcBef>
              <a:spcAft>
                <a:spcPts val="0"/>
              </a:spcAft>
              <a:buSzPct val="150000"/>
              <a:buNone/>
            </a:pPr>
            <a:endParaRPr sz="4800">
              <a:solidFill>
                <a:srgbClr val="333333"/>
              </a:solidFill>
              <a:latin typeface="Arial"/>
              <a:ea typeface="Arial"/>
              <a:cs typeface="Arial"/>
              <a:sym typeface="Arial"/>
            </a:endParaRPr>
          </a:p>
          <a:p>
            <a:pPr marL="457200" lvl="0" indent="0" algn="l" rtl="0">
              <a:lnSpc>
                <a:spcPct val="100000"/>
              </a:lnSpc>
              <a:spcBef>
                <a:spcPts val="360"/>
              </a:spcBef>
              <a:spcAft>
                <a:spcPts val="0"/>
              </a:spcAft>
              <a:buSzPct val="150000"/>
              <a:buNone/>
            </a:pPr>
            <a:endParaRPr sz="4800">
              <a:solidFill>
                <a:srgbClr val="333333"/>
              </a:solidFill>
              <a:latin typeface="Arial"/>
              <a:ea typeface="Arial"/>
              <a:cs typeface="Arial"/>
              <a:sym typeface="Arial"/>
            </a:endParaRPr>
          </a:p>
          <a:p>
            <a:pPr marL="457200" lvl="0" indent="0" algn="l" rtl="0">
              <a:lnSpc>
                <a:spcPct val="100000"/>
              </a:lnSpc>
              <a:spcBef>
                <a:spcPts val="360"/>
              </a:spcBef>
              <a:spcAft>
                <a:spcPts val="0"/>
              </a:spcAft>
              <a:buSzPts val="1800"/>
              <a:buNone/>
            </a:pPr>
            <a:r>
              <a:rPr lang="en-US" b="0" i="0">
                <a:solidFill>
                  <a:srgbClr val="333333"/>
                </a:solidFill>
                <a:latin typeface="Arial"/>
                <a:ea typeface="Arial"/>
                <a:cs typeface="Arial"/>
                <a:sym typeface="Arial"/>
              </a:rPr>
              <a:t>https://www.nortonrosefulbright.com/en-nl/knowledge/publications/cc03a277/the-great-resignation-a-global-risk#:~:text=The%20term%20'Great%20Resignation'%20was,the%20end%20of%20the%20pandemic.</a:t>
            </a:r>
            <a:endParaRPr sz="1600"/>
          </a:p>
          <a:p>
            <a:pPr marL="0" lvl="0" indent="0" algn="l" rtl="0">
              <a:lnSpc>
                <a:spcPct val="100000"/>
              </a:lnSpc>
              <a:spcBef>
                <a:spcPts val="360"/>
              </a:spcBef>
              <a:spcAft>
                <a:spcPts val="0"/>
              </a:spcAft>
              <a:buSzPct val="150000"/>
              <a:buNone/>
            </a:pPr>
            <a:endParaRPr sz="48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900">
              <a:solidFill>
                <a:srgbClr val="000000"/>
              </a:solidFill>
              <a:highlight>
                <a:schemeClr val="lt1"/>
              </a:highlight>
              <a:latin typeface="Arial"/>
              <a:ea typeface="Arial"/>
              <a:cs typeface="Arial"/>
              <a:sym typeface="Arial"/>
            </a:endParaRPr>
          </a:p>
        </p:txBody>
      </p:sp>
      <p:sp>
        <p:nvSpPr>
          <p:cNvPr id="251" name="Google Shape;251;p4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2" name="Google Shape;252;p4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53" name="Google Shape;253;p4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54" name="Google Shape;254;p47"/>
          <p:cNvPicPr preferRelativeResize="0"/>
          <p:nvPr/>
        </p:nvPicPr>
        <p:blipFill rotWithShape="1">
          <a:blip r:embed="rId5">
            <a:alphaModFix/>
          </a:blip>
          <a:srcRect/>
          <a:stretch/>
        </p:blipFill>
        <p:spPr>
          <a:xfrm>
            <a:off x="726300" y="2997900"/>
            <a:ext cx="7924826" cy="3473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8"/>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600" b="1">
                <a:solidFill>
                  <a:srgbClr val="0070C0"/>
                </a:solidFill>
                <a:latin typeface="Arial"/>
                <a:ea typeface="Arial"/>
                <a:cs typeface="Arial"/>
                <a:sym typeface="Arial"/>
              </a:rPr>
              <a:t>Loss of older workers</a:t>
            </a:r>
            <a:endParaRPr/>
          </a:p>
        </p:txBody>
      </p:sp>
      <p:sp>
        <p:nvSpPr>
          <p:cNvPr id="260" name="Google Shape;260;p48"/>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250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a:latin typeface="Arial"/>
                <a:ea typeface="Arial"/>
                <a:cs typeface="Arial"/>
                <a:sym typeface="Arial"/>
              </a:rPr>
              <a:t>The great resignation</a:t>
            </a:r>
            <a:endParaRPr sz="2400">
              <a:latin typeface="Arial"/>
              <a:ea typeface="Arial"/>
              <a:cs typeface="Arial"/>
              <a:sym typeface="Arial"/>
            </a:endParaRPr>
          </a:p>
          <a:p>
            <a:pPr marL="0" lvl="0" indent="0" algn="l" rtl="0">
              <a:lnSpc>
                <a:spcPct val="100000"/>
              </a:lnSpc>
              <a:spcBef>
                <a:spcPts val="360"/>
              </a:spcBef>
              <a:spcAft>
                <a:spcPts val="0"/>
              </a:spcAft>
              <a:buSzPts val="2118"/>
              <a:buNone/>
            </a:pPr>
            <a:endParaRPr sz="2500">
              <a:solidFill>
                <a:srgbClr val="000000"/>
              </a:solidFill>
              <a:highlight>
                <a:srgbClr val="FFFF00"/>
              </a:highlight>
              <a:latin typeface="Arial"/>
              <a:ea typeface="Arial"/>
              <a:cs typeface="Arial"/>
              <a:sym typeface="Arial"/>
            </a:endParaRPr>
          </a:p>
        </p:txBody>
      </p:sp>
      <p:sp>
        <p:nvSpPr>
          <p:cNvPr id="261" name="Google Shape;261;p4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2" name="Google Shape;262;p4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63" name="Google Shape;263;p48"/>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64" name="Google Shape;264;p48" descr="shallow focus photography of books"/>
          <p:cNvPicPr preferRelativeResize="0"/>
          <p:nvPr/>
        </p:nvPicPr>
        <p:blipFill rotWithShape="1">
          <a:blip r:embed="rId5">
            <a:alphaModFix/>
          </a:blip>
          <a:srcRect/>
          <a:stretch/>
        </p:blipFill>
        <p:spPr>
          <a:xfrm>
            <a:off x="5667705" y="2842494"/>
            <a:ext cx="2853558" cy="2444730"/>
          </a:xfrm>
          <a:prstGeom prst="rect">
            <a:avLst/>
          </a:prstGeom>
          <a:solidFill>
            <a:srgbClr val="FFFFFF"/>
          </a:solidFill>
          <a:ln>
            <a:noFill/>
          </a:ln>
        </p:spPr>
      </p:pic>
      <p:pic>
        <p:nvPicPr>
          <p:cNvPr id="265" name="Google Shape;265;p48"/>
          <p:cNvPicPr preferRelativeResize="0"/>
          <p:nvPr/>
        </p:nvPicPr>
        <p:blipFill rotWithShape="1">
          <a:blip r:embed="rId6">
            <a:alphaModFix/>
          </a:blip>
          <a:srcRect/>
          <a:stretch/>
        </p:blipFill>
        <p:spPr>
          <a:xfrm>
            <a:off x="814150" y="3307401"/>
            <a:ext cx="4149725" cy="2769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9"/>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3600" b="1" i="0" u="none" strike="noStrike">
                <a:solidFill>
                  <a:srgbClr val="0070C0"/>
                </a:solidFill>
                <a:latin typeface="Arial"/>
                <a:ea typeface="Arial"/>
                <a:cs typeface="Arial"/>
                <a:sym typeface="Arial"/>
              </a:rPr>
              <a:t>Post Covid effects- the great resignation</a:t>
            </a:r>
            <a:br>
              <a:rPr lang="en-US" sz="4400" b="1">
                <a:solidFill>
                  <a:srgbClr val="0070C0"/>
                </a:solidFill>
                <a:latin typeface="Arial"/>
                <a:ea typeface="Arial"/>
                <a:cs typeface="Arial"/>
                <a:sym typeface="Arial"/>
              </a:rPr>
            </a:br>
            <a:endParaRPr/>
          </a:p>
        </p:txBody>
      </p:sp>
      <p:sp>
        <p:nvSpPr>
          <p:cNvPr id="271" name="Google Shape;271;p49"/>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00000"/>
              </a:lnSpc>
              <a:spcBef>
                <a:spcPts val="360"/>
              </a:spcBef>
              <a:spcAft>
                <a:spcPts val="0"/>
              </a:spcAft>
              <a:buSzPts val="1800"/>
              <a:buFont typeface="Arial"/>
              <a:buChar char="•"/>
            </a:pPr>
            <a:r>
              <a:rPr lang="en-US" sz="1400" b="1" i="1">
                <a:solidFill>
                  <a:srgbClr val="333333"/>
                </a:solidFill>
                <a:latin typeface="Arial"/>
                <a:ea typeface="Arial"/>
                <a:cs typeface="Arial"/>
                <a:sym typeface="Arial"/>
              </a:rPr>
              <a:t>Reshuffling</a:t>
            </a:r>
            <a:r>
              <a:rPr lang="en-US" sz="1400" b="0" i="1">
                <a:solidFill>
                  <a:srgbClr val="333333"/>
                </a:solidFill>
                <a:latin typeface="Arial"/>
                <a:ea typeface="Arial"/>
                <a:cs typeface="Arial"/>
                <a:sym typeface="Arial"/>
              </a:rPr>
              <a:t>.</a:t>
            </a:r>
            <a:r>
              <a:rPr lang="en-US" sz="1400" b="0" i="0">
                <a:solidFill>
                  <a:srgbClr val="333333"/>
                </a:solidFill>
                <a:latin typeface="Arial"/>
                <a:ea typeface="Arial"/>
                <a:cs typeface="Arial"/>
                <a:sym typeface="Arial"/>
              </a:rPr>
              <a:t> Employees are quitting and going to different employers </a:t>
            </a:r>
            <a:r>
              <a:rPr lang="en-US" sz="1400" b="0" i="1">
                <a:solidFill>
                  <a:srgbClr val="333333"/>
                </a:solidFill>
                <a:latin typeface="Arial"/>
                <a:ea typeface="Arial"/>
                <a:cs typeface="Arial"/>
                <a:sym typeface="Arial"/>
              </a:rPr>
              <a:t>in different industries</a:t>
            </a:r>
            <a:r>
              <a:rPr lang="en-US" sz="1400" b="0" i="0">
                <a:solidFill>
                  <a:srgbClr val="333333"/>
                </a:solidFill>
                <a:latin typeface="Arial"/>
                <a:ea typeface="Arial"/>
                <a:cs typeface="Arial"/>
                <a:sym typeface="Arial"/>
              </a:rPr>
              <a:t> . Some industries are disproportionately losing talent, others are struggling to attract talent, and some are grappling with both.</a:t>
            </a:r>
            <a:endParaRPr/>
          </a:p>
          <a:p>
            <a:pPr marL="457200" lvl="0" indent="-228600" algn="l" rtl="0">
              <a:lnSpc>
                <a:spcPct val="100000"/>
              </a:lnSpc>
              <a:spcBef>
                <a:spcPts val="360"/>
              </a:spcBef>
              <a:spcAft>
                <a:spcPts val="0"/>
              </a:spcAft>
              <a:buSzPts val="1800"/>
              <a:buFont typeface="Arial"/>
              <a:buNone/>
            </a:pPr>
            <a:endParaRPr sz="1400" b="0" i="0">
              <a:solidFill>
                <a:srgbClr val="333333"/>
              </a:solidFill>
              <a:latin typeface="Arial"/>
              <a:ea typeface="Arial"/>
              <a:cs typeface="Arial"/>
              <a:sym typeface="Arial"/>
            </a:endParaRPr>
          </a:p>
          <a:p>
            <a:pPr marL="457200" lvl="0" indent="-342900" algn="l" rtl="0">
              <a:lnSpc>
                <a:spcPct val="100000"/>
              </a:lnSpc>
              <a:spcBef>
                <a:spcPts val="360"/>
              </a:spcBef>
              <a:spcAft>
                <a:spcPts val="0"/>
              </a:spcAft>
              <a:buSzPts val="1800"/>
              <a:buFont typeface="Arial"/>
              <a:buChar char="•"/>
            </a:pPr>
            <a:r>
              <a:rPr lang="en-US" sz="1400" b="1" i="1">
                <a:solidFill>
                  <a:srgbClr val="333333"/>
                </a:solidFill>
                <a:latin typeface="Arial"/>
                <a:ea typeface="Arial"/>
                <a:cs typeface="Arial"/>
                <a:sym typeface="Arial"/>
              </a:rPr>
              <a:t>Reinventing</a:t>
            </a:r>
            <a:r>
              <a:rPr lang="en-US" sz="1400" b="0" i="1">
                <a:solidFill>
                  <a:srgbClr val="333333"/>
                </a:solidFill>
                <a:latin typeface="Arial"/>
                <a:ea typeface="Arial"/>
                <a:cs typeface="Arial"/>
                <a:sym typeface="Arial"/>
              </a:rPr>
              <a:t>. </a:t>
            </a:r>
            <a:r>
              <a:rPr lang="en-US" sz="1400" b="0" i="0">
                <a:solidFill>
                  <a:srgbClr val="333333"/>
                </a:solidFill>
                <a:latin typeface="Arial"/>
                <a:ea typeface="Arial"/>
                <a:cs typeface="Arial"/>
                <a:sym typeface="Arial"/>
              </a:rPr>
              <a:t>Many employees leaving traditional employment are either going to nontraditional work (temporary, gig, or part-time roles) or starting their own businesses. </a:t>
            </a:r>
            <a:r>
              <a:rPr lang="en-US" sz="1400" b="0" i="0" u="sng" strike="noStrike">
                <a:solidFill>
                  <a:srgbClr val="333333"/>
                </a:solidFill>
                <a:latin typeface="Arial"/>
                <a:ea typeface="Arial"/>
                <a:cs typeface="Arial"/>
                <a:sym typeface="Arial"/>
                <a:hlinkClick r:id="rId3">
                  <a:extLst>
                    <a:ext uri="{A12FA001-AC4F-418D-AE19-62706E023703}">
                      <ahyp:hlinkClr xmlns:ahyp="http://schemas.microsoft.com/office/drawing/2018/hyperlinkcolor" val="tx"/>
                    </a:ext>
                  </a:extLst>
                </a:hlinkClick>
              </a:rPr>
              <a:t>Of the employees who quit without a new job in hand</a:t>
            </a:r>
            <a:r>
              <a:rPr lang="en-US" sz="1400" b="0" i="0">
                <a:solidFill>
                  <a:srgbClr val="333333"/>
                </a:solidFill>
                <a:latin typeface="Arial"/>
                <a:ea typeface="Arial"/>
                <a:cs typeface="Arial"/>
                <a:sym typeface="Arial"/>
              </a:rPr>
              <a:t>, 47 percent chose to return to the workforce. However, only 29 percent returned to traditional full-time employment.</a:t>
            </a:r>
            <a:endParaRPr/>
          </a:p>
          <a:p>
            <a:pPr marL="114300" lvl="0" indent="0" algn="l" rtl="0">
              <a:lnSpc>
                <a:spcPct val="100000"/>
              </a:lnSpc>
              <a:spcBef>
                <a:spcPts val="360"/>
              </a:spcBef>
              <a:spcAft>
                <a:spcPts val="0"/>
              </a:spcAft>
              <a:buSzPts val="1800"/>
              <a:buNone/>
            </a:pPr>
            <a:endParaRPr sz="1400" b="0" i="0">
              <a:solidFill>
                <a:srgbClr val="333333"/>
              </a:solidFill>
              <a:latin typeface="Arial"/>
              <a:ea typeface="Arial"/>
              <a:cs typeface="Arial"/>
              <a:sym typeface="Arial"/>
            </a:endParaRPr>
          </a:p>
          <a:p>
            <a:pPr marL="457200" lvl="0" indent="-342900" algn="l" rtl="0">
              <a:lnSpc>
                <a:spcPct val="100000"/>
              </a:lnSpc>
              <a:spcBef>
                <a:spcPts val="360"/>
              </a:spcBef>
              <a:spcAft>
                <a:spcPts val="0"/>
              </a:spcAft>
              <a:buSzPts val="1800"/>
              <a:buFont typeface="Arial"/>
              <a:buChar char="•"/>
            </a:pPr>
            <a:r>
              <a:rPr lang="en-US" sz="1400" b="1" i="1">
                <a:solidFill>
                  <a:srgbClr val="333333"/>
                </a:solidFill>
                <a:latin typeface="Arial"/>
                <a:ea typeface="Arial"/>
                <a:cs typeface="Arial"/>
                <a:sym typeface="Arial"/>
              </a:rPr>
              <a:t>Reassessing</a:t>
            </a:r>
            <a:r>
              <a:rPr lang="en-US" sz="1400" b="0" i="1">
                <a:solidFill>
                  <a:srgbClr val="333333"/>
                </a:solidFill>
                <a:latin typeface="Arial"/>
                <a:ea typeface="Arial"/>
                <a:cs typeface="Arial"/>
                <a:sym typeface="Arial"/>
              </a:rPr>
              <a:t>. </a:t>
            </a:r>
            <a:r>
              <a:rPr lang="en-US" sz="1400" b="0" i="0">
                <a:solidFill>
                  <a:srgbClr val="333333"/>
                </a:solidFill>
                <a:latin typeface="Arial"/>
                <a:ea typeface="Arial"/>
                <a:cs typeface="Arial"/>
                <a:sym typeface="Arial"/>
              </a:rPr>
              <a:t>Many people are quitting not for other jobs but because of the demands of life—they need to care for children, elders, or themselves. These are people who may have stepped out of the workforce entirely, dramatically shrinking the readily available talent pool.</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500">
                <a:solidFill>
                  <a:srgbClr val="000000"/>
                </a:solidFill>
                <a:highlight>
                  <a:schemeClr val="lt1"/>
                </a:highlight>
                <a:latin typeface="Arial"/>
                <a:ea typeface="Arial"/>
                <a:cs typeface="Arial"/>
                <a:sym typeface="Arial"/>
              </a:rPr>
              <a:t>What effects are you feeling?</a:t>
            </a: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1100">
                <a:solidFill>
                  <a:srgbClr val="000000"/>
                </a:solidFill>
                <a:highlight>
                  <a:schemeClr val="lt1"/>
                </a:highlight>
                <a:latin typeface="Arial"/>
                <a:ea typeface="Arial"/>
                <a:cs typeface="Arial"/>
                <a:sym typeface="Arial"/>
              </a:rPr>
              <a:t>Source:https://www.mckinsey.com/business-functions/people-and-organizational-performance/our-insights/the-great-attrition-is-making-hiring-harder-are-you-searching-the-right-talent-pools</a:t>
            </a:r>
            <a:endParaRPr sz="11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272" name="Google Shape;272;p49"/>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3" name="Google Shape;273;p49"/>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274" name="Google Shape;274;p49"/>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0000"/>
              <a:buNone/>
            </a:pPr>
            <a:r>
              <a:rPr lang="en-US" sz="3600" b="1">
                <a:solidFill>
                  <a:srgbClr val="0070C0"/>
                </a:solidFill>
                <a:latin typeface="Arial"/>
                <a:ea typeface="Arial"/>
                <a:cs typeface="Arial"/>
                <a:sym typeface="Arial"/>
              </a:rPr>
              <a:t>Those who flex first may attract staff</a:t>
            </a:r>
            <a:endParaRPr sz="3600" b="1">
              <a:solidFill>
                <a:srgbClr val="0070C0"/>
              </a:solidFill>
              <a:latin typeface="Arial"/>
              <a:ea typeface="Arial"/>
              <a:cs typeface="Arial"/>
              <a:sym typeface="Arial"/>
            </a:endParaRPr>
          </a:p>
        </p:txBody>
      </p:sp>
      <p:sp>
        <p:nvSpPr>
          <p:cNvPr id="280" name="Google Shape;280;p50"/>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250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a:latin typeface="Arial"/>
                <a:ea typeface="Arial"/>
                <a:cs typeface="Arial"/>
                <a:sym typeface="Arial"/>
              </a:rPr>
              <a:t>Attracting candidates and the flexibility advantage</a:t>
            </a:r>
            <a:endParaRPr sz="2400">
              <a:latin typeface="Arial"/>
              <a:ea typeface="Arial"/>
              <a:cs typeface="Arial"/>
              <a:sym typeface="Arial"/>
            </a:endParaRPr>
          </a:p>
          <a:p>
            <a:pPr marL="0" lvl="0" indent="0" algn="l" rtl="0">
              <a:lnSpc>
                <a:spcPct val="100000"/>
              </a:lnSpc>
              <a:spcBef>
                <a:spcPts val="360"/>
              </a:spcBef>
              <a:spcAft>
                <a:spcPts val="0"/>
              </a:spcAft>
              <a:buSzPts val="2118"/>
              <a:buNone/>
            </a:pPr>
            <a:endParaRPr sz="2500">
              <a:solidFill>
                <a:srgbClr val="000000"/>
              </a:solidFill>
              <a:highlight>
                <a:srgbClr val="FFFF00"/>
              </a:highlight>
              <a:latin typeface="Arial"/>
              <a:ea typeface="Arial"/>
              <a:cs typeface="Arial"/>
              <a:sym typeface="Arial"/>
            </a:endParaRPr>
          </a:p>
        </p:txBody>
      </p:sp>
      <p:sp>
        <p:nvSpPr>
          <p:cNvPr id="281" name="Google Shape;281;p5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2" name="Google Shape;282;p5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83" name="Google Shape;283;p50"/>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84" name="Google Shape;284;p50" descr="shallow focus photography of books"/>
          <p:cNvPicPr preferRelativeResize="0"/>
          <p:nvPr/>
        </p:nvPicPr>
        <p:blipFill rotWithShape="1">
          <a:blip r:embed="rId5">
            <a:alphaModFix/>
          </a:blip>
          <a:srcRect/>
          <a:stretch/>
        </p:blipFill>
        <p:spPr>
          <a:xfrm>
            <a:off x="5667705" y="2842494"/>
            <a:ext cx="2853558" cy="2444730"/>
          </a:xfrm>
          <a:prstGeom prst="rect">
            <a:avLst/>
          </a:prstGeom>
          <a:solidFill>
            <a:srgbClr val="FFFFFF"/>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1"/>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br>
              <a:rPr lang="en-US" sz="4400" b="1">
                <a:solidFill>
                  <a:srgbClr val="0070C0"/>
                </a:solidFill>
                <a:latin typeface="Arial"/>
                <a:ea typeface="Arial"/>
                <a:cs typeface="Arial"/>
                <a:sym typeface="Arial"/>
              </a:rPr>
            </a:br>
            <a:endParaRPr/>
          </a:p>
        </p:txBody>
      </p:sp>
      <p:sp>
        <p:nvSpPr>
          <p:cNvPr id="290" name="Google Shape;290;p51"/>
          <p:cNvSpPr txBox="1">
            <a:spLocks noGrp="1"/>
          </p:cNvSpPr>
          <p:nvPr>
            <p:ph type="body" idx="1"/>
          </p:nvPr>
        </p:nvSpPr>
        <p:spPr>
          <a:xfrm>
            <a:off x="693821" y="1726101"/>
            <a:ext cx="7655700" cy="3728086"/>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457200" lvl="0" indent="-228600" algn="l" rtl="0">
              <a:lnSpc>
                <a:spcPct val="100000"/>
              </a:lnSpc>
              <a:spcBef>
                <a:spcPts val="360"/>
              </a:spcBef>
              <a:spcAft>
                <a:spcPts val="0"/>
              </a:spcAft>
              <a:buSzPts val="1800"/>
              <a:buFont typeface="Arial"/>
              <a:buNone/>
            </a:pPr>
            <a:endParaRPr sz="4800" b="1" i="1">
              <a:solidFill>
                <a:srgbClr val="333333"/>
              </a:solidFill>
              <a:latin typeface="Arial"/>
              <a:ea typeface="Arial"/>
              <a:cs typeface="Arial"/>
              <a:sym typeface="Arial"/>
            </a:endParaRPr>
          </a:p>
          <a:p>
            <a:pPr marL="0" lvl="0" indent="0" algn="l" rtl="0">
              <a:lnSpc>
                <a:spcPct val="100000"/>
              </a:lnSpc>
              <a:spcBef>
                <a:spcPts val="360"/>
              </a:spcBef>
              <a:spcAft>
                <a:spcPts val="0"/>
              </a:spcAft>
              <a:buSzPts val="1800"/>
              <a:buNone/>
            </a:pPr>
            <a:endParaRPr sz="64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291" name="Google Shape;291;p51"/>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2" name="Google Shape;292;p5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93" name="Google Shape;293;p51"/>
          <p:cNvPicPr preferRelativeResize="0"/>
          <p:nvPr/>
        </p:nvPicPr>
        <p:blipFill rotWithShape="1">
          <a:blip r:embed="rId4">
            <a:alphaModFix/>
          </a:blip>
          <a:srcRect/>
          <a:stretch/>
        </p:blipFill>
        <p:spPr>
          <a:xfrm>
            <a:off x="7718900" y="6209113"/>
            <a:ext cx="1261242" cy="584750"/>
          </a:xfrm>
          <a:prstGeom prst="rect">
            <a:avLst/>
          </a:prstGeom>
          <a:noFill/>
          <a:ln>
            <a:noFill/>
          </a:ln>
        </p:spPr>
      </p:pic>
      <p:graphicFrame>
        <p:nvGraphicFramePr>
          <p:cNvPr id="294" name="Google Shape;294;p51"/>
          <p:cNvGraphicFramePr/>
          <p:nvPr/>
        </p:nvGraphicFramePr>
        <p:xfrm>
          <a:off x="1235586" y="2143165"/>
          <a:ext cx="3000000" cy="3000000"/>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133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1133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11337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9248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bl>
          </a:graphicData>
        </a:graphic>
      </p:graphicFrame>
      <p:pic>
        <p:nvPicPr>
          <p:cNvPr id="295" name="Google Shape;295;p51"/>
          <p:cNvPicPr preferRelativeResize="0"/>
          <p:nvPr/>
        </p:nvPicPr>
        <p:blipFill rotWithShape="1">
          <a:blip r:embed="rId5">
            <a:alphaModFix/>
          </a:blip>
          <a:srcRect/>
          <a:stretch/>
        </p:blipFill>
        <p:spPr>
          <a:xfrm>
            <a:off x="1291216" y="2332935"/>
            <a:ext cx="938543" cy="1138673"/>
          </a:xfrm>
          <a:prstGeom prst="rect">
            <a:avLst/>
          </a:prstGeom>
          <a:noFill/>
          <a:ln>
            <a:noFill/>
          </a:ln>
        </p:spPr>
      </p:pic>
      <p:pic>
        <p:nvPicPr>
          <p:cNvPr id="296" name="Google Shape;296;p51"/>
          <p:cNvPicPr preferRelativeResize="0"/>
          <p:nvPr/>
        </p:nvPicPr>
        <p:blipFill rotWithShape="1">
          <a:blip r:embed="rId6">
            <a:alphaModFix/>
          </a:blip>
          <a:srcRect/>
          <a:stretch/>
        </p:blipFill>
        <p:spPr>
          <a:xfrm>
            <a:off x="1401236" y="3527585"/>
            <a:ext cx="718505" cy="1053808"/>
          </a:xfrm>
          <a:prstGeom prst="rect">
            <a:avLst/>
          </a:prstGeom>
          <a:noFill/>
          <a:ln>
            <a:noFill/>
          </a:ln>
        </p:spPr>
      </p:pic>
      <p:pic>
        <p:nvPicPr>
          <p:cNvPr id="297" name="Google Shape;297;p51"/>
          <p:cNvPicPr preferRelativeResize="0"/>
          <p:nvPr/>
        </p:nvPicPr>
        <p:blipFill rotWithShape="1">
          <a:blip r:embed="rId7">
            <a:alphaModFix/>
          </a:blip>
          <a:srcRect/>
          <a:stretch/>
        </p:blipFill>
        <p:spPr>
          <a:xfrm>
            <a:off x="1437528" y="4637370"/>
            <a:ext cx="744933" cy="1099663"/>
          </a:xfrm>
          <a:prstGeom prst="rect">
            <a:avLst/>
          </a:prstGeom>
          <a:noFill/>
          <a:ln>
            <a:noFill/>
          </a:ln>
        </p:spPr>
      </p:pic>
      <p:pic>
        <p:nvPicPr>
          <p:cNvPr id="298" name="Google Shape;298;p51"/>
          <p:cNvPicPr preferRelativeResize="0"/>
          <p:nvPr/>
        </p:nvPicPr>
        <p:blipFill rotWithShape="1">
          <a:blip r:embed="rId8">
            <a:alphaModFix/>
          </a:blip>
          <a:srcRect/>
          <a:stretch/>
        </p:blipFill>
        <p:spPr>
          <a:xfrm>
            <a:off x="1478190" y="5690307"/>
            <a:ext cx="737923" cy="988066"/>
          </a:xfrm>
          <a:prstGeom prst="rect">
            <a:avLst/>
          </a:prstGeom>
          <a:noFill/>
          <a:ln>
            <a:noFill/>
          </a:ln>
        </p:spPr>
      </p:pic>
      <p:sp>
        <p:nvSpPr>
          <p:cNvPr id="299" name="Google Shape;299;p51"/>
          <p:cNvSpPr txBox="1"/>
          <p:nvPr/>
        </p:nvSpPr>
        <p:spPr>
          <a:xfrm>
            <a:off x="2928737" y="2690675"/>
            <a:ext cx="401672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Born 1946-1964</a:t>
            </a:r>
            <a:endParaRPr sz="1400" b="0" i="0" u="none" strike="noStrike" cap="none">
              <a:solidFill>
                <a:srgbClr val="000000"/>
              </a:solidFill>
              <a:latin typeface="Arial"/>
              <a:ea typeface="Arial"/>
              <a:cs typeface="Arial"/>
              <a:sym typeface="Arial"/>
            </a:endParaRPr>
          </a:p>
        </p:txBody>
      </p:sp>
      <p:sp>
        <p:nvSpPr>
          <p:cNvPr id="300" name="Google Shape;300;p51"/>
          <p:cNvSpPr txBox="1"/>
          <p:nvPr/>
        </p:nvSpPr>
        <p:spPr>
          <a:xfrm>
            <a:off x="2941841" y="3674255"/>
            <a:ext cx="315965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Born </a:t>
            </a:r>
            <a:r>
              <a:rPr lang="en-US" sz="1800" b="0" i="0" u="none" strike="noStrike" cap="none">
                <a:solidFill>
                  <a:srgbClr val="000000"/>
                </a:solidFill>
                <a:latin typeface="Arial"/>
                <a:ea typeface="Arial"/>
                <a:cs typeface="Arial"/>
                <a:sym typeface="Arial"/>
              </a:rPr>
              <a:t>1965 and 1979/80</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51"/>
          <p:cNvSpPr txBox="1"/>
          <p:nvPr/>
        </p:nvSpPr>
        <p:spPr>
          <a:xfrm>
            <a:off x="2941840" y="4759904"/>
            <a:ext cx="315965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Born </a:t>
            </a:r>
            <a:r>
              <a:rPr lang="en-US" sz="1800" b="0" i="0" u="none" strike="noStrike" cap="none">
                <a:solidFill>
                  <a:srgbClr val="000000"/>
                </a:solidFill>
                <a:latin typeface="Arial"/>
                <a:ea typeface="Arial"/>
                <a:cs typeface="Arial"/>
                <a:sym typeface="Arial"/>
              </a:rPr>
              <a:t>1981-1997</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51"/>
          <p:cNvSpPr txBox="1"/>
          <p:nvPr/>
        </p:nvSpPr>
        <p:spPr>
          <a:xfrm>
            <a:off x="2865362" y="5886603"/>
            <a:ext cx="31596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Born </a:t>
            </a:r>
            <a:r>
              <a:rPr lang="en-US" sz="1800" b="0" i="0" u="none" strike="noStrike" cap="none">
                <a:solidFill>
                  <a:srgbClr val="000000"/>
                </a:solidFill>
                <a:latin typeface="Arial"/>
                <a:ea typeface="Arial"/>
                <a:cs typeface="Arial"/>
                <a:sym typeface="Arial"/>
              </a:rPr>
              <a:t>1997-2012/2015</a:t>
            </a:r>
            <a:endParaRPr sz="1400" b="0" i="0" u="none" strike="noStrike" cap="none">
              <a:solidFill>
                <a:srgbClr val="000000"/>
              </a:solidFill>
              <a:latin typeface="Arial"/>
              <a:ea typeface="Arial"/>
              <a:cs typeface="Arial"/>
              <a:sym typeface="Arial"/>
            </a:endParaRPr>
          </a:p>
        </p:txBody>
      </p:sp>
      <p:sp>
        <p:nvSpPr>
          <p:cNvPr id="303" name="Google Shape;303;p51"/>
          <p:cNvSpPr txBox="1"/>
          <p:nvPr/>
        </p:nvSpPr>
        <p:spPr>
          <a:xfrm>
            <a:off x="406400" y="377850"/>
            <a:ext cx="7655700" cy="1143000"/>
          </a:xfrm>
          <a:prstGeom prst="rect">
            <a:avLst/>
          </a:prstGeom>
          <a:noFill/>
          <a:ln>
            <a:noFill/>
          </a:ln>
        </p:spPr>
        <p:txBody>
          <a:bodyPr spcFirstLastPara="1" wrap="square" lIns="91425" tIns="45700" rIns="91425" bIns="45700" anchor="ctr" anchorCtr="0">
            <a:normAutofit fontScale="67500" lnSpcReduction="20000"/>
          </a:bodyPr>
          <a:lstStyle/>
          <a:p>
            <a:pPr marL="0" marR="0" lvl="0" indent="0" algn="l" rtl="0">
              <a:lnSpc>
                <a:spcPct val="100000"/>
              </a:lnSpc>
              <a:spcBef>
                <a:spcPts val="0"/>
              </a:spcBef>
              <a:spcAft>
                <a:spcPts val="0"/>
              </a:spcAft>
              <a:buClr>
                <a:schemeClr val="dk1"/>
              </a:buClr>
              <a:buSzPct val="45454"/>
              <a:buFont typeface="Calibri"/>
              <a:buNone/>
            </a:pPr>
            <a:br>
              <a:rPr lang="en-US" sz="4400" b="1" i="0" u="none" strike="noStrike" cap="none">
                <a:solidFill>
                  <a:srgbClr val="0070C0"/>
                </a:solidFill>
                <a:latin typeface="Calibri"/>
                <a:ea typeface="Calibri"/>
                <a:cs typeface="Calibri"/>
                <a:sym typeface="Calibri"/>
              </a:rPr>
            </a:br>
            <a:r>
              <a:rPr lang="en-US" sz="3600" b="1" i="0" u="none" strike="noStrike" cap="none">
                <a:solidFill>
                  <a:srgbClr val="0070C0"/>
                </a:solidFill>
                <a:latin typeface="Arial"/>
                <a:ea typeface="Arial"/>
                <a:cs typeface="Arial"/>
                <a:sym typeface="Arial"/>
              </a:rPr>
              <a:t>By 2025 Gen z workers will make up </a:t>
            </a:r>
            <a:r>
              <a:rPr lang="en-US" sz="3600" b="1" i="0" u="sng" strike="noStrike" cap="none">
                <a:solidFill>
                  <a:srgbClr val="0070C0"/>
                </a:solidFill>
                <a:latin typeface="Arial"/>
                <a:ea typeface="Arial"/>
                <a:cs typeface="Arial"/>
                <a:sym typeface="Arial"/>
                <a:hlinkClick r:id="rId9">
                  <a:extLst>
                    <a:ext uri="{A12FA001-AC4F-418D-AE19-62706E023703}">
                      <ahyp:hlinkClr xmlns:ahyp="http://schemas.microsoft.com/office/drawing/2018/hyperlinkcolor" val="tx"/>
                    </a:ext>
                  </a:extLst>
                </a:hlinkClick>
              </a:rPr>
              <a:t>27% of the workforce.</a:t>
            </a:r>
            <a:r>
              <a:rPr lang="en-US" sz="3600" b="1" i="0" u="none" strike="noStrike" cap="none">
                <a:solidFill>
                  <a:srgbClr val="0070C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chemeClr val="dk1"/>
              </a:buClr>
              <a:buSzPct val="45454"/>
              <a:buFont typeface="Calibri"/>
              <a:buNone/>
            </a:pP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2474296616_0_5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a:solidFill>
                  <a:srgbClr val="0070C0"/>
                </a:solidFill>
                <a:latin typeface="Arial"/>
                <a:ea typeface="Arial"/>
                <a:cs typeface="Arial"/>
                <a:sym typeface="Arial"/>
              </a:rPr>
              <a:t>Welcome! </a:t>
            </a:r>
            <a:endParaRPr/>
          </a:p>
        </p:txBody>
      </p:sp>
      <p:sp>
        <p:nvSpPr>
          <p:cNvPr id="97" name="Google Shape;97;g12474296616_0_56"/>
          <p:cNvSpPr txBox="1">
            <a:spLocks noGrp="1"/>
          </p:cNvSpPr>
          <p:nvPr>
            <p:ph type="body" idx="1"/>
          </p:nvPr>
        </p:nvSpPr>
        <p:spPr>
          <a:xfrm>
            <a:off x="304800" y="1823275"/>
            <a:ext cx="83820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98" name="Google Shape;98;g12474296616_0_5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9" name="Google Shape;99;g12474296616_0_5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00" name="Google Shape;100;g12474296616_0_56"/>
          <p:cNvPicPr preferRelativeResize="0"/>
          <p:nvPr/>
        </p:nvPicPr>
        <p:blipFill rotWithShape="1">
          <a:blip r:embed="rId4">
            <a:alphaModFix/>
          </a:blip>
          <a:srcRect/>
          <a:stretch/>
        </p:blipFill>
        <p:spPr>
          <a:xfrm>
            <a:off x="7718900" y="6209113"/>
            <a:ext cx="1261242" cy="584750"/>
          </a:xfrm>
          <a:prstGeom prst="rect">
            <a:avLst/>
          </a:prstGeom>
          <a:noFill/>
          <a:ln>
            <a:noFill/>
          </a:ln>
        </p:spPr>
      </p:pic>
      <p:grpSp>
        <p:nvGrpSpPr>
          <p:cNvPr id="101" name="Google Shape;101;g12474296616_0_56"/>
          <p:cNvGrpSpPr/>
          <p:nvPr/>
        </p:nvGrpSpPr>
        <p:grpSpPr>
          <a:xfrm>
            <a:off x="1459181" y="1989006"/>
            <a:ext cx="6087751" cy="3804844"/>
            <a:chOff x="1001981" y="549"/>
            <a:chExt cx="6087751" cy="3804844"/>
          </a:xfrm>
        </p:grpSpPr>
        <p:sp>
          <p:nvSpPr>
            <p:cNvPr id="102" name="Google Shape;102;g12474296616_0_56"/>
            <p:cNvSpPr/>
            <p:nvPr/>
          </p:nvSpPr>
          <p:spPr>
            <a:xfrm>
              <a:off x="1001981" y="549"/>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12474296616_0_56"/>
            <p:cNvSpPr txBox="1"/>
            <p:nvPr/>
          </p:nvSpPr>
          <p:spPr>
            <a:xfrm>
              <a:off x="1001981" y="549"/>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Find the settings option to test your microphone if you have one.</a:t>
              </a:r>
              <a:br>
                <a:rPr lang="en-US" sz="1300" b="0" i="0" u="none" strike="noStrike" cap="none">
                  <a:solidFill>
                    <a:schemeClr val="lt1"/>
                  </a:solidFill>
                  <a:latin typeface="Arial"/>
                  <a:ea typeface="Arial"/>
                  <a:cs typeface="Arial"/>
                  <a:sym typeface="Arial"/>
                </a:rPr>
              </a:br>
              <a:endParaRPr sz="1300" b="0" i="0" u="none" strike="noStrike" cap="none">
                <a:solidFill>
                  <a:schemeClr val="lt1"/>
                </a:solidFill>
                <a:latin typeface="Arial"/>
                <a:ea typeface="Arial"/>
                <a:cs typeface="Arial"/>
                <a:sym typeface="Arial"/>
              </a:endParaRPr>
            </a:p>
          </p:txBody>
        </p:sp>
        <p:sp>
          <p:nvSpPr>
            <p:cNvPr id="104" name="Google Shape;104;g12474296616_0_56"/>
            <p:cNvSpPr/>
            <p:nvPr/>
          </p:nvSpPr>
          <p:spPr>
            <a:xfrm>
              <a:off x="3094645" y="549"/>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12474296616_0_56"/>
            <p:cNvSpPr txBox="1"/>
            <p:nvPr/>
          </p:nvSpPr>
          <p:spPr>
            <a:xfrm>
              <a:off x="3094645" y="549"/>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To participate via text  chat during the session find the icon on your screen to the right left</a:t>
              </a:r>
              <a:br>
                <a:rPr lang="en-US" sz="1300" b="0" i="0" u="none" strike="noStrike" cap="none">
                  <a:solidFill>
                    <a:schemeClr val="lt1"/>
                  </a:solidFill>
                  <a:latin typeface="Arial"/>
                  <a:ea typeface="Arial"/>
                  <a:cs typeface="Arial"/>
                  <a:sym typeface="Arial"/>
                </a:rPr>
              </a:br>
              <a:r>
                <a:rPr lang="en-US" sz="1300" b="0" i="0" u="none" strike="noStrike" cap="none">
                  <a:solidFill>
                    <a:schemeClr val="lt1"/>
                  </a:solidFill>
                  <a:latin typeface="Arial"/>
                  <a:ea typeface="Arial"/>
                  <a:cs typeface="Arial"/>
                  <a:sym typeface="Arial"/>
                </a:rPr>
                <a:t>select 'Everyone’.</a:t>
              </a:r>
              <a:endParaRPr sz="1300" b="0" i="0" u="none" strike="noStrike" cap="none">
                <a:solidFill>
                  <a:schemeClr val="lt1"/>
                </a:solidFill>
                <a:latin typeface="Arial"/>
                <a:ea typeface="Arial"/>
                <a:cs typeface="Arial"/>
                <a:sym typeface="Arial"/>
              </a:endParaRPr>
            </a:p>
          </p:txBody>
        </p:sp>
        <p:sp>
          <p:nvSpPr>
            <p:cNvPr id="106" name="Google Shape;106;g12474296616_0_56"/>
            <p:cNvSpPr/>
            <p:nvPr/>
          </p:nvSpPr>
          <p:spPr>
            <a:xfrm>
              <a:off x="5187310" y="549"/>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g12474296616_0_56"/>
            <p:cNvSpPr txBox="1"/>
            <p:nvPr/>
          </p:nvSpPr>
          <p:spPr>
            <a:xfrm>
              <a:off x="5187310" y="549"/>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1" i="0" u="none" strike="noStrike" cap="none">
                  <a:solidFill>
                    <a:schemeClr val="lt1"/>
                  </a:solidFill>
                  <a:latin typeface="Arial"/>
                  <a:ea typeface="Arial"/>
                  <a:cs typeface="Arial"/>
                  <a:sym typeface="Arial"/>
                </a:rPr>
                <a:t>NB. If you lose audio in the session, please let me know!</a:t>
              </a:r>
              <a:endParaRPr sz="1300" b="0" i="0" u="none" strike="noStrike" cap="none">
                <a:solidFill>
                  <a:schemeClr val="lt1"/>
                </a:solidFill>
                <a:latin typeface="Arial"/>
                <a:ea typeface="Arial"/>
                <a:cs typeface="Arial"/>
                <a:sym typeface="Arial"/>
              </a:endParaRPr>
            </a:p>
          </p:txBody>
        </p:sp>
        <p:sp>
          <p:nvSpPr>
            <p:cNvPr id="108" name="Google Shape;108;g12474296616_0_56"/>
            <p:cNvSpPr/>
            <p:nvPr/>
          </p:nvSpPr>
          <p:spPr>
            <a:xfrm>
              <a:off x="1001981" y="1332244"/>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12474296616_0_56"/>
            <p:cNvSpPr txBox="1"/>
            <p:nvPr/>
          </p:nvSpPr>
          <p:spPr>
            <a:xfrm>
              <a:off x="1001981" y="1332244"/>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During the session, please mute your microphone unless you wish to speak.</a:t>
              </a:r>
              <a:endParaRPr sz="1300" b="0" i="0" u="none" strike="noStrike" cap="none">
                <a:solidFill>
                  <a:schemeClr val="lt1"/>
                </a:solidFill>
                <a:latin typeface="Arial"/>
                <a:ea typeface="Arial"/>
                <a:cs typeface="Arial"/>
                <a:sym typeface="Arial"/>
              </a:endParaRPr>
            </a:p>
          </p:txBody>
        </p:sp>
        <p:sp>
          <p:nvSpPr>
            <p:cNvPr id="110" name="Google Shape;110;g12474296616_0_56"/>
            <p:cNvSpPr/>
            <p:nvPr/>
          </p:nvSpPr>
          <p:spPr>
            <a:xfrm>
              <a:off x="3094645" y="1332244"/>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12474296616_0_56"/>
            <p:cNvSpPr txBox="1"/>
            <p:nvPr/>
          </p:nvSpPr>
          <p:spPr>
            <a:xfrm>
              <a:off x="3094645" y="1332244"/>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If you lose connection, you can re-join this meeting by following the original link we sent you in your email.</a:t>
              </a:r>
              <a:endParaRPr sz="1300" b="0" i="0" u="none" strike="noStrike" cap="none">
                <a:solidFill>
                  <a:schemeClr val="lt1"/>
                </a:solidFill>
                <a:latin typeface="Arial"/>
                <a:ea typeface="Arial"/>
                <a:cs typeface="Arial"/>
                <a:sym typeface="Arial"/>
              </a:endParaRPr>
            </a:p>
          </p:txBody>
        </p:sp>
        <p:sp>
          <p:nvSpPr>
            <p:cNvPr id="112" name="Google Shape;112;g12474296616_0_56"/>
            <p:cNvSpPr/>
            <p:nvPr/>
          </p:nvSpPr>
          <p:spPr>
            <a:xfrm>
              <a:off x="5187310" y="1332244"/>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g12474296616_0_56"/>
            <p:cNvSpPr txBox="1"/>
            <p:nvPr/>
          </p:nvSpPr>
          <p:spPr>
            <a:xfrm>
              <a:off x="5187310" y="1332244"/>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Thanks. Say hi in the chat box.</a:t>
              </a:r>
              <a:endParaRPr sz="1300" b="0" i="0" u="none" strike="noStrike" cap="none">
                <a:solidFill>
                  <a:schemeClr val="lt1"/>
                </a:solidFill>
                <a:latin typeface="Arial"/>
                <a:ea typeface="Arial"/>
                <a:cs typeface="Arial"/>
                <a:sym typeface="Arial"/>
              </a:endParaRPr>
            </a:p>
          </p:txBody>
        </p:sp>
        <p:sp>
          <p:nvSpPr>
            <p:cNvPr id="114" name="Google Shape;114;g12474296616_0_56"/>
            <p:cNvSpPr/>
            <p:nvPr/>
          </p:nvSpPr>
          <p:spPr>
            <a:xfrm>
              <a:off x="2048313" y="2663940"/>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12474296616_0_56"/>
            <p:cNvSpPr txBox="1"/>
            <p:nvPr/>
          </p:nvSpPr>
          <p:spPr>
            <a:xfrm>
              <a:off x="2048313" y="2663940"/>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Grab a paper and pen to make notes.</a:t>
              </a:r>
              <a:endParaRPr sz="1300" b="0" i="0" u="none" strike="noStrike" cap="none">
                <a:solidFill>
                  <a:schemeClr val="lt1"/>
                </a:solidFill>
                <a:latin typeface="Arial"/>
                <a:ea typeface="Arial"/>
                <a:cs typeface="Arial"/>
                <a:sym typeface="Arial"/>
              </a:endParaRPr>
            </a:p>
          </p:txBody>
        </p:sp>
        <p:sp>
          <p:nvSpPr>
            <p:cNvPr id="116" name="Google Shape;116;g12474296616_0_56"/>
            <p:cNvSpPr/>
            <p:nvPr/>
          </p:nvSpPr>
          <p:spPr>
            <a:xfrm>
              <a:off x="4140978" y="2663940"/>
              <a:ext cx="1902422" cy="1141453"/>
            </a:xfrm>
            <a:prstGeom prst="rect">
              <a:avLst/>
            </a:prstGeom>
            <a:gradFill>
              <a:gsLst>
                <a:gs pos="0">
                  <a:srgbClr val="D03F3B"/>
                </a:gs>
                <a:gs pos="100000">
                  <a:srgbClr val="FF9995"/>
                </a:gs>
              </a:gsLst>
              <a:lin ang="16200000" scaled="0"/>
            </a:gradFill>
            <a:ln>
              <a:noFill/>
            </a:ln>
            <a:effectLst>
              <a:outerShdw blurRad="40000" dist="23000" dir="5400000" rotWithShape="0">
                <a:srgbClr val="000000">
                  <a:alpha val="3411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g12474296616_0_56"/>
            <p:cNvSpPr txBox="1"/>
            <p:nvPr/>
          </p:nvSpPr>
          <p:spPr>
            <a:xfrm>
              <a:off x="4140978" y="2663940"/>
              <a:ext cx="1902422" cy="1141453"/>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We will send you some resources and further information after today’s session</a:t>
              </a:r>
              <a:endParaRPr sz="1300" b="0" i="0" u="none" strike="noStrike" cap="none">
                <a:solidFill>
                  <a:schemeClr val="lt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i="0" u="none" strike="noStrike">
                <a:solidFill>
                  <a:srgbClr val="0070C0"/>
                </a:solidFill>
                <a:latin typeface="Arial"/>
                <a:ea typeface="Arial"/>
                <a:cs typeface="Arial"/>
                <a:sym typeface="Arial"/>
              </a:rPr>
              <a:t>Organisations have a segmented employment market according to generations-different expectations</a:t>
            </a:r>
            <a:br>
              <a:rPr lang="en-US" sz="4400" b="1">
                <a:solidFill>
                  <a:srgbClr val="0070C0"/>
                </a:solidFill>
                <a:latin typeface="Arial"/>
                <a:ea typeface="Arial"/>
                <a:cs typeface="Arial"/>
                <a:sym typeface="Arial"/>
              </a:rPr>
            </a:br>
            <a:endParaRPr/>
          </a:p>
        </p:txBody>
      </p:sp>
      <p:sp>
        <p:nvSpPr>
          <p:cNvPr id="309" name="Google Shape;309;p5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10" name="Google Shape;310;p52"/>
          <p:cNvSpPr/>
          <p:nvPr/>
        </p:nvSpPr>
        <p:spPr>
          <a:xfrm>
            <a:off x="457200" y="13954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1" name="Google Shape;311;p5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12" name="Google Shape;312;p5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13" name="Google Shape;313;p52"/>
          <p:cNvPicPr preferRelativeResize="0"/>
          <p:nvPr/>
        </p:nvPicPr>
        <p:blipFill rotWithShape="1">
          <a:blip r:embed="rId5">
            <a:alphaModFix/>
          </a:blip>
          <a:srcRect/>
          <a:stretch/>
        </p:blipFill>
        <p:spPr>
          <a:xfrm>
            <a:off x="419545" y="1698560"/>
            <a:ext cx="1157400" cy="1549739"/>
          </a:xfrm>
          <a:prstGeom prst="rect">
            <a:avLst/>
          </a:prstGeom>
          <a:noFill/>
          <a:ln>
            <a:noFill/>
          </a:ln>
        </p:spPr>
      </p:pic>
      <p:sp>
        <p:nvSpPr>
          <p:cNvPr id="314" name="Google Shape;314;p52"/>
          <p:cNvSpPr txBox="1"/>
          <p:nvPr/>
        </p:nvSpPr>
        <p:spPr>
          <a:xfrm>
            <a:off x="674483" y="5775229"/>
            <a:ext cx="279299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Photo by </a:t>
            </a:r>
            <a:r>
              <a:rPr lang="en-US" sz="11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Shingi Rice</a:t>
            </a:r>
            <a:r>
              <a:rPr lang="en-US" sz="1100" b="0" i="0" u="none" strike="noStrike" cap="none">
                <a:solidFill>
                  <a:srgbClr val="000000"/>
                </a:solidFill>
                <a:latin typeface="Arial"/>
                <a:ea typeface="Arial"/>
                <a:cs typeface="Arial"/>
                <a:sym typeface="Arial"/>
              </a:rPr>
              <a:t> on </a:t>
            </a:r>
            <a:r>
              <a:rPr lang="en-U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r>
              <a:rPr lang="en-US"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315" name="Google Shape;315;p52" descr="Medium shot of women looking at a phone&#10;&#10;Description automatically generated with medium confidence"/>
          <p:cNvPicPr preferRelativeResize="0"/>
          <p:nvPr/>
        </p:nvPicPr>
        <p:blipFill rotWithShape="1">
          <a:blip r:embed="rId8">
            <a:alphaModFix/>
          </a:blip>
          <a:srcRect/>
          <a:stretch/>
        </p:blipFill>
        <p:spPr>
          <a:xfrm>
            <a:off x="3655463" y="2592813"/>
            <a:ext cx="1867152" cy="2571042"/>
          </a:xfrm>
          <a:prstGeom prst="rect">
            <a:avLst/>
          </a:prstGeom>
          <a:noFill/>
          <a:ln>
            <a:noFill/>
          </a:ln>
        </p:spPr>
      </p:pic>
      <p:sp>
        <p:nvSpPr>
          <p:cNvPr id="316" name="Google Shape;316;p52"/>
          <p:cNvSpPr/>
          <p:nvPr/>
        </p:nvSpPr>
        <p:spPr>
          <a:xfrm>
            <a:off x="6230700" y="1488774"/>
            <a:ext cx="2086824" cy="1283304"/>
          </a:xfrm>
          <a:prstGeom prst="wedgeRectCallout">
            <a:avLst>
              <a:gd name="adj1" fmla="val -78764"/>
              <a:gd name="adj2" fmla="val 33634"/>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Values- based work with a social and ethical purpose</a:t>
            </a:r>
            <a:endParaRPr sz="1400" b="0" i="0" u="none" strike="noStrike" cap="none">
              <a:solidFill>
                <a:srgbClr val="000000"/>
              </a:solidFill>
              <a:latin typeface="Arial"/>
              <a:ea typeface="Arial"/>
              <a:cs typeface="Arial"/>
              <a:sym typeface="Arial"/>
            </a:endParaRPr>
          </a:p>
        </p:txBody>
      </p:sp>
      <p:sp>
        <p:nvSpPr>
          <p:cNvPr id="317" name="Google Shape;317;p52"/>
          <p:cNvSpPr/>
          <p:nvPr/>
        </p:nvSpPr>
        <p:spPr>
          <a:xfrm>
            <a:off x="1084939" y="3452990"/>
            <a:ext cx="1656785" cy="995881"/>
          </a:xfrm>
          <a:prstGeom prst="wedgeRoundRectCallout">
            <a:avLst>
              <a:gd name="adj1" fmla="val 96107"/>
              <a:gd name="adj2" fmla="val 21591"/>
              <a:gd name="adj3"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Flexible work </a:t>
            </a:r>
            <a:r>
              <a:rPr lang="en-US" sz="1400" b="0" i="0" u="none" strike="noStrike" cap="none">
                <a:solidFill>
                  <a:schemeClr val="dk1"/>
                </a:solidFill>
                <a:latin typeface="Arial"/>
                <a:ea typeface="Arial"/>
                <a:cs typeface="Arial"/>
                <a:sym typeface="Arial"/>
              </a:rPr>
              <a:t>Flexible work-scheduling </a:t>
            </a:r>
            <a:r>
              <a:rPr lang="en-US" sz="1400" b="0" i="0" u="none" strike="noStrike" cap="none">
                <a:solidFill>
                  <a:srgbClr val="000000"/>
                </a:solidFill>
                <a:latin typeface="Arial"/>
                <a:ea typeface="Arial"/>
                <a:cs typeface="Arial"/>
                <a:sym typeface="Arial"/>
              </a:rPr>
              <a:t>schedulat</a:t>
            </a:r>
            <a:endParaRPr sz="1400" b="0" i="0" u="none" strike="noStrike" cap="none">
              <a:solidFill>
                <a:srgbClr val="000000"/>
              </a:solidFill>
              <a:latin typeface="Arial"/>
              <a:ea typeface="Arial"/>
              <a:cs typeface="Arial"/>
              <a:sym typeface="Arial"/>
            </a:endParaRPr>
          </a:p>
        </p:txBody>
      </p:sp>
      <p:sp>
        <p:nvSpPr>
          <p:cNvPr id="318" name="Google Shape;318;p52"/>
          <p:cNvSpPr/>
          <p:nvPr/>
        </p:nvSpPr>
        <p:spPr>
          <a:xfrm>
            <a:off x="1576942" y="1890750"/>
            <a:ext cx="1656785" cy="1143000"/>
          </a:xfrm>
          <a:prstGeom prst="wedgeRoundRectCallout">
            <a:avLst>
              <a:gd name="adj1" fmla="val 52937"/>
              <a:gd name="adj2" fmla="val 78342"/>
              <a:gd name="adj3" fmla="val 1666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Use voices and demand change</a:t>
            </a:r>
            <a:endParaRPr sz="1400" b="0" i="0" u="none" strike="noStrike" cap="none">
              <a:solidFill>
                <a:srgbClr val="000000"/>
              </a:solidFill>
              <a:latin typeface="Arial"/>
              <a:ea typeface="Arial"/>
              <a:cs typeface="Arial"/>
              <a:sym typeface="Arial"/>
            </a:endParaRPr>
          </a:p>
        </p:txBody>
      </p:sp>
      <p:sp>
        <p:nvSpPr>
          <p:cNvPr id="319" name="Google Shape;319;p52"/>
          <p:cNvSpPr/>
          <p:nvPr/>
        </p:nvSpPr>
        <p:spPr>
          <a:xfrm>
            <a:off x="6002921" y="5404609"/>
            <a:ext cx="1765426" cy="1264460"/>
          </a:xfrm>
          <a:prstGeom prst="wedgeEllipseCallout">
            <a:avLst>
              <a:gd name="adj1" fmla="val -72628"/>
              <a:gd name="adj2" fmla="val -29147"/>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Support brands and employers aligned to values</a:t>
            </a:r>
            <a:endParaRPr sz="1400" b="0" i="0" u="none" strike="noStrike" cap="none">
              <a:solidFill>
                <a:srgbClr val="000000"/>
              </a:solidFill>
              <a:latin typeface="Arial"/>
              <a:ea typeface="Arial"/>
              <a:cs typeface="Arial"/>
              <a:sym typeface="Arial"/>
            </a:endParaRPr>
          </a:p>
        </p:txBody>
      </p:sp>
      <p:sp>
        <p:nvSpPr>
          <p:cNvPr id="320" name="Google Shape;320;p52"/>
          <p:cNvSpPr/>
          <p:nvPr/>
        </p:nvSpPr>
        <p:spPr>
          <a:xfrm>
            <a:off x="3568422" y="5352054"/>
            <a:ext cx="2007155" cy="1441810"/>
          </a:xfrm>
          <a:prstGeom prst="wedgeEllipseCallout">
            <a:avLst>
              <a:gd name="adj1" fmla="val -34227"/>
              <a:gd name="adj2" fmla="val -54035"/>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Want flexible benefits-perks e.g gym benefits, month’s paid time off</a:t>
            </a:r>
            <a:endParaRPr sz="1400" b="0" i="0" u="none" strike="noStrike" cap="none">
              <a:solidFill>
                <a:srgbClr val="000000"/>
              </a:solidFill>
              <a:latin typeface="Arial"/>
              <a:ea typeface="Arial"/>
              <a:cs typeface="Arial"/>
              <a:sym typeface="Arial"/>
            </a:endParaRPr>
          </a:p>
        </p:txBody>
      </p:sp>
      <p:sp>
        <p:nvSpPr>
          <p:cNvPr id="321" name="Google Shape;321;p52"/>
          <p:cNvSpPr/>
          <p:nvPr/>
        </p:nvSpPr>
        <p:spPr>
          <a:xfrm>
            <a:off x="3690829" y="976975"/>
            <a:ext cx="1762342" cy="1283304"/>
          </a:xfrm>
          <a:prstGeom prst="wedgeEllipseCallout">
            <a:avLst>
              <a:gd name="adj1" fmla="val -20833"/>
              <a:gd name="adj2" fmla="val 625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Not interested in 40 hour week- want work/ life balance</a:t>
            </a:r>
            <a:endParaRPr sz="1400" b="0" i="0" u="none" strike="noStrike" cap="none">
              <a:solidFill>
                <a:srgbClr val="000000"/>
              </a:solidFill>
              <a:latin typeface="Arial"/>
              <a:ea typeface="Arial"/>
              <a:cs typeface="Arial"/>
              <a:sym typeface="Arial"/>
            </a:endParaRPr>
          </a:p>
        </p:txBody>
      </p:sp>
      <p:sp>
        <p:nvSpPr>
          <p:cNvPr id="322" name="Google Shape;322;p52"/>
          <p:cNvSpPr/>
          <p:nvPr/>
        </p:nvSpPr>
        <p:spPr>
          <a:xfrm>
            <a:off x="6104966" y="2813340"/>
            <a:ext cx="2445483" cy="1418634"/>
          </a:xfrm>
          <a:prstGeom prst="wedgeEllipseCallout">
            <a:avLst>
              <a:gd name="adj1" fmla="val -77673"/>
              <a:gd name="adj2" fmla="val -10746"/>
            </a:avLst>
          </a:prstGeom>
          <a:solidFill>
            <a:srgbClr val="B2A0C7"/>
          </a:soli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Remote working preference, international working from remote locations</a:t>
            </a:r>
            <a:endParaRPr sz="1400" b="0" i="0" u="none" strike="noStrike" cap="none">
              <a:solidFill>
                <a:srgbClr val="000000"/>
              </a:solidFill>
              <a:latin typeface="Arial"/>
              <a:ea typeface="Arial"/>
              <a:cs typeface="Arial"/>
              <a:sym typeface="Arial"/>
            </a:endParaRPr>
          </a:p>
        </p:txBody>
      </p:sp>
      <p:sp>
        <p:nvSpPr>
          <p:cNvPr id="323" name="Google Shape;323;p52"/>
          <p:cNvSpPr/>
          <p:nvPr/>
        </p:nvSpPr>
        <p:spPr>
          <a:xfrm>
            <a:off x="873148" y="4574809"/>
            <a:ext cx="2339761" cy="1074481"/>
          </a:xfrm>
          <a:prstGeom prst="wedgeEllipseCallout">
            <a:avLst>
              <a:gd name="adj1" fmla="val 64681"/>
              <a:gd name="adj2" fmla="val -5799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Willing to evaluate companies on  a set of moral standards</a:t>
            </a:r>
            <a:endParaRPr sz="1400" b="0" i="0" u="none" strike="noStrike" cap="none">
              <a:solidFill>
                <a:srgbClr val="000000"/>
              </a:solidFill>
              <a:latin typeface="Arial"/>
              <a:ea typeface="Arial"/>
              <a:cs typeface="Arial"/>
              <a:sym typeface="Arial"/>
            </a:endParaRPr>
          </a:p>
        </p:txBody>
      </p:sp>
      <p:sp>
        <p:nvSpPr>
          <p:cNvPr id="324" name="Google Shape;324;p52"/>
          <p:cNvSpPr/>
          <p:nvPr/>
        </p:nvSpPr>
        <p:spPr>
          <a:xfrm>
            <a:off x="6324131" y="4273236"/>
            <a:ext cx="2007155" cy="1170893"/>
          </a:xfrm>
          <a:prstGeom prst="wedgeEllipseCallout">
            <a:avLst>
              <a:gd name="adj1" fmla="val -67635"/>
              <a:gd name="adj2" fmla="val -41696"/>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Want to work in diverse organisations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3"/>
          <p:cNvSpPr txBox="1">
            <a:spLocks noGrp="1"/>
          </p:cNvSpPr>
          <p:nvPr>
            <p:ph type="title"/>
          </p:nvPr>
        </p:nvSpPr>
        <p:spPr>
          <a:xfrm>
            <a:off x="308321" y="89649"/>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i="0" u="none" strike="noStrike">
                <a:solidFill>
                  <a:srgbClr val="0070C0"/>
                </a:solidFill>
                <a:latin typeface="Arial"/>
                <a:ea typeface="Arial"/>
                <a:cs typeface="Arial"/>
                <a:sym typeface="Arial"/>
              </a:rPr>
              <a:t>But how many organisations are targeting different groups of jobseekers?</a:t>
            </a:r>
            <a:endParaRPr/>
          </a:p>
        </p:txBody>
      </p:sp>
      <p:sp>
        <p:nvSpPr>
          <p:cNvPr id="330" name="Google Shape;330;p53"/>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1600"/>
          </a:p>
          <a:p>
            <a:pPr marL="0" lvl="0" indent="0" algn="l" rtl="0">
              <a:lnSpc>
                <a:spcPct val="100000"/>
              </a:lnSpc>
              <a:spcBef>
                <a:spcPts val="360"/>
              </a:spcBef>
              <a:spcAft>
                <a:spcPts val="0"/>
              </a:spcAft>
              <a:buSzPts val="1800"/>
              <a:buNone/>
            </a:pPr>
            <a:endParaRPr sz="1600"/>
          </a:p>
          <a:p>
            <a:pPr marL="0" lvl="0" indent="0" algn="l" rtl="0">
              <a:lnSpc>
                <a:spcPct val="100000"/>
              </a:lnSpc>
              <a:spcBef>
                <a:spcPts val="360"/>
              </a:spcBef>
              <a:spcAft>
                <a:spcPts val="0"/>
              </a:spcAft>
              <a:buSzPts val="1800"/>
              <a:buNone/>
            </a:pPr>
            <a:endParaRPr sz="1600"/>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1050"/>
          </a:p>
          <a:p>
            <a:pPr marL="0" lvl="0" indent="0" algn="l" rtl="0">
              <a:lnSpc>
                <a:spcPct val="100000"/>
              </a:lnSpc>
              <a:spcBef>
                <a:spcPts val="360"/>
              </a:spcBef>
              <a:spcAft>
                <a:spcPts val="0"/>
              </a:spcAft>
              <a:buSzPts val="1800"/>
              <a:buNone/>
            </a:pPr>
            <a:endParaRPr sz="1050"/>
          </a:p>
          <a:p>
            <a:pPr marL="0" lvl="0" indent="0" algn="l" rtl="0">
              <a:lnSpc>
                <a:spcPct val="100000"/>
              </a:lnSpc>
              <a:spcBef>
                <a:spcPts val="360"/>
              </a:spcBef>
              <a:spcAft>
                <a:spcPts val="0"/>
              </a:spcAft>
              <a:buSzPts val="1800"/>
              <a:buNone/>
            </a:pPr>
            <a:endParaRPr sz="1050"/>
          </a:p>
          <a:p>
            <a:pPr marL="0" lvl="0" indent="0" algn="l" rtl="0">
              <a:lnSpc>
                <a:spcPct val="100000"/>
              </a:lnSpc>
              <a:spcBef>
                <a:spcPts val="360"/>
              </a:spcBef>
              <a:spcAft>
                <a:spcPts val="0"/>
              </a:spcAft>
              <a:buSzPts val="1800"/>
              <a:buNone/>
            </a:pPr>
            <a:endParaRPr sz="1050"/>
          </a:p>
          <a:p>
            <a:pPr marL="0" lvl="0" indent="0" algn="l" rtl="0">
              <a:lnSpc>
                <a:spcPct val="100000"/>
              </a:lnSpc>
              <a:spcBef>
                <a:spcPts val="360"/>
              </a:spcBef>
              <a:spcAft>
                <a:spcPts val="0"/>
              </a:spcAft>
              <a:buSzPts val="1800"/>
              <a:buNone/>
            </a:pPr>
            <a:endParaRPr sz="1050"/>
          </a:p>
          <a:p>
            <a:pPr marL="0" lvl="0" indent="0" algn="l" rtl="0">
              <a:lnSpc>
                <a:spcPct val="100000"/>
              </a:lnSpc>
              <a:spcBef>
                <a:spcPts val="360"/>
              </a:spcBef>
              <a:spcAft>
                <a:spcPts val="0"/>
              </a:spcAft>
              <a:buSzPts val="1800"/>
              <a:buNone/>
            </a:pPr>
            <a:endParaRPr sz="1050"/>
          </a:p>
          <a:p>
            <a:pPr marL="0" lvl="0" indent="0" algn="l" rtl="0">
              <a:lnSpc>
                <a:spcPct val="100000"/>
              </a:lnSpc>
              <a:spcBef>
                <a:spcPts val="360"/>
              </a:spcBef>
              <a:spcAft>
                <a:spcPts val="0"/>
              </a:spcAft>
              <a:buSzPts val="1800"/>
              <a:buNone/>
            </a:pPr>
            <a:r>
              <a:rPr lang="en-US" sz="1050"/>
              <a:t>Photo by </a:t>
            </a:r>
            <a:r>
              <a:rPr lang="en-US" sz="1050" u="sng">
                <a:solidFill>
                  <a:schemeClr val="hlink"/>
                </a:solidFill>
                <a:hlinkClick r:id="rId3"/>
              </a:rPr>
              <a:t>Jason Goodman</a:t>
            </a:r>
            <a:r>
              <a:rPr lang="en-US" sz="1050"/>
              <a:t> on </a:t>
            </a:r>
            <a:r>
              <a:rPr lang="en-US" sz="1050" u="sng">
                <a:solidFill>
                  <a:schemeClr val="hlink"/>
                </a:solidFill>
                <a:hlinkClick r:id="rId4"/>
              </a:rPr>
              <a:t>Unsplash</a:t>
            </a:r>
            <a:r>
              <a:rPr lang="en-US" sz="1050"/>
              <a:t> </a:t>
            </a: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500">
                <a:solidFill>
                  <a:srgbClr val="000000"/>
                </a:solidFill>
                <a:highlight>
                  <a:schemeClr val="lt1"/>
                </a:highlight>
                <a:latin typeface="Arial"/>
                <a:ea typeface="Arial"/>
                <a:cs typeface="Arial"/>
                <a:sym typeface="Arial"/>
              </a:rPr>
              <a:t>Your situation?</a:t>
            </a: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31" name="Google Shape;331;p5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2" name="Google Shape;332;p53"/>
          <p:cNvPicPr preferRelativeResize="0"/>
          <p:nvPr/>
        </p:nvPicPr>
        <p:blipFill rotWithShape="1">
          <a:blip r:embed="rId5">
            <a:alphaModFix/>
          </a:blip>
          <a:srcRect/>
          <a:stretch/>
        </p:blipFill>
        <p:spPr>
          <a:xfrm>
            <a:off x="8181875" y="89649"/>
            <a:ext cx="892426" cy="881527"/>
          </a:xfrm>
          <a:prstGeom prst="rect">
            <a:avLst/>
          </a:prstGeom>
          <a:noFill/>
          <a:ln>
            <a:noFill/>
          </a:ln>
        </p:spPr>
      </p:pic>
      <p:pic>
        <p:nvPicPr>
          <p:cNvPr id="333" name="Google Shape;333;p53"/>
          <p:cNvPicPr preferRelativeResize="0"/>
          <p:nvPr/>
        </p:nvPicPr>
        <p:blipFill rotWithShape="1">
          <a:blip r:embed="rId6">
            <a:alphaModFix/>
          </a:blip>
          <a:srcRect/>
          <a:stretch/>
        </p:blipFill>
        <p:spPr>
          <a:xfrm>
            <a:off x="7718900" y="6209113"/>
            <a:ext cx="1261242" cy="584750"/>
          </a:xfrm>
          <a:prstGeom prst="rect">
            <a:avLst/>
          </a:prstGeom>
          <a:noFill/>
          <a:ln>
            <a:noFill/>
          </a:ln>
        </p:spPr>
      </p:pic>
      <p:pic>
        <p:nvPicPr>
          <p:cNvPr id="334" name="Google Shape;334;p53" descr="A picture containing text, person, indoor, people&#10;&#10;Description automatically generated"/>
          <p:cNvPicPr preferRelativeResize="0"/>
          <p:nvPr/>
        </p:nvPicPr>
        <p:blipFill rotWithShape="1">
          <a:blip r:embed="rId7">
            <a:alphaModFix/>
          </a:blip>
          <a:srcRect/>
          <a:stretch/>
        </p:blipFill>
        <p:spPr>
          <a:xfrm>
            <a:off x="2023604" y="1503630"/>
            <a:ext cx="5096792" cy="33978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4"/>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i="0" u="none" strike="noStrike">
                <a:solidFill>
                  <a:srgbClr val="0070C0"/>
                </a:solidFill>
                <a:latin typeface="Arial"/>
                <a:ea typeface="Arial"/>
                <a:cs typeface="Arial"/>
                <a:sym typeface="Arial"/>
              </a:rPr>
              <a:t>Remote first…preference for home-based but hubs/ office for occasional scheduled collaboration</a:t>
            </a:r>
            <a:br>
              <a:rPr lang="en-US" sz="4400" b="1">
                <a:solidFill>
                  <a:srgbClr val="0070C0"/>
                </a:solidFill>
                <a:latin typeface="Arial"/>
                <a:ea typeface="Arial"/>
                <a:cs typeface="Arial"/>
                <a:sym typeface="Arial"/>
              </a:rPr>
            </a:br>
            <a:endParaRPr/>
          </a:p>
        </p:txBody>
      </p:sp>
      <p:sp>
        <p:nvSpPr>
          <p:cNvPr id="340" name="Google Shape;340;p54"/>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500">
                <a:solidFill>
                  <a:srgbClr val="000000"/>
                </a:solidFill>
                <a:highlight>
                  <a:schemeClr val="lt1"/>
                </a:highlight>
                <a:latin typeface="Arial"/>
                <a:ea typeface="Arial"/>
                <a:cs typeface="Arial"/>
                <a:sym typeface="Arial"/>
              </a:rPr>
              <a:t>Your situation?</a:t>
            </a: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41" name="Google Shape;341;p54"/>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2" name="Google Shape;342;p54"/>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43" name="Google Shape;343;p54"/>
          <p:cNvPicPr preferRelativeResize="0"/>
          <p:nvPr/>
        </p:nvPicPr>
        <p:blipFill rotWithShape="1">
          <a:blip r:embed="rId4">
            <a:alphaModFix/>
          </a:blip>
          <a:srcRect/>
          <a:stretch/>
        </p:blipFill>
        <p:spPr>
          <a:xfrm>
            <a:off x="7718900" y="6209113"/>
            <a:ext cx="1261242" cy="584750"/>
          </a:xfrm>
          <a:prstGeom prst="rect">
            <a:avLst/>
          </a:prstGeom>
          <a:noFill/>
          <a:ln>
            <a:noFill/>
          </a:ln>
        </p:spPr>
      </p:pic>
      <p:grpSp>
        <p:nvGrpSpPr>
          <p:cNvPr id="344" name="Google Shape;344;p54"/>
          <p:cNvGrpSpPr/>
          <p:nvPr/>
        </p:nvGrpSpPr>
        <p:grpSpPr>
          <a:xfrm>
            <a:off x="2633878" y="1417650"/>
            <a:ext cx="3876243" cy="4063999"/>
            <a:chOff x="1109878" y="0"/>
            <a:chExt cx="3876243" cy="4063999"/>
          </a:xfrm>
        </p:grpSpPr>
        <p:sp>
          <p:nvSpPr>
            <p:cNvPr id="345" name="Google Shape;345;p54"/>
            <p:cNvSpPr/>
            <p:nvPr/>
          </p:nvSpPr>
          <p:spPr>
            <a:xfrm>
              <a:off x="2214607" y="1311046"/>
              <a:ext cx="1666396" cy="1441500"/>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4"/>
            <p:cNvSpPr txBox="1"/>
            <p:nvPr/>
          </p:nvSpPr>
          <p:spPr>
            <a:xfrm>
              <a:off x="2490752" y="1549923"/>
              <a:ext cx="1114106" cy="96374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Remote first</a:t>
              </a:r>
              <a:endParaRPr sz="1400" b="0" i="0" u="none" strike="noStrike" cap="none">
                <a:solidFill>
                  <a:srgbClr val="000000"/>
                </a:solidFill>
                <a:latin typeface="Arial"/>
                <a:ea typeface="Arial"/>
                <a:cs typeface="Arial"/>
                <a:sym typeface="Arial"/>
              </a:endParaRPr>
            </a:p>
          </p:txBody>
        </p:sp>
        <p:sp>
          <p:nvSpPr>
            <p:cNvPr id="347" name="Google Shape;347;p54"/>
            <p:cNvSpPr/>
            <p:nvPr/>
          </p:nvSpPr>
          <p:spPr>
            <a:xfrm>
              <a:off x="3258092" y="621385"/>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54"/>
            <p:cNvSpPr/>
            <p:nvPr/>
          </p:nvSpPr>
          <p:spPr>
            <a:xfrm>
              <a:off x="2368106" y="0"/>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4"/>
            <p:cNvSpPr txBox="1"/>
            <p:nvPr/>
          </p:nvSpPr>
          <p:spPr>
            <a:xfrm>
              <a:off x="2594415" y="195784"/>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productivity</a:t>
              </a:r>
              <a:endParaRPr sz="1400" b="0" i="0" u="none" strike="noStrike" cap="none">
                <a:solidFill>
                  <a:srgbClr val="000000"/>
                </a:solidFill>
                <a:latin typeface="Arial"/>
                <a:ea typeface="Arial"/>
                <a:cs typeface="Arial"/>
                <a:sym typeface="Arial"/>
              </a:endParaRPr>
            </a:p>
          </p:txBody>
        </p:sp>
        <p:sp>
          <p:nvSpPr>
            <p:cNvPr id="350" name="Google Shape;350;p54"/>
            <p:cNvSpPr/>
            <p:nvPr/>
          </p:nvSpPr>
          <p:spPr>
            <a:xfrm>
              <a:off x="3991865" y="1634134"/>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54"/>
            <p:cNvSpPr/>
            <p:nvPr/>
          </p:nvSpPr>
          <p:spPr>
            <a:xfrm>
              <a:off x="3620521" y="726643"/>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54"/>
            <p:cNvSpPr txBox="1"/>
            <p:nvPr/>
          </p:nvSpPr>
          <p:spPr>
            <a:xfrm>
              <a:off x="3846830" y="922427"/>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reduced costs</a:t>
              </a:r>
              <a:endParaRPr sz="1400" b="0" i="0" u="none" strike="noStrike" cap="none">
                <a:solidFill>
                  <a:srgbClr val="000000"/>
                </a:solidFill>
                <a:latin typeface="Arial"/>
                <a:ea typeface="Arial"/>
                <a:cs typeface="Arial"/>
                <a:sym typeface="Arial"/>
              </a:endParaRPr>
            </a:p>
          </p:txBody>
        </p:sp>
        <p:sp>
          <p:nvSpPr>
            <p:cNvPr id="353" name="Google Shape;353;p54"/>
            <p:cNvSpPr/>
            <p:nvPr/>
          </p:nvSpPr>
          <p:spPr>
            <a:xfrm>
              <a:off x="3482139" y="2777337"/>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54"/>
            <p:cNvSpPr/>
            <p:nvPr/>
          </p:nvSpPr>
          <p:spPr>
            <a:xfrm>
              <a:off x="3620521" y="2155139"/>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54"/>
            <p:cNvSpPr txBox="1"/>
            <p:nvPr/>
          </p:nvSpPr>
          <p:spPr>
            <a:xfrm>
              <a:off x="3846830" y="2350923"/>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Improve employee satisfaction</a:t>
              </a:r>
              <a:endParaRPr sz="1400" b="0" i="0" u="none" strike="noStrike" cap="none">
                <a:solidFill>
                  <a:srgbClr val="000000"/>
                </a:solidFill>
                <a:latin typeface="Arial"/>
                <a:ea typeface="Arial"/>
                <a:cs typeface="Arial"/>
                <a:sym typeface="Arial"/>
              </a:endParaRPr>
            </a:p>
          </p:txBody>
        </p:sp>
        <p:sp>
          <p:nvSpPr>
            <p:cNvPr id="356" name="Google Shape;356;p54"/>
            <p:cNvSpPr/>
            <p:nvPr/>
          </p:nvSpPr>
          <p:spPr>
            <a:xfrm>
              <a:off x="2217708" y="2896006"/>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54"/>
            <p:cNvSpPr/>
            <p:nvPr/>
          </p:nvSpPr>
          <p:spPr>
            <a:xfrm>
              <a:off x="2368106" y="2882595"/>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54"/>
            <p:cNvSpPr txBox="1"/>
            <p:nvPr/>
          </p:nvSpPr>
          <p:spPr>
            <a:xfrm>
              <a:off x="2594415" y="3078379"/>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Hire best talent</a:t>
              </a:r>
              <a:endParaRPr sz="1400" b="0" i="0" u="none" strike="noStrike" cap="none">
                <a:solidFill>
                  <a:srgbClr val="000000"/>
                </a:solidFill>
                <a:latin typeface="Arial"/>
                <a:ea typeface="Arial"/>
                <a:cs typeface="Arial"/>
                <a:sym typeface="Arial"/>
              </a:endParaRPr>
            </a:p>
          </p:txBody>
        </p:sp>
        <p:sp>
          <p:nvSpPr>
            <p:cNvPr id="359" name="Google Shape;359;p54"/>
            <p:cNvSpPr/>
            <p:nvPr/>
          </p:nvSpPr>
          <p:spPr>
            <a:xfrm>
              <a:off x="1471919" y="1883664"/>
              <a:ext cx="628726" cy="541731"/>
            </a:xfrm>
            <a:prstGeom prst="hexagon">
              <a:avLst>
                <a:gd name="adj" fmla="val 28900"/>
                <a:gd name="vf" fmla="val 115470"/>
              </a:avLst>
            </a:prstGeom>
            <a:solidFill>
              <a:srgbClr val="CFD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54"/>
            <p:cNvSpPr/>
            <p:nvPr/>
          </p:nvSpPr>
          <p:spPr>
            <a:xfrm>
              <a:off x="1109878" y="2155952"/>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4"/>
            <p:cNvSpPr txBox="1"/>
            <p:nvPr/>
          </p:nvSpPr>
          <p:spPr>
            <a:xfrm>
              <a:off x="1336187" y="2351736"/>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Enhanced accessibility</a:t>
              </a:r>
              <a:endParaRPr sz="1400" b="0" i="0" u="none" strike="noStrike" cap="none">
                <a:solidFill>
                  <a:srgbClr val="000000"/>
                </a:solidFill>
                <a:latin typeface="Arial"/>
                <a:ea typeface="Arial"/>
                <a:cs typeface="Arial"/>
                <a:sym typeface="Arial"/>
              </a:endParaRPr>
            </a:p>
          </p:txBody>
        </p:sp>
        <p:sp>
          <p:nvSpPr>
            <p:cNvPr id="362" name="Google Shape;362;p54"/>
            <p:cNvSpPr/>
            <p:nvPr/>
          </p:nvSpPr>
          <p:spPr>
            <a:xfrm>
              <a:off x="1109878" y="725017"/>
              <a:ext cx="1365600" cy="1181404"/>
            </a:xfrm>
            <a:prstGeom prst="hexagon">
              <a:avLst>
                <a:gd name="adj" fmla="val 2857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54"/>
            <p:cNvSpPr txBox="1"/>
            <p:nvPr/>
          </p:nvSpPr>
          <p:spPr>
            <a:xfrm>
              <a:off x="1336187" y="920801"/>
              <a:ext cx="912982" cy="78983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distributed leadership</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5"/>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a:solidFill>
                  <a:srgbClr val="0070C0"/>
                </a:solidFill>
                <a:latin typeface="Arial"/>
                <a:ea typeface="Arial"/>
                <a:cs typeface="Arial"/>
                <a:sym typeface="Arial"/>
              </a:rPr>
              <a:t>M</a:t>
            </a:r>
            <a:r>
              <a:rPr lang="en-US" sz="2700" b="1" i="0" u="none" strike="noStrike">
                <a:solidFill>
                  <a:srgbClr val="0070C0"/>
                </a:solidFill>
                <a:latin typeface="Arial"/>
                <a:ea typeface="Arial"/>
                <a:cs typeface="Arial"/>
                <a:sym typeface="Arial"/>
              </a:rPr>
              <a:t>any job sites are springing up to promote these remote jobs-can you compete?</a:t>
            </a:r>
            <a:br>
              <a:rPr lang="en-US" sz="4400" b="1">
                <a:solidFill>
                  <a:srgbClr val="0070C0"/>
                </a:solidFill>
                <a:latin typeface="Arial"/>
                <a:ea typeface="Arial"/>
                <a:cs typeface="Arial"/>
                <a:sym typeface="Arial"/>
              </a:rPr>
            </a:br>
            <a:endParaRPr/>
          </a:p>
        </p:txBody>
      </p:sp>
      <p:sp>
        <p:nvSpPr>
          <p:cNvPr id="369" name="Google Shape;369;p55"/>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9310"/>
              <a:buNone/>
            </a:pPr>
            <a:r>
              <a:rPr lang="en-US" sz="2900">
                <a:solidFill>
                  <a:srgbClr val="000000"/>
                </a:solidFill>
                <a:highlight>
                  <a:schemeClr val="lt1"/>
                </a:highlight>
                <a:latin typeface="Arial"/>
                <a:ea typeface="Arial"/>
                <a:cs typeface="Arial"/>
                <a:sym typeface="Arial"/>
              </a:rPr>
              <a:t>Your situation?</a:t>
            </a: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9310"/>
              <a:buNone/>
            </a:pP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p:txBody>
      </p:sp>
      <p:sp>
        <p:nvSpPr>
          <p:cNvPr id="370" name="Google Shape;370;p55"/>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1" name="Google Shape;371;p5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72" name="Google Shape;372;p55"/>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73" name="Google Shape;373;p55"/>
          <p:cNvPicPr preferRelativeResize="0"/>
          <p:nvPr/>
        </p:nvPicPr>
        <p:blipFill rotWithShape="1">
          <a:blip r:embed="rId5">
            <a:alphaModFix/>
          </a:blip>
          <a:srcRect/>
          <a:stretch/>
        </p:blipFill>
        <p:spPr>
          <a:xfrm>
            <a:off x="-1" y="1438695"/>
            <a:ext cx="5948113" cy="1798886"/>
          </a:xfrm>
          <a:prstGeom prst="rect">
            <a:avLst/>
          </a:prstGeom>
          <a:noFill/>
          <a:ln>
            <a:noFill/>
          </a:ln>
        </p:spPr>
      </p:pic>
      <p:pic>
        <p:nvPicPr>
          <p:cNvPr id="374" name="Google Shape;374;p55"/>
          <p:cNvPicPr preferRelativeResize="0"/>
          <p:nvPr/>
        </p:nvPicPr>
        <p:blipFill rotWithShape="1">
          <a:blip r:embed="rId6">
            <a:alphaModFix/>
          </a:blip>
          <a:srcRect/>
          <a:stretch/>
        </p:blipFill>
        <p:spPr>
          <a:xfrm>
            <a:off x="3651275" y="3270245"/>
            <a:ext cx="5423026" cy="1798886"/>
          </a:xfrm>
          <a:prstGeom prst="rect">
            <a:avLst/>
          </a:prstGeom>
          <a:noFill/>
          <a:ln>
            <a:noFill/>
          </a:ln>
        </p:spPr>
      </p:pic>
      <p:pic>
        <p:nvPicPr>
          <p:cNvPr id="375" name="Google Shape;375;p55"/>
          <p:cNvPicPr preferRelativeResize="0"/>
          <p:nvPr/>
        </p:nvPicPr>
        <p:blipFill rotWithShape="1">
          <a:blip r:embed="rId7">
            <a:alphaModFix/>
          </a:blip>
          <a:srcRect/>
          <a:stretch/>
        </p:blipFill>
        <p:spPr>
          <a:xfrm>
            <a:off x="-1" y="3669539"/>
            <a:ext cx="4197369" cy="21076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a:solidFill>
                  <a:srgbClr val="0070C0"/>
                </a:solidFill>
                <a:latin typeface="Arial"/>
                <a:ea typeface="Arial"/>
                <a:cs typeface="Arial"/>
                <a:sym typeface="Arial"/>
              </a:rPr>
              <a:t>Example job site-Otta</a:t>
            </a:r>
            <a:endParaRPr/>
          </a:p>
        </p:txBody>
      </p:sp>
      <p:sp>
        <p:nvSpPr>
          <p:cNvPr id="381" name="Google Shape;381;p56"/>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9310"/>
              <a:buNone/>
            </a:pPr>
            <a:r>
              <a:rPr lang="en-US" sz="2900">
                <a:solidFill>
                  <a:srgbClr val="000000"/>
                </a:solidFill>
                <a:highlight>
                  <a:schemeClr val="lt1"/>
                </a:highlight>
                <a:latin typeface="Arial"/>
                <a:ea typeface="Arial"/>
                <a:cs typeface="Arial"/>
                <a:sym typeface="Arial"/>
              </a:rPr>
              <a:t>Your situation?</a:t>
            </a: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9310"/>
              <a:buNone/>
            </a:pP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8"/>
              <a:buNone/>
            </a:pPr>
            <a:endParaRPr sz="2500">
              <a:solidFill>
                <a:srgbClr val="000000"/>
              </a:solidFill>
              <a:highlight>
                <a:schemeClr val="lt1"/>
              </a:highlight>
              <a:latin typeface="Arial"/>
              <a:ea typeface="Arial"/>
              <a:cs typeface="Arial"/>
              <a:sym typeface="Arial"/>
            </a:endParaRPr>
          </a:p>
        </p:txBody>
      </p:sp>
      <p:sp>
        <p:nvSpPr>
          <p:cNvPr id="382" name="Google Shape;382;p5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83" name="Google Shape;383;p5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84" name="Google Shape;384;p56"/>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85" name="Google Shape;385;p56"/>
          <p:cNvPicPr preferRelativeResize="0"/>
          <p:nvPr/>
        </p:nvPicPr>
        <p:blipFill rotWithShape="1">
          <a:blip r:embed="rId5">
            <a:alphaModFix/>
          </a:blip>
          <a:srcRect/>
          <a:stretch/>
        </p:blipFill>
        <p:spPr>
          <a:xfrm>
            <a:off x="3659895" y="606315"/>
            <a:ext cx="4759205" cy="56709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a:solidFill>
                  <a:srgbClr val="0070C0"/>
                </a:solidFill>
                <a:latin typeface="Arial"/>
                <a:ea typeface="Arial"/>
                <a:cs typeface="Arial"/>
                <a:sym typeface="Arial"/>
              </a:rPr>
              <a:t>Boom or recession shifts power</a:t>
            </a:r>
            <a:endParaRPr/>
          </a:p>
        </p:txBody>
      </p:sp>
      <p:sp>
        <p:nvSpPr>
          <p:cNvPr id="391" name="Google Shape;391;p57"/>
          <p:cNvSpPr txBox="1">
            <a:spLocks noGrp="1"/>
          </p:cNvSpPr>
          <p:nvPr>
            <p:ph type="body" idx="1"/>
          </p:nvPr>
        </p:nvSpPr>
        <p:spPr>
          <a:xfrm>
            <a:off x="914400" y="1906213"/>
            <a:ext cx="8229600" cy="43029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a:p>
            <a:pPr marL="0" lvl="0" indent="0" algn="l" rtl="0">
              <a:lnSpc>
                <a:spcPct val="115000"/>
              </a:lnSpc>
              <a:spcBef>
                <a:spcPts val="400"/>
              </a:spcBef>
              <a:spcAft>
                <a:spcPts val="0"/>
              </a:spcAft>
              <a:buClr>
                <a:schemeClr val="dk1"/>
              </a:buClr>
              <a:buSzPct val="34920"/>
              <a:buFont typeface="Arial"/>
              <a:buNone/>
            </a:pPr>
            <a:r>
              <a:rPr lang="en-US" sz="3150">
                <a:solidFill>
                  <a:srgbClr val="0070C0"/>
                </a:solidFill>
                <a:highlight>
                  <a:srgbClr val="FFFFFF"/>
                </a:highlight>
                <a:latin typeface="Arial"/>
                <a:ea typeface="Arial"/>
                <a:cs typeface="Arial"/>
                <a:sym typeface="Arial"/>
              </a:rPr>
              <a:t>July 2022:  4/5 employers would recruit for potential as skills shortages continue to bite (CIPD).</a:t>
            </a:r>
            <a:endParaRPr sz="3150">
              <a:solidFill>
                <a:srgbClr val="0070C0"/>
              </a:solidFill>
              <a:highlight>
                <a:srgbClr val="FFFFFF"/>
              </a:highlight>
              <a:latin typeface="Arial"/>
              <a:ea typeface="Arial"/>
              <a:cs typeface="Arial"/>
              <a:sym typeface="Arial"/>
            </a:endParaRPr>
          </a:p>
          <a:p>
            <a:pPr marL="0" lvl="0" indent="0" algn="l" rtl="0">
              <a:lnSpc>
                <a:spcPct val="100000"/>
              </a:lnSpc>
              <a:spcBef>
                <a:spcPts val="360"/>
              </a:spcBef>
              <a:spcAft>
                <a:spcPts val="0"/>
              </a:spcAft>
              <a:buSzPct val="130671"/>
              <a:buNone/>
            </a:pP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30671"/>
              <a:buNone/>
            </a:pPr>
            <a:r>
              <a:rPr lang="en-US" sz="2900">
                <a:solidFill>
                  <a:srgbClr val="000000"/>
                </a:solidFill>
                <a:highlight>
                  <a:schemeClr val="lt1"/>
                </a:highlight>
                <a:latin typeface="Arial"/>
                <a:ea typeface="Arial"/>
                <a:cs typeface="Arial"/>
                <a:sym typeface="Arial"/>
              </a:rPr>
              <a:t>What sense of the external environment are you making in your sector?</a:t>
            </a:r>
            <a:endParaRPr/>
          </a:p>
          <a:p>
            <a:pPr marL="0" lvl="0" indent="0" algn="l" rtl="0">
              <a:lnSpc>
                <a:spcPct val="100000"/>
              </a:lnSpc>
              <a:spcBef>
                <a:spcPts val="360"/>
              </a:spcBef>
              <a:spcAft>
                <a:spcPts val="0"/>
              </a:spcAft>
              <a:buSzPct val="130671"/>
              <a:buNone/>
            </a:pP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30671"/>
              <a:buNone/>
            </a:pPr>
            <a:r>
              <a:rPr lang="en-US" sz="2900">
                <a:solidFill>
                  <a:srgbClr val="000000"/>
                </a:solidFill>
                <a:highlight>
                  <a:schemeClr val="lt1"/>
                </a:highlight>
                <a:latin typeface="Arial"/>
                <a:ea typeface="Arial"/>
                <a:cs typeface="Arial"/>
                <a:sym typeface="Arial"/>
              </a:rPr>
              <a:t>How does this influence the talent pool and your recruitment strategies?</a:t>
            </a: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30671"/>
              <a:buNone/>
            </a:pPr>
            <a:endParaRPr sz="29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51578"/>
              <a:buNone/>
            </a:pPr>
            <a:endParaRPr sz="2500">
              <a:solidFill>
                <a:srgbClr val="000000"/>
              </a:solidFill>
              <a:highlight>
                <a:schemeClr val="lt1"/>
              </a:highlight>
              <a:latin typeface="Arial"/>
              <a:ea typeface="Arial"/>
              <a:cs typeface="Arial"/>
              <a:sym typeface="Arial"/>
            </a:endParaRPr>
          </a:p>
        </p:txBody>
      </p:sp>
      <p:sp>
        <p:nvSpPr>
          <p:cNvPr id="392" name="Google Shape;392;p5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3" name="Google Shape;393;p5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94" name="Google Shape;394;p5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95" name="Google Shape;395;p57" descr="Scales of justice outline"/>
          <p:cNvPicPr preferRelativeResize="0"/>
          <p:nvPr/>
        </p:nvPicPr>
        <p:blipFill rotWithShape="1">
          <a:blip r:embed="rId5">
            <a:alphaModFix/>
          </a:blip>
          <a:srcRect/>
          <a:stretch/>
        </p:blipFill>
        <p:spPr>
          <a:xfrm>
            <a:off x="3060071" y="1906213"/>
            <a:ext cx="2584764" cy="2584764"/>
          </a:xfrm>
          <a:prstGeom prst="rect">
            <a:avLst/>
          </a:prstGeom>
          <a:noFill/>
          <a:ln>
            <a:noFill/>
          </a:ln>
        </p:spPr>
      </p:pic>
      <p:sp>
        <p:nvSpPr>
          <p:cNvPr id="396" name="Google Shape;396;p57"/>
          <p:cNvSpPr txBox="1"/>
          <p:nvPr/>
        </p:nvSpPr>
        <p:spPr>
          <a:xfrm>
            <a:off x="6111089" y="2236206"/>
            <a:ext cx="25077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Inflation/ recession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Unemployment rate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Skills shortages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Wage inflation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 retirees return to work to pay for services (higher gas and electricity prices)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97" name="Google Shape;397;p57"/>
          <p:cNvSpPr txBox="1"/>
          <p:nvPr/>
        </p:nvSpPr>
        <p:spPr>
          <a:xfrm>
            <a:off x="813303" y="2198798"/>
            <a:ext cx="2507810"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Boom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Some sectors fare well, others can’t find staff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Wage inflation drift in some sectors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8"/>
          <p:cNvSpPr txBox="1">
            <a:spLocks noGrp="1"/>
          </p:cNvSpPr>
          <p:nvPr>
            <p:ph type="title"/>
          </p:nvPr>
        </p:nvSpPr>
        <p:spPr>
          <a:xfrm>
            <a:off x="254000" y="2254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a:solidFill>
                  <a:srgbClr val="0070C0"/>
                </a:solidFill>
                <a:latin typeface="Arial"/>
                <a:ea typeface="Arial"/>
                <a:cs typeface="Arial"/>
                <a:sym typeface="Arial"/>
              </a:rPr>
              <a:t>Inflation and soaring living costs</a:t>
            </a:r>
            <a:endParaRPr/>
          </a:p>
        </p:txBody>
      </p:sp>
      <p:sp>
        <p:nvSpPr>
          <p:cNvPr id="403" name="Google Shape;403;p58"/>
          <p:cNvSpPr txBox="1">
            <a:spLocks noGrp="1"/>
          </p:cNvSpPr>
          <p:nvPr>
            <p:ph type="body" idx="1"/>
          </p:nvPr>
        </p:nvSpPr>
        <p:spPr>
          <a:xfrm>
            <a:off x="311403" y="1788518"/>
            <a:ext cx="3966619" cy="4911046"/>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2500"/>
              <a:buNone/>
            </a:pPr>
            <a:r>
              <a:rPr lang="en-US" sz="6400">
                <a:solidFill>
                  <a:srgbClr val="000000"/>
                </a:solidFill>
                <a:highlight>
                  <a:schemeClr val="lt1"/>
                </a:highlight>
                <a:latin typeface="Arial"/>
                <a:ea typeface="Arial"/>
                <a:cs typeface="Arial"/>
                <a:sym typeface="Arial"/>
              </a:rPr>
              <a:t>Initiatives to give competitive advantage.</a:t>
            </a:r>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571500" lvl="0" indent="-571500" algn="l" rtl="0">
              <a:lnSpc>
                <a:spcPct val="100000"/>
              </a:lnSpc>
              <a:spcBef>
                <a:spcPts val="360"/>
              </a:spcBef>
              <a:spcAft>
                <a:spcPts val="0"/>
              </a:spcAft>
              <a:buSzPct val="180000"/>
              <a:buChar char="•"/>
            </a:pPr>
            <a:r>
              <a:rPr lang="en-US" sz="4000">
                <a:solidFill>
                  <a:srgbClr val="000000"/>
                </a:solidFill>
                <a:highlight>
                  <a:schemeClr val="lt1"/>
                </a:highlight>
                <a:latin typeface="Arial"/>
                <a:ea typeface="Arial"/>
                <a:cs typeface="Arial"/>
                <a:sym typeface="Arial"/>
              </a:rPr>
              <a:t>One-off bonus/ top ups</a:t>
            </a:r>
            <a:endParaRPr/>
          </a:p>
          <a:p>
            <a:pPr marL="571500" lvl="0" indent="-457200" algn="l" rtl="0">
              <a:lnSpc>
                <a:spcPct val="100000"/>
              </a:lnSpc>
              <a:spcBef>
                <a:spcPts val="360"/>
              </a:spcBef>
              <a:spcAft>
                <a:spcPts val="0"/>
              </a:spcAft>
              <a:buSzPct val="180000"/>
              <a:buNone/>
            </a:pPr>
            <a:endParaRPr sz="4000">
              <a:solidFill>
                <a:srgbClr val="000000"/>
              </a:solidFill>
              <a:highlight>
                <a:schemeClr val="lt1"/>
              </a:highlight>
              <a:latin typeface="Arial"/>
              <a:ea typeface="Arial"/>
              <a:cs typeface="Arial"/>
              <a:sym typeface="Arial"/>
            </a:endParaRPr>
          </a:p>
          <a:p>
            <a:pPr marL="571500" lvl="0" indent="-571500" algn="l" rtl="0">
              <a:lnSpc>
                <a:spcPct val="100000"/>
              </a:lnSpc>
              <a:spcBef>
                <a:spcPts val="360"/>
              </a:spcBef>
              <a:spcAft>
                <a:spcPts val="0"/>
              </a:spcAft>
              <a:buSzPct val="180000"/>
              <a:buChar char="•"/>
            </a:pPr>
            <a:r>
              <a:rPr lang="en-US" sz="4000">
                <a:solidFill>
                  <a:srgbClr val="000000"/>
                </a:solidFill>
                <a:highlight>
                  <a:schemeClr val="lt1"/>
                </a:highlight>
                <a:latin typeface="Arial"/>
                <a:ea typeface="Arial"/>
                <a:cs typeface="Arial"/>
                <a:sym typeface="Arial"/>
              </a:rPr>
              <a:t>Pay rises</a:t>
            </a:r>
            <a:endParaRPr/>
          </a:p>
          <a:p>
            <a:pPr marL="571500" lvl="0" indent="-457200" algn="l" rtl="0">
              <a:lnSpc>
                <a:spcPct val="100000"/>
              </a:lnSpc>
              <a:spcBef>
                <a:spcPts val="360"/>
              </a:spcBef>
              <a:spcAft>
                <a:spcPts val="0"/>
              </a:spcAft>
              <a:buSzPct val="180000"/>
              <a:buNone/>
            </a:pPr>
            <a:endParaRPr sz="4000">
              <a:solidFill>
                <a:srgbClr val="000000"/>
              </a:solidFill>
              <a:highlight>
                <a:schemeClr val="lt1"/>
              </a:highlight>
              <a:latin typeface="Arial"/>
              <a:ea typeface="Arial"/>
              <a:cs typeface="Arial"/>
              <a:sym typeface="Arial"/>
            </a:endParaRPr>
          </a:p>
          <a:p>
            <a:pPr marL="571500" lvl="0" indent="-571500" algn="l" rtl="0">
              <a:lnSpc>
                <a:spcPct val="100000"/>
              </a:lnSpc>
              <a:spcBef>
                <a:spcPts val="360"/>
              </a:spcBef>
              <a:spcAft>
                <a:spcPts val="0"/>
              </a:spcAft>
              <a:buSzPct val="180000"/>
              <a:buChar char="•"/>
            </a:pPr>
            <a:r>
              <a:rPr lang="en-US" sz="4000">
                <a:solidFill>
                  <a:srgbClr val="000000"/>
                </a:solidFill>
                <a:highlight>
                  <a:schemeClr val="lt1"/>
                </a:highlight>
                <a:latin typeface="Arial"/>
                <a:ea typeface="Arial"/>
                <a:cs typeface="Arial"/>
                <a:sym typeface="Arial"/>
              </a:rPr>
              <a:t>Flexible benefits packages</a:t>
            </a:r>
            <a:endParaRPr/>
          </a:p>
          <a:p>
            <a:pPr marL="571500" lvl="0" indent="-457200" algn="l" rtl="0">
              <a:lnSpc>
                <a:spcPct val="100000"/>
              </a:lnSpc>
              <a:spcBef>
                <a:spcPts val="360"/>
              </a:spcBef>
              <a:spcAft>
                <a:spcPts val="0"/>
              </a:spcAft>
              <a:buSzPct val="180000"/>
              <a:buNone/>
            </a:pPr>
            <a:endParaRPr sz="4000">
              <a:solidFill>
                <a:srgbClr val="000000"/>
              </a:solidFill>
              <a:highlight>
                <a:schemeClr val="lt1"/>
              </a:highlight>
              <a:latin typeface="Arial"/>
              <a:ea typeface="Arial"/>
              <a:cs typeface="Arial"/>
              <a:sym typeface="Arial"/>
            </a:endParaRPr>
          </a:p>
          <a:p>
            <a:pPr marL="571500" lvl="0" indent="-571500" algn="l" rtl="0">
              <a:lnSpc>
                <a:spcPct val="100000"/>
              </a:lnSpc>
              <a:spcBef>
                <a:spcPts val="360"/>
              </a:spcBef>
              <a:spcAft>
                <a:spcPts val="0"/>
              </a:spcAft>
              <a:buSzPct val="180000"/>
              <a:buChar char="•"/>
            </a:pPr>
            <a:r>
              <a:rPr lang="en-US" sz="4000">
                <a:solidFill>
                  <a:srgbClr val="000000"/>
                </a:solidFill>
                <a:highlight>
                  <a:schemeClr val="lt1"/>
                </a:highlight>
                <a:latin typeface="Arial"/>
                <a:ea typeface="Arial"/>
                <a:cs typeface="Arial"/>
                <a:sym typeface="Arial"/>
              </a:rPr>
              <a:t>Training and development loans/allowances</a:t>
            </a:r>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44000"/>
              <a:buNone/>
            </a:pPr>
            <a:r>
              <a:rPr lang="en-US" sz="5000">
                <a:solidFill>
                  <a:srgbClr val="000000"/>
                </a:solidFill>
                <a:highlight>
                  <a:schemeClr val="lt1"/>
                </a:highlight>
                <a:latin typeface="Arial"/>
                <a:ea typeface="Arial"/>
                <a:cs typeface="Arial"/>
                <a:sym typeface="Arial"/>
              </a:rPr>
              <a:t>Your situation?</a:t>
            </a:r>
            <a:endParaRPr/>
          </a:p>
          <a:p>
            <a:pPr marL="0" lvl="0" indent="0" algn="l" rtl="0">
              <a:lnSpc>
                <a:spcPct val="100000"/>
              </a:lnSpc>
              <a:spcBef>
                <a:spcPts val="360"/>
              </a:spcBef>
              <a:spcAft>
                <a:spcPts val="0"/>
              </a:spcAft>
              <a:buSzPct val="144000"/>
              <a:buNone/>
            </a:pPr>
            <a:endParaRPr sz="50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63636"/>
              <a:buNone/>
            </a:pPr>
            <a:r>
              <a:rPr lang="en-US" sz="4400">
                <a:solidFill>
                  <a:srgbClr val="000000"/>
                </a:solidFill>
                <a:highlight>
                  <a:schemeClr val="lt1"/>
                </a:highlight>
                <a:latin typeface="Arial"/>
                <a:ea typeface="Arial"/>
                <a:cs typeface="Arial"/>
                <a:sym typeface="Arial"/>
              </a:rPr>
              <a:t>https://www.mirror.co.uk/money/aldi-give-26000-workers-second-27567028</a:t>
            </a:r>
            <a:endParaRPr sz="44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288000"/>
              <a:buNone/>
            </a:pPr>
            <a:endParaRPr sz="2500">
              <a:solidFill>
                <a:srgbClr val="000000"/>
              </a:solidFill>
              <a:highlight>
                <a:schemeClr val="lt1"/>
              </a:highlight>
              <a:latin typeface="Arial"/>
              <a:ea typeface="Arial"/>
              <a:cs typeface="Arial"/>
              <a:sym typeface="Arial"/>
            </a:endParaRPr>
          </a:p>
        </p:txBody>
      </p:sp>
      <p:sp>
        <p:nvSpPr>
          <p:cNvPr id="404" name="Google Shape;404;p5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05" name="Google Shape;405;p5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06" name="Google Shape;406;p58"/>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07" name="Google Shape;407;p58"/>
          <p:cNvPicPr preferRelativeResize="0"/>
          <p:nvPr/>
        </p:nvPicPr>
        <p:blipFill rotWithShape="1">
          <a:blip r:embed="rId5">
            <a:alphaModFix/>
          </a:blip>
          <a:srcRect/>
          <a:stretch/>
        </p:blipFill>
        <p:spPr>
          <a:xfrm>
            <a:off x="4278023" y="1417651"/>
            <a:ext cx="4408777" cy="38695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9"/>
          <p:cNvSpPr txBox="1">
            <a:spLocks noGrp="1"/>
          </p:cNvSpPr>
          <p:nvPr>
            <p:ph type="title"/>
          </p:nvPr>
        </p:nvSpPr>
        <p:spPr>
          <a:xfrm>
            <a:off x="263053" y="36996"/>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2700" b="1">
                <a:solidFill>
                  <a:srgbClr val="0070C0"/>
                </a:solidFill>
                <a:latin typeface="Arial"/>
                <a:ea typeface="Arial"/>
                <a:cs typeface="Arial"/>
                <a:sym typeface="Arial"/>
              </a:rPr>
              <a:t>AIDA-attention, interest, desire, action…</a:t>
            </a:r>
            <a:endParaRPr/>
          </a:p>
        </p:txBody>
      </p:sp>
      <p:sp>
        <p:nvSpPr>
          <p:cNvPr id="413" name="Google Shape;413;p59"/>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4" name="Google Shape;414;p59"/>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15" name="Google Shape;415;p59"/>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16" name="Google Shape;416;p59"/>
          <p:cNvPicPr preferRelativeResize="0"/>
          <p:nvPr/>
        </p:nvPicPr>
        <p:blipFill rotWithShape="1">
          <a:blip r:embed="rId5">
            <a:alphaModFix/>
          </a:blip>
          <a:srcRect/>
          <a:stretch/>
        </p:blipFill>
        <p:spPr>
          <a:xfrm>
            <a:off x="189325" y="1179996"/>
            <a:ext cx="4626519" cy="1638969"/>
          </a:xfrm>
          <a:prstGeom prst="rect">
            <a:avLst/>
          </a:prstGeom>
          <a:noFill/>
          <a:ln>
            <a:noFill/>
          </a:ln>
        </p:spPr>
      </p:pic>
      <p:pic>
        <p:nvPicPr>
          <p:cNvPr id="417" name="Google Shape;417;p59"/>
          <p:cNvPicPr preferRelativeResize="0"/>
          <p:nvPr/>
        </p:nvPicPr>
        <p:blipFill rotWithShape="1">
          <a:blip r:embed="rId6">
            <a:alphaModFix/>
          </a:blip>
          <a:srcRect/>
          <a:stretch/>
        </p:blipFill>
        <p:spPr>
          <a:xfrm>
            <a:off x="4500770" y="1177304"/>
            <a:ext cx="4258457" cy="5034501"/>
          </a:xfrm>
          <a:prstGeom prst="rect">
            <a:avLst/>
          </a:prstGeom>
          <a:noFill/>
          <a:ln>
            <a:noFill/>
          </a:ln>
        </p:spPr>
      </p:pic>
      <p:pic>
        <p:nvPicPr>
          <p:cNvPr id="418" name="Google Shape;418;p59" descr="Help outline"/>
          <p:cNvPicPr preferRelativeResize="0"/>
          <p:nvPr/>
        </p:nvPicPr>
        <p:blipFill rotWithShape="1">
          <a:blip r:embed="rId7">
            <a:alphaModFix/>
          </a:blip>
          <a:srcRect/>
          <a:stretch/>
        </p:blipFill>
        <p:spPr>
          <a:xfrm>
            <a:off x="1397861" y="2511107"/>
            <a:ext cx="2063450" cy="2063450"/>
          </a:xfrm>
          <a:prstGeom prst="rect">
            <a:avLst/>
          </a:prstGeom>
          <a:noFill/>
          <a:ln>
            <a:noFill/>
          </a:ln>
        </p:spPr>
      </p:pic>
      <p:sp>
        <p:nvSpPr>
          <p:cNvPr id="419" name="Google Shape;419;p59"/>
          <p:cNvSpPr/>
          <p:nvPr/>
        </p:nvSpPr>
        <p:spPr>
          <a:xfrm>
            <a:off x="263054" y="4671588"/>
            <a:ext cx="2905660" cy="1846907"/>
          </a:xfrm>
          <a:prstGeom prst="cloudCallout">
            <a:avLst>
              <a:gd name="adj1" fmla="val 117448"/>
              <a:gd name="adj2" fmla="val -145743"/>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What’s in it for 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12474296616_0_39"/>
          <p:cNvSpPr txBox="1">
            <a:spLocks noGrp="1"/>
          </p:cNvSpPr>
          <p:nvPr>
            <p:ph type="title"/>
          </p:nvPr>
        </p:nvSpPr>
        <p:spPr>
          <a:xfrm>
            <a:off x="3176910" y="2015562"/>
            <a:ext cx="3307538" cy="1856726"/>
          </a:xfrm>
          <a:prstGeom prst="rect">
            <a:avLst/>
          </a:prstGeom>
          <a:noFill/>
          <a:ln>
            <a:noFill/>
          </a:ln>
        </p:spPr>
        <p:txBody>
          <a:bodyPr spcFirstLastPara="1" wrap="square" lIns="68550" tIns="34275" rIns="68550" bIns="34275" anchor="b" anchorCtr="0">
            <a:normAutofit/>
          </a:bodyPr>
          <a:lstStyle/>
          <a:p>
            <a:pPr marL="0" lvl="0" indent="0" algn="r" rtl="0">
              <a:lnSpc>
                <a:spcPct val="90000"/>
              </a:lnSpc>
              <a:spcBef>
                <a:spcPts val="0"/>
              </a:spcBef>
              <a:spcAft>
                <a:spcPts val="0"/>
              </a:spcAft>
              <a:buSzPts val="5400"/>
              <a:buNone/>
            </a:pPr>
            <a:r>
              <a:rPr lang="en-US" sz="4050"/>
              <a:t>BREAK</a:t>
            </a:r>
            <a:endParaRPr/>
          </a:p>
        </p:txBody>
      </p:sp>
      <p:pic>
        <p:nvPicPr>
          <p:cNvPr id="426" name="Google Shape;426;g12474296616_0_39"/>
          <p:cNvPicPr preferRelativeResize="0"/>
          <p:nvPr/>
        </p:nvPicPr>
        <p:blipFill rotWithShape="1">
          <a:blip r:embed="rId3">
            <a:alphaModFix/>
          </a:blip>
          <a:srcRect/>
          <a:stretch/>
        </p:blipFill>
        <p:spPr>
          <a:xfrm>
            <a:off x="582417" y="5469062"/>
            <a:ext cx="1174464" cy="335561"/>
          </a:xfrm>
          <a:prstGeom prst="rect">
            <a:avLst/>
          </a:prstGeom>
          <a:noFill/>
          <a:ln>
            <a:noFill/>
          </a:ln>
        </p:spPr>
      </p:pic>
      <p:pic>
        <p:nvPicPr>
          <p:cNvPr id="427" name="Google Shape;427;g12474296616_0_39"/>
          <p:cNvPicPr preferRelativeResize="0"/>
          <p:nvPr/>
        </p:nvPicPr>
        <p:blipFill rotWithShape="1">
          <a:blip r:embed="rId4">
            <a:alphaModFix/>
          </a:blip>
          <a:srcRect/>
          <a:stretch/>
        </p:blipFill>
        <p:spPr>
          <a:xfrm>
            <a:off x="7086600" y="5528828"/>
            <a:ext cx="1428750" cy="314325"/>
          </a:xfrm>
          <a:prstGeom prst="rect">
            <a:avLst/>
          </a:prstGeom>
          <a:noFill/>
          <a:ln>
            <a:noFill/>
          </a:ln>
        </p:spPr>
      </p:pic>
      <p:sp>
        <p:nvSpPr>
          <p:cNvPr id="428" name="Google Shape;428;g12474296616_0_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360"/>
              </a:spcBef>
              <a:spcAft>
                <a:spcPts val="0"/>
              </a:spcAft>
              <a:buClr>
                <a:schemeClr val="dk1"/>
              </a:buClr>
              <a:buSzPts val="1800"/>
              <a:buNone/>
            </a:pPr>
            <a:endParaRPr/>
          </a:p>
        </p:txBody>
      </p:sp>
      <p:pic>
        <p:nvPicPr>
          <p:cNvPr id="429" name="Google Shape;429;g12474296616_0_39"/>
          <p:cNvPicPr preferRelativeResize="0"/>
          <p:nvPr/>
        </p:nvPicPr>
        <p:blipFill rotWithShape="1">
          <a:blip r:embed="rId5">
            <a:alphaModFix/>
          </a:blip>
          <a:srcRect r="11534"/>
          <a:stretch/>
        </p:blipFill>
        <p:spPr>
          <a:xfrm>
            <a:off x="-21825" y="0"/>
            <a:ext cx="9143999"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4"/>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a:solidFill>
                  <a:srgbClr val="0070C0"/>
                </a:solidFill>
              </a:rPr>
              <a:t>Badger and Bodgett (manufacturing SME)</a:t>
            </a:r>
            <a:endParaRPr/>
          </a:p>
        </p:txBody>
      </p:sp>
      <p:sp>
        <p:nvSpPr>
          <p:cNvPr id="435" name="Google Shape;435;p24"/>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chemeClr val="dk1"/>
              </a:buClr>
              <a:buSzPts val="1800"/>
              <a:buChar char="•"/>
            </a:pPr>
            <a:r>
              <a:rPr lang="en-US" sz="2800">
                <a:latin typeface="Arial"/>
                <a:ea typeface="Arial"/>
                <a:cs typeface="Arial"/>
                <a:sym typeface="Arial"/>
              </a:rPr>
              <a:t>Managed through Covid 19</a:t>
            </a:r>
            <a:endParaRPr/>
          </a:p>
          <a:p>
            <a:pPr marL="457200" lvl="0" indent="-342900" algn="l" rtl="0">
              <a:lnSpc>
                <a:spcPct val="100000"/>
              </a:lnSpc>
              <a:spcBef>
                <a:spcPts val="360"/>
              </a:spcBef>
              <a:spcAft>
                <a:spcPts val="0"/>
              </a:spcAft>
              <a:buClr>
                <a:schemeClr val="dk1"/>
              </a:buClr>
              <a:buSzPts val="1800"/>
              <a:buChar char="•"/>
            </a:pPr>
            <a:r>
              <a:rPr lang="en-US" sz="2800">
                <a:latin typeface="Arial"/>
                <a:ea typeface="Arial"/>
                <a:cs typeface="Arial"/>
                <a:sym typeface="Arial"/>
              </a:rPr>
              <a:t>18 employees</a:t>
            </a:r>
            <a:endParaRPr/>
          </a:p>
          <a:p>
            <a:pPr marL="457200" lvl="0" indent="-342900" algn="l" rtl="0">
              <a:lnSpc>
                <a:spcPct val="100000"/>
              </a:lnSpc>
              <a:spcBef>
                <a:spcPts val="360"/>
              </a:spcBef>
              <a:spcAft>
                <a:spcPts val="0"/>
              </a:spcAft>
              <a:buClr>
                <a:schemeClr val="dk1"/>
              </a:buClr>
              <a:buSzPts val="1800"/>
              <a:buChar char="•"/>
            </a:pPr>
            <a:r>
              <a:rPr lang="en-US" sz="2800">
                <a:latin typeface="Arial"/>
                <a:ea typeface="Arial"/>
                <a:cs typeface="Arial"/>
                <a:sym typeface="Arial"/>
              </a:rPr>
              <a:t>Furloughed some, now all back at work</a:t>
            </a:r>
            <a:endParaRPr/>
          </a:p>
          <a:p>
            <a:pPr marL="457200" lvl="0" indent="-342900" algn="l" rtl="0">
              <a:lnSpc>
                <a:spcPct val="100000"/>
              </a:lnSpc>
              <a:spcBef>
                <a:spcPts val="360"/>
              </a:spcBef>
              <a:spcAft>
                <a:spcPts val="0"/>
              </a:spcAft>
              <a:buClr>
                <a:schemeClr val="dk1"/>
              </a:buClr>
              <a:buSzPts val="1800"/>
              <a:buChar char="•"/>
            </a:pPr>
            <a:r>
              <a:rPr lang="en-US" sz="2800">
                <a:latin typeface="Arial"/>
                <a:ea typeface="Arial"/>
                <a:cs typeface="Arial"/>
                <a:sym typeface="Arial"/>
              </a:rPr>
              <a:t>Management, administrative, sales and HR staff worked from home, many continue to want home working, but likely to be hybrid teams- part home working, part at the site.</a:t>
            </a:r>
            <a:endParaRPr/>
          </a:p>
          <a:p>
            <a:pPr marL="457200" lvl="0" indent="-342900" algn="l" rtl="0">
              <a:lnSpc>
                <a:spcPct val="100000"/>
              </a:lnSpc>
              <a:spcBef>
                <a:spcPts val="360"/>
              </a:spcBef>
              <a:spcAft>
                <a:spcPts val="0"/>
              </a:spcAft>
              <a:buClr>
                <a:schemeClr val="dk1"/>
              </a:buClr>
              <a:buSzPts val="1800"/>
              <a:buChar char="•"/>
            </a:pPr>
            <a:r>
              <a:rPr lang="en-US" sz="2800">
                <a:latin typeface="Arial"/>
                <a:ea typeface="Arial"/>
                <a:cs typeface="Arial"/>
                <a:sym typeface="Arial"/>
              </a:rPr>
              <a:t>Mid- Covid anonymous employee pulse survey was taken</a:t>
            </a:r>
            <a:r>
              <a:rPr lang="en-US" sz="2800">
                <a:solidFill>
                  <a:srgbClr val="333333"/>
                </a:solidFill>
                <a:latin typeface="Arial"/>
                <a:ea typeface="Arial"/>
                <a:cs typeface="Arial"/>
                <a:sym typeface="Arial"/>
              </a:rPr>
              <a:t>.</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36" name="Google Shape;436;p24"/>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37" name="Google Shape;437;p24"/>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38" name="Google Shape;438;p24"/>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39" name="Google Shape;439;p24" descr="Camera outline"/>
          <p:cNvPicPr preferRelativeResize="0"/>
          <p:nvPr/>
        </p:nvPicPr>
        <p:blipFill rotWithShape="1">
          <a:blip r:embed="rId5">
            <a:alphaModFix/>
          </a:blip>
          <a:srcRect/>
          <a:stretch/>
        </p:blipFill>
        <p:spPr>
          <a:xfrm>
            <a:off x="6561500" y="665875"/>
            <a:ext cx="1157400" cy="115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sz="4400" b="1">
                <a:solidFill>
                  <a:srgbClr val="0070C0"/>
                </a:solidFill>
                <a:latin typeface="Calibri"/>
                <a:ea typeface="Calibri"/>
                <a:cs typeface="Calibri"/>
                <a:sym typeface="Calibri"/>
              </a:rPr>
              <a:t>Please drop in chat:</a:t>
            </a:r>
            <a:br>
              <a:rPr lang="en-US" sz="4400" b="1">
                <a:solidFill>
                  <a:srgbClr val="0070C0"/>
                </a:solidFill>
                <a:latin typeface="Calibri"/>
                <a:ea typeface="Calibri"/>
                <a:cs typeface="Calibri"/>
                <a:sym typeface="Calibri"/>
              </a:rPr>
            </a:br>
            <a:endParaRPr/>
          </a:p>
        </p:txBody>
      </p:sp>
      <p:sp>
        <p:nvSpPr>
          <p:cNvPr id="123" name="Google Shape;123;p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800" b="1">
                <a:solidFill>
                  <a:schemeClr val="dk1"/>
                </a:solidFill>
                <a:latin typeface="Calibri"/>
                <a:ea typeface="Calibri"/>
                <a:cs typeface="Calibri"/>
                <a:sym typeface="Calibri"/>
              </a:rPr>
              <a:t>Your name?</a:t>
            </a:r>
            <a:br>
              <a:rPr lang="en-US" sz="2800" b="1">
                <a:solidFill>
                  <a:srgbClr val="C4BD97"/>
                </a:solidFill>
                <a:latin typeface="Calibri"/>
                <a:ea typeface="Calibri"/>
                <a:cs typeface="Calibri"/>
                <a:sym typeface="Calibri"/>
              </a:rPr>
            </a:b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800" b="1">
                <a:latin typeface="Calibri"/>
                <a:ea typeface="Calibri"/>
                <a:cs typeface="Calibri"/>
                <a:sym typeface="Calibri"/>
              </a:rPr>
              <a:t>How do you feel today</a:t>
            </a:r>
            <a:r>
              <a:rPr lang="en-US" sz="2800" b="1">
                <a:solidFill>
                  <a:schemeClr val="dk1"/>
                </a:solidFill>
                <a:latin typeface="Calibri"/>
                <a:ea typeface="Calibri"/>
                <a:cs typeface="Calibri"/>
                <a:sym typeface="Calibri"/>
              </a:rPr>
              <a:t>?</a:t>
            </a:r>
            <a:br>
              <a:rPr lang="en-US" sz="2800" b="1">
                <a:latin typeface="Calibri"/>
                <a:ea typeface="Calibri"/>
                <a:cs typeface="Calibri"/>
                <a:sym typeface="Calibri"/>
              </a:rPr>
            </a:br>
            <a:br>
              <a:rPr lang="en-US" sz="2800" b="1">
                <a:latin typeface="Calibri"/>
                <a:ea typeface="Calibri"/>
                <a:cs typeface="Calibri"/>
                <a:sym typeface="Calibri"/>
              </a:rPr>
            </a:br>
            <a:br>
              <a:rPr lang="en-US" sz="2800" b="1">
                <a:solidFill>
                  <a:srgbClr val="0070C0"/>
                </a:solidFill>
                <a:latin typeface="Calibri"/>
                <a:ea typeface="Calibri"/>
                <a:cs typeface="Calibri"/>
                <a:sym typeface="Calibri"/>
              </a:rPr>
            </a:b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124" name="Google Shape;124;p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5" name="Google Shape;125;p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127" name="Google Shape;127;p2" descr="Chat"/>
          <p:cNvPicPr preferRelativeResize="0"/>
          <p:nvPr/>
        </p:nvPicPr>
        <p:blipFill rotWithShape="1">
          <a:blip r:embed="rId5">
            <a:alphaModFix/>
          </a:blip>
          <a:srcRect/>
          <a:stretch/>
        </p:blipFill>
        <p:spPr>
          <a:xfrm>
            <a:off x="5025374" y="1740337"/>
            <a:ext cx="2693526" cy="26935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3600" b="1">
                <a:solidFill>
                  <a:srgbClr val="0070C0"/>
                </a:solidFill>
              </a:rPr>
              <a:t>Employee survey findings.</a:t>
            </a:r>
            <a:endParaRPr/>
          </a:p>
        </p:txBody>
      </p:sp>
      <p:sp>
        <p:nvSpPr>
          <p:cNvPr id="445" name="Google Shape;445;p25"/>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‘Policies not administered fairly-it depends if your face fits.’</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‘There seem to be favourites who get the best jobs.’</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‘As a woman, I wonder if I’ll ever get promoted here.’</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‘I am surprised there is so much banter and lack of professionalism. I’d like to let my colleagues know I’m gay, but it could be career</a:t>
            </a:r>
            <a:r>
              <a:rPr lang="en-US" sz="2500">
                <a:solidFill>
                  <a:srgbClr val="333333"/>
                </a:solidFill>
              </a:rPr>
              <a:t>-</a:t>
            </a:r>
            <a:r>
              <a:rPr lang="en-US" sz="2500">
                <a:solidFill>
                  <a:srgbClr val="333333"/>
                </a:solidFill>
                <a:latin typeface="Calibri"/>
                <a:ea typeface="Calibri"/>
                <a:cs typeface="Calibri"/>
                <a:sym typeface="Calibri"/>
              </a:rPr>
              <a:t>limiting.’</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‘Us and them culture- you can job share if you work in office but not on shop floor-why not?.’</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46" name="Google Shape;446;p25"/>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7" name="Google Shape;447;p2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48" name="Google Shape;448;p25"/>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49" name="Google Shape;449;p25" descr="A person working on a machine&#10;&#10;Description automatically generated with medium confidence"/>
          <p:cNvPicPr preferRelativeResize="0"/>
          <p:nvPr/>
        </p:nvPicPr>
        <p:blipFill rotWithShape="1">
          <a:blip r:embed="rId5">
            <a:alphaModFix/>
          </a:blip>
          <a:srcRect/>
          <a:stretch/>
        </p:blipFill>
        <p:spPr>
          <a:xfrm>
            <a:off x="5106389" y="4854645"/>
            <a:ext cx="2279570" cy="1519714"/>
          </a:xfrm>
          <a:prstGeom prst="rect">
            <a:avLst/>
          </a:prstGeom>
          <a:noFill/>
          <a:ln>
            <a:noFill/>
          </a:ln>
        </p:spPr>
      </p:pic>
      <p:sp>
        <p:nvSpPr>
          <p:cNvPr id="450" name="Google Shape;450;p25"/>
          <p:cNvSpPr txBox="1"/>
          <p:nvPr/>
        </p:nvSpPr>
        <p:spPr>
          <a:xfrm>
            <a:off x="1636813" y="6183538"/>
            <a:ext cx="384661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Photo by </a:t>
            </a:r>
            <a:r>
              <a:rPr lang="en-US" sz="12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Jeswin Thomas</a:t>
            </a:r>
            <a:r>
              <a:rPr lang="en-US" sz="1200" b="0" i="0" u="none" strike="noStrike" cap="none">
                <a:solidFill>
                  <a:srgbClr val="000000"/>
                </a:solidFill>
                <a:latin typeface="Arial"/>
                <a:ea typeface="Arial"/>
                <a:cs typeface="Arial"/>
                <a:sym typeface="Arial"/>
              </a:rPr>
              <a:t> on </a:t>
            </a:r>
            <a:r>
              <a:rPr lang="en-US" sz="12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r>
              <a:rPr lang="en-US"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p:txBody>
      </p:sp>
      <p:pic>
        <p:nvPicPr>
          <p:cNvPr id="451" name="Google Shape;451;p25" descr="Camera outline"/>
          <p:cNvPicPr preferRelativeResize="0"/>
          <p:nvPr/>
        </p:nvPicPr>
        <p:blipFill rotWithShape="1">
          <a:blip r:embed="rId8">
            <a:alphaModFix/>
          </a:blip>
          <a:srcRect/>
          <a:stretch/>
        </p:blipFill>
        <p:spPr>
          <a:xfrm>
            <a:off x="6640718" y="665875"/>
            <a:ext cx="1157400" cy="1157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3600" b="1">
                <a:solidFill>
                  <a:srgbClr val="0070C0"/>
                </a:solidFill>
              </a:rPr>
              <a:t>Employee survey findings.</a:t>
            </a:r>
            <a:endParaRPr b="1"/>
          </a:p>
        </p:txBody>
      </p:sp>
      <p:sp>
        <p:nvSpPr>
          <p:cNvPr id="457" name="Google Shape;457;p2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67% actively looking for new jobs.</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54% said management practices greatest source of stress- lack of access to training, inconsistent policies, poor workload management, uncertainty about the future.</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12% satisfied with pay, term and conditions.</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32% said they had not developed any skills in past two years.</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42% wanted more flexible working opportunities but had been declined it because of business needs.</a:t>
            </a:r>
            <a:endParaRPr/>
          </a:p>
          <a:p>
            <a:pPr marL="0" lvl="0" indent="0" algn="l" rtl="0">
              <a:lnSpc>
                <a:spcPct val="100000"/>
              </a:lnSpc>
              <a:spcBef>
                <a:spcPts val="360"/>
              </a:spcBef>
              <a:spcAft>
                <a:spcPts val="0"/>
              </a:spcAft>
              <a:buSzPts val="1800"/>
              <a:buNone/>
            </a:pPr>
            <a:r>
              <a:rPr lang="en-US" sz="2500">
                <a:solidFill>
                  <a:srgbClr val="333333"/>
                </a:solidFill>
                <a:latin typeface="Calibri"/>
                <a:ea typeface="Calibri"/>
                <a:cs typeface="Calibri"/>
                <a:sym typeface="Calibri"/>
              </a:rPr>
              <a:t>76% reported low morale and engagement.</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58" name="Google Shape;458;p2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9" name="Google Shape;459;p2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60" name="Google Shape;460;p26"/>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61" name="Google Shape;461;p26" descr="Camera outline"/>
          <p:cNvPicPr preferRelativeResize="0"/>
          <p:nvPr/>
        </p:nvPicPr>
        <p:blipFill rotWithShape="1">
          <a:blip r:embed="rId5">
            <a:alphaModFix/>
          </a:blip>
          <a:srcRect/>
          <a:stretch/>
        </p:blipFill>
        <p:spPr>
          <a:xfrm>
            <a:off x="6561500" y="846150"/>
            <a:ext cx="1157400" cy="1157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a:solidFill>
                  <a:srgbClr val="0070C0"/>
                </a:solidFill>
              </a:rPr>
              <a:t>Badger and Bodgett (manufacturing SME)</a:t>
            </a:r>
            <a:endParaRPr sz="3600"/>
          </a:p>
        </p:txBody>
      </p:sp>
      <p:sp>
        <p:nvSpPr>
          <p:cNvPr id="467" name="Google Shape;467;p27"/>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SzPct val="64285"/>
              <a:buNone/>
            </a:pPr>
            <a:r>
              <a:rPr lang="en-US" sz="2800" b="1"/>
              <a:t>Post Covid Actions</a:t>
            </a:r>
            <a:endParaRPr/>
          </a:p>
          <a:p>
            <a:pPr marL="0" lvl="0" indent="0" algn="l" rtl="0">
              <a:lnSpc>
                <a:spcPct val="100000"/>
              </a:lnSpc>
              <a:spcBef>
                <a:spcPts val="360"/>
              </a:spcBef>
              <a:spcAft>
                <a:spcPts val="0"/>
              </a:spcAft>
              <a:buSzPct val="72000"/>
              <a:buNone/>
            </a:pPr>
            <a:endParaRPr sz="2500">
              <a:solidFill>
                <a:srgbClr val="000000"/>
              </a:solidFill>
              <a:highlight>
                <a:schemeClr val="lt1"/>
              </a:highlight>
              <a:latin typeface="Arial"/>
              <a:ea typeface="Arial"/>
              <a:cs typeface="Arial"/>
              <a:sym typeface="Arial"/>
            </a:endParaRPr>
          </a:p>
          <a:p>
            <a:pPr marL="457200" lvl="0" indent="-334327" algn="l" rtl="0">
              <a:lnSpc>
                <a:spcPct val="100000"/>
              </a:lnSpc>
              <a:spcBef>
                <a:spcPts val="360"/>
              </a:spcBef>
              <a:spcAft>
                <a:spcPts val="0"/>
              </a:spcAft>
              <a:buClr>
                <a:schemeClr val="dk1"/>
              </a:buClr>
              <a:buSzPct val="64285"/>
              <a:buChar char="•"/>
            </a:pPr>
            <a:r>
              <a:rPr lang="en-US" sz="2800">
                <a:solidFill>
                  <a:srgbClr val="333333"/>
                </a:solidFill>
                <a:latin typeface="Calibri"/>
                <a:ea typeface="Calibri"/>
                <a:cs typeface="Calibri"/>
                <a:sym typeface="Calibri"/>
              </a:rPr>
              <a:t>What can be done to make businesses more sustainable?</a:t>
            </a:r>
            <a:endParaRPr/>
          </a:p>
          <a:p>
            <a:pPr marL="457200" lvl="0" indent="-334327" algn="l" rtl="0">
              <a:lnSpc>
                <a:spcPct val="100000"/>
              </a:lnSpc>
              <a:spcBef>
                <a:spcPts val="360"/>
              </a:spcBef>
              <a:spcAft>
                <a:spcPts val="0"/>
              </a:spcAft>
              <a:buClr>
                <a:schemeClr val="dk1"/>
              </a:buClr>
              <a:buSzPct val="64285"/>
              <a:buChar char="•"/>
            </a:pPr>
            <a:r>
              <a:rPr lang="en-US" sz="2800">
                <a:solidFill>
                  <a:srgbClr val="333333"/>
                </a:solidFill>
                <a:latin typeface="Calibri"/>
                <a:ea typeface="Calibri"/>
                <a:cs typeface="Calibri"/>
                <a:sym typeface="Calibri"/>
              </a:rPr>
              <a:t>What can be done to make organisations more inclusive?</a:t>
            </a:r>
            <a:endParaRPr/>
          </a:p>
          <a:p>
            <a:pPr marL="457200" lvl="0" indent="-334327" algn="l" rtl="0">
              <a:lnSpc>
                <a:spcPct val="100000"/>
              </a:lnSpc>
              <a:spcBef>
                <a:spcPts val="360"/>
              </a:spcBef>
              <a:spcAft>
                <a:spcPts val="0"/>
              </a:spcAft>
              <a:buClr>
                <a:schemeClr val="dk1"/>
              </a:buClr>
              <a:buSzPct val="64285"/>
              <a:buChar char="•"/>
            </a:pPr>
            <a:r>
              <a:rPr lang="en-US" sz="2800">
                <a:solidFill>
                  <a:srgbClr val="333333"/>
                </a:solidFill>
                <a:latin typeface="Calibri"/>
                <a:ea typeface="Calibri"/>
                <a:cs typeface="Calibri"/>
                <a:sym typeface="Calibri"/>
              </a:rPr>
              <a:t>What ideas do you have?</a:t>
            </a:r>
            <a:endParaRPr/>
          </a:p>
          <a:p>
            <a:pPr marL="457200" lvl="0" indent="-228600" algn="l" rtl="0">
              <a:lnSpc>
                <a:spcPct val="100000"/>
              </a:lnSpc>
              <a:spcBef>
                <a:spcPts val="360"/>
              </a:spcBef>
              <a:spcAft>
                <a:spcPts val="0"/>
              </a:spcAft>
              <a:buClr>
                <a:schemeClr val="dk1"/>
              </a:buClr>
              <a:buSzPct val="64285"/>
              <a:buNone/>
            </a:pPr>
            <a:endParaRPr sz="2800" b="1">
              <a:solidFill>
                <a:srgbClr val="333333"/>
              </a:solidFill>
              <a:latin typeface="Calibri"/>
              <a:ea typeface="Calibri"/>
              <a:cs typeface="Calibri"/>
              <a:sym typeface="Calibri"/>
            </a:endParaRPr>
          </a:p>
          <a:p>
            <a:pPr marL="0" lvl="0" indent="0" algn="l" rtl="0">
              <a:lnSpc>
                <a:spcPct val="100000"/>
              </a:lnSpc>
              <a:spcBef>
                <a:spcPts val="360"/>
              </a:spcBef>
              <a:spcAft>
                <a:spcPts val="0"/>
              </a:spcAft>
              <a:buSzPct val="64285"/>
              <a:buNone/>
            </a:pPr>
            <a:r>
              <a:rPr lang="en-US" sz="2800" b="1">
                <a:solidFill>
                  <a:srgbClr val="333333"/>
                </a:solidFill>
                <a:latin typeface="Calibri"/>
                <a:ea typeface="Calibri"/>
                <a:cs typeface="Calibri"/>
                <a:sym typeface="Calibri"/>
              </a:rPr>
              <a:t>Make a few notes before going in to your group for further discussion on this topic. </a:t>
            </a:r>
            <a:endParaRPr sz="2800" b="1">
              <a:solidFill>
                <a:srgbClr val="333333"/>
              </a:solidFill>
              <a:latin typeface="Calibri"/>
              <a:ea typeface="Calibri"/>
              <a:cs typeface="Calibri"/>
              <a:sym typeface="Calibri"/>
            </a:endParaRPr>
          </a:p>
          <a:p>
            <a:pPr marL="0" lvl="0" indent="0" algn="l" rtl="0">
              <a:lnSpc>
                <a:spcPct val="100000"/>
              </a:lnSpc>
              <a:spcBef>
                <a:spcPts val="360"/>
              </a:spcBef>
              <a:spcAft>
                <a:spcPts val="0"/>
              </a:spcAft>
              <a:buSzPct val="64285"/>
              <a:buNone/>
            </a:pPr>
            <a:r>
              <a:rPr lang="en-US" sz="2800" b="1">
                <a:solidFill>
                  <a:srgbClr val="333333"/>
                </a:solidFill>
              </a:rPr>
              <a:t>Identify at least three action points</a:t>
            </a:r>
            <a:endParaRPr sz="2800" b="1">
              <a:solidFill>
                <a:srgbClr val="333333"/>
              </a:solidFill>
            </a:endParaRPr>
          </a:p>
          <a:p>
            <a:pPr marL="0" lvl="0" indent="0" algn="l" rtl="0">
              <a:lnSpc>
                <a:spcPct val="100000"/>
              </a:lnSpc>
              <a:spcBef>
                <a:spcPts val="360"/>
              </a:spcBef>
              <a:spcAft>
                <a:spcPts val="0"/>
              </a:spcAft>
              <a:buSzPct val="72000"/>
              <a:buNone/>
            </a:pPr>
            <a:endParaRPr sz="2500">
              <a:solidFill>
                <a:srgbClr val="000000"/>
              </a:solidFill>
              <a:highlight>
                <a:schemeClr val="lt1"/>
              </a:highlight>
              <a:latin typeface="Arial"/>
              <a:ea typeface="Arial"/>
              <a:cs typeface="Arial"/>
              <a:sym typeface="Arial"/>
            </a:endParaRPr>
          </a:p>
        </p:txBody>
      </p:sp>
      <p:sp>
        <p:nvSpPr>
          <p:cNvPr id="468" name="Google Shape;468;p2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9" name="Google Shape;469;p2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70" name="Google Shape;470;p2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71" name="Google Shape;471;p27" descr="Camera outline"/>
          <p:cNvPicPr preferRelativeResize="0"/>
          <p:nvPr/>
        </p:nvPicPr>
        <p:blipFill rotWithShape="1">
          <a:blip r:embed="rId5">
            <a:alphaModFix/>
          </a:blip>
          <a:srcRect/>
          <a:stretch/>
        </p:blipFill>
        <p:spPr>
          <a:xfrm>
            <a:off x="6124670" y="1001919"/>
            <a:ext cx="1157400" cy="1157400"/>
          </a:xfrm>
          <a:prstGeom prst="rect">
            <a:avLst/>
          </a:prstGeom>
          <a:noFill/>
          <a:ln>
            <a:noFill/>
          </a:ln>
        </p:spPr>
      </p:pic>
      <p:pic>
        <p:nvPicPr>
          <p:cNvPr id="472" name="Google Shape;472;p27"/>
          <p:cNvPicPr preferRelativeResize="0"/>
          <p:nvPr/>
        </p:nvPicPr>
        <p:blipFill rotWithShape="1">
          <a:blip r:embed="rId6">
            <a:alphaModFix/>
          </a:blip>
          <a:srcRect/>
          <a:stretch/>
        </p:blipFill>
        <p:spPr>
          <a:xfrm>
            <a:off x="7510362" y="1248175"/>
            <a:ext cx="1343025" cy="504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8"/>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a:solidFill>
                  <a:srgbClr val="0070C0"/>
                </a:solidFill>
              </a:rPr>
              <a:t>What do we mean by flexibility ?</a:t>
            </a:r>
            <a:r>
              <a:rPr lang="en-US" b="1">
                <a:solidFill>
                  <a:srgbClr val="0070C0"/>
                </a:solidFill>
                <a:highlight>
                  <a:srgbClr val="FFFF00"/>
                </a:highlight>
              </a:rPr>
              <a:t> </a:t>
            </a:r>
            <a:endParaRPr/>
          </a:p>
        </p:txBody>
      </p:sp>
      <p:sp>
        <p:nvSpPr>
          <p:cNvPr id="478" name="Google Shape;478;p28"/>
          <p:cNvSpPr txBox="1">
            <a:spLocks noGrp="1"/>
          </p:cNvSpPr>
          <p:nvPr>
            <p:ph type="body" idx="1"/>
          </p:nvPr>
        </p:nvSpPr>
        <p:spPr>
          <a:xfrm>
            <a:off x="170250" y="2015776"/>
            <a:ext cx="8229600" cy="43029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360"/>
              </a:spcBef>
              <a:spcAft>
                <a:spcPts val="0"/>
              </a:spcAft>
              <a:buSzPct val="45000"/>
              <a:buNone/>
            </a:pPr>
            <a:r>
              <a:rPr lang="en-US" sz="8000"/>
              <a:t>Jenna HR Manager</a:t>
            </a:r>
            <a:endParaRPr sz="8000">
              <a:solidFill>
                <a:schemeClr val="dk1"/>
              </a:solidFill>
              <a:latin typeface="Arial"/>
              <a:ea typeface="Arial"/>
              <a:cs typeface="Arial"/>
              <a:sym typeface="Arial"/>
            </a:endParaRPr>
          </a:p>
          <a:p>
            <a:pPr marL="342900" marR="3029585" lvl="0" indent="-322628" algn="l" rtl="0">
              <a:lnSpc>
                <a:spcPct val="107000"/>
              </a:lnSpc>
              <a:spcBef>
                <a:spcPts val="1160"/>
              </a:spcBef>
              <a:spcAft>
                <a:spcPts val="0"/>
              </a:spcAft>
              <a:buSzPct val="64480"/>
              <a:buFont typeface="Noto Sans Symbols"/>
              <a:buChar char="∙"/>
            </a:pPr>
            <a:r>
              <a:rPr lang="en-US" sz="8000">
                <a:solidFill>
                  <a:srgbClr val="333333"/>
                </a:solidFill>
              </a:rPr>
              <a:t>We have flexible working: part time, job share and term time contracts.</a:t>
            </a:r>
            <a:endParaRPr sz="8000">
              <a:solidFill>
                <a:srgbClr val="333333"/>
              </a:solidFill>
            </a:endParaRPr>
          </a:p>
          <a:p>
            <a:pPr marL="342900" marR="3029585" lvl="0" indent="-342900" algn="l" rtl="0">
              <a:lnSpc>
                <a:spcPct val="107000"/>
              </a:lnSpc>
              <a:spcBef>
                <a:spcPts val="1160"/>
              </a:spcBef>
              <a:spcAft>
                <a:spcPts val="0"/>
              </a:spcAft>
              <a:buClr>
                <a:srgbClr val="333333"/>
              </a:buClr>
              <a:buSzPct val="100000"/>
              <a:buChar char="∙"/>
            </a:pPr>
            <a:r>
              <a:rPr lang="en-US" sz="8000">
                <a:solidFill>
                  <a:srgbClr val="333333"/>
                </a:solidFill>
              </a:rPr>
              <a:t>We have a carer’s register.</a:t>
            </a:r>
            <a:endParaRPr sz="8000">
              <a:solidFill>
                <a:srgbClr val="333333"/>
              </a:solidFill>
            </a:endParaRPr>
          </a:p>
          <a:p>
            <a:pPr marL="342900" marR="3029585" lvl="0" indent="-342900" algn="l" rtl="0">
              <a:lnSpc>
                <a:spcPct val="107000"/>
              </a:lnSpc>
              <a:spcBef>
                <a:spcPts val="1160"/>
              </a:spcBef>
              <a:spcAft>
                <a:spcPts val="0"/>
              </a:spcAft>
              <a:buClr>
                <a:srgbClr val="333333"/>
              </a:buClr>
              <a:buSzPct val="100000"/>
              <a:buChar char="∙"/>
            </a:pPr>
            <a:r>
              <a:rPr lang="en-US" sz="8000">
                <a:solidFill>
                  <a:srgbClr val="333333"/>
                </a:solidFill>
              </a:rPr>
              <a:t>Our workforce is quite representative of our local population.</a:t>
            </a:r>
            <a:endParaRPr/>
          </a:p>
          <a:p>
            <a:pPr marL="342900" marR="3029585" lvl="0" indent="-215900" algn="l" rtl="0">
              <a:lnSpc>
                <a:spcPct val="107000"/>
              </a:lnSpc>
              <a:spcBef>
                <a:spcPts val="1160"/>
              </a:spcBef>
              <a:spcAft>
                <a:spcPts val="0"/>
              </a:spcAft>
              <a:buClr>
                <a:srgbClr val="333333"/>
              </a:buClr>
              <a:buSzPct val="100000"/>
              <a:buNone/>
            </a:pPr>
            <a:endParaRPr sz="8000">
              <a:solidFill>
                <a:srgbClr val="333333"/>
              </a:solidFill>
            </a:endParaRPr>
          </a:p>
          <a:p>
            <a:pPr marL="0" marR="3029585" lvl="0" indent="0" algn="l" rtl="0">
              <a:lnSpc>
                <a:spcPct val="107000"/>
              </a:lnSpc>
              <a:spcBef>
                <a:spcPts val="1160"/>
              </a:spcBef>
              <a:spcAft>
                <a:spcPts val="0"/>
              </a:spcAft>
              <a:buClr>
                <a:srgbClr val="333333"/>
              </a:buClr>
              <a:buSzPct val="100000"/>
              <a:buNone/>
            </a:pPr>
            <a:r>
              <a:rPr lang="en-US" sz="8000">
                <a:solidFill>
                  <a:srgbClr val="333333"/>
                </a:solidFill>
              </a:rPr>
              <a:t>Is this enough?</a:t>
            </a:r>
            <a:endParaRPr sz="8000">
              <a:solidFill>
                <a:srgbClr val="333333"/>
              </a:solidFill>
            </a:endParaRPr>
          </a:p>
          <a:p>
            <a:pPr marL="342900" marR="3029585" lvl="0" indent="-279446" algn="l" rtl="0">
              <a:lnSpc>
                <a:spcPct val="107000"/>
              </a:lnSpc>
              <a:spcBef>
                <a:spcPts val="1160"/>
              </a:spcBef>
              <a:spcAft>
                <a:spcPts val="0"/>
              </a:spcAft>
              <a:buSzPct val="96457"/>
              <a:buFont typeface="Noto Sans Symbols"/>
              <a:buNone/>
            </a:pPr>
            <a:endParaRPr sz="2823">
              <a:latin typeface="Arial"/>
              <a:ea typeface="Arial"/>
              <a:cs typeface="Arial"/>
              <a:sym typeface="Arial"/>
            </a:endParaRPr>
          </a:p>
          <a:p>
            <a:pPr marL="342900" marR="3029585" lvl="0" indent="-279446" algn="l" rtl="0">
              <a:lnSpc>
                <a:spcPct val="107000"/>
              </a:lnSpc>
              <a:spcBef>
                <a:spcPts val="1160"/>
              </a:spcBef>
              <a:spcAft>
                <a:spcPts val="0"/>
              </a:spcAft>
              <a:buSzPct val="96457"/>
              <a:buFont typeface="Noto Sans Symbols"/>
              <a:buNone/>
            </a:pPr>
            <a:endParaRPr sz="2823">
              <a:latin typeface="Arial"/>
              <a:ea typeface="Arial"/>
              <a:cs typeface="Arial"/>
              <a:sym typeface="Arial"/>
            </a:endParaRPr>
          </a:p>
          <a:p>
            <a:pPr marL="342900" marR="3029585" lvl="0" indent="-279446" algn="l" rtl="0">
              <a:lnSpc>
                <a:spcPct val="107000"/>
              </a:lnSpc>
              <a:spcBef>
                <a:spcPts val="1160"/>
              </a:spcBef>
              <a:spcAft>
                <a:spcPts val="0"/>
              </a:spcAft>
              <a:buSzPct val="96457"/>
              <a:buFont typeface="Noto Sans Symbols"/>
              <a:buNone/>
            </a:pPr>
            <a:endParaRPr sz="2823">
              <a:latin typeface="Arial"/>
              <a:ea typeface="Arial"/>
              <a:cs typeface="Arial"/>
              <a:sym typeface="Arial"/>
            </a:endParaRPr>
          </a:p>
          <a:p>
            <a:pPr marL="342900" marR="3029585" lvl="0" indent="-279400" algn="l" rtl="0">
              <a:lnSpc>
                <a:spcPct val="107000"/>
              </a:lnSpc>
              <a:spcBef>
                <a:spcPts val="1160"/>
              </a:spcBef>
              <a:spcAft>
                <a:spcPts val="0"/>
              </a:spcAft>
              <a:buSzPct val="90909"/>
              <a:buFont typeface="Noto Sans Symbols"/>
              <a:buNone/>
            </a:pPr>
            <a:endParaRPr sz="1100">
              <a:latin typeface="Arial"/>
              <a:ea typeface="Arial"/>
              <a:cs typeface="Arial"/>
              <a:sym typeface="Arial"/>
            </a:endParaRPr>
          </a:p>
          <a:p>
            <a:pPr marL="0" marR="3029585" lvl="0" indent="0" algn="l" rtl="0">
              <a:lnSpc>
                <a:spcPct val="107000"/>
              </a:lnSpc>
              <a:spcBef>
                <a:spcPts val="1160"/>
              </a:spcBef>
              <a:spcAft>
                <a:spcPts val="0"/>
              </a:spcAft>
              <a:buSzPts val="1800"/>
              <a:buNone/>
            </a:pPr>
            <a:endParaRPr sz="1100">
              <a:latin typeface="Arial"/>
              <a:ea typeface="Arial"/>
              <a:cs typeface="Arial"/>
              <a:sym typeface="Arial"/>
            </a:endParaRPr>
          </a:p>
          <a:p>
            <a:pPr marL="0" marR="3029585" lvl="0" indent="0" algn="l" rtl="0">
              <a:lnSpc>
                <a:spcPct val="107000"/>
              </a:lnSpc>
              <a:spcBef>
                <a:spcPts val="1160"/>
              </a:spcBef>
              <a:spcAft>
                <a:spcPts val="0"/>
              </a:spcAft>
              <a:buSzPts val="1800"/>
              <a:buNone/>
            </a:pPr>
            <a:endParaRPr sz="1100">
              <a:latin typeface="Arial"/>
              <a:ea typeface="Arial"/>
              <a:cs typeface="Arial"/>
              <a:sym typeface="Arial"/>
            </a:endParaRPr>
          </a:p>
          <a:p>
            <a:pPr marL="0" marR="3029585" lvl="0" indent="0" algn="l" rtl="0">
              <a:lnSpc>
                <a:spcPct val="107000"/>
              </a:lnSpc>
              <a:spcBef>
                <a:spcPts val="1160"/>
              </a:spcBef>
              <a:spcAft>
                <a:spcPts val="0"/>
              </a:spcAft>
              <a:buSzPts val="1800"/>
              <a:buNone/>
            </a:pPr>
            <a:endParaRPr sz="1100">
              <a:latin typeface="Arial"/>
              <a:ea typeface="Arial"/>
              <a:cs typeface="Arial"/>
              <a:sym typeface="Arial"/>
            </a:endParaRPr>
          </a:p>
          <a:p>
            <a:pPr marL="0" marR="3029585" lvl="0" indent="0" algn="l" rtl="0">
              <a:lnSpc>
                <a:spcPct val="107000"/>
              </a:lnSpc>
              <a:spcBef>
                <a:spcPts val="1160"/>
              </a:spcBef>
              <a:spcAft>
                <a:spcPts val="0"/>
              </a:spcAft>
              <a:buSzPts val="1800"/>
              <a:buNone/>
            </a:pPr>
            <a:endParaRPr sz="1100">
              <a:latin typeface="Arial"/>
              <a:ea typeface="Arial"/>
              <a:cs typeface="Arial"/>
              <a:sym typeface="Arial"/>
            </a:endParaRPr>
          </a:p>
          <a:p>
            <a:pPr marL="342900" marR="3029585" lvl="0" indent="-279400" algn="l" rtl="0">
              <a:lnSpc>
                <a:spcPct val="107000"/>
              </a:lnSpc>
              <a:spcBef>
                <a:spcPts val="1160"/>
              </a:spcBef>
              <a:spcAft>
                <a:spcPts val="0"/>
              </a:spcAft>
              <a:buSzPct val="90909"/>
              <a:buFont typeface="Noto Sans Symbols"/>
              <a:buNone/>
            </a:pPr>
            <a:endParaRPr sz="1100">
              <a:latin typeface="Arial"/>
              <a:ea typeface="Arial"/>
              <a:cs typeface="Arial"/>
              <a:sym typeface="Arial"/>
            </a:endParaRPr>
          </a:p>
          <a:p>
            <a:pPr marL="342900" marR="3029585" lvl="0" indent="-279400" algn="l" rtl="0">
              <a:lnSpc>
                <a:spcPct val="107000"/>
              </a:lnSpc>
              <a:spcBef>
                <a:spcPts val="1160"/>
              </a:spcBef>
              <a:spcAft>
                <a:spcPts val="0"/>
              </a:spcAft>
              <a:buSzPct val="90909"/>
              <a:buFont typeface="Noto Sans Symbols"/>
              <a:buNone/>
            </a:pPr>
            <a:endParaRPr sz="1100">
              <a:latin typeface="Arial"/>
              <a:ea typeface="Arial"/>
              <a:cs typeface="Arial"/>
              <a:sym typeface="Arial"/>
            </a:endParaRPr>
          </a:p>
          <a:p>
            <a:pPr marL="342900" marR="3029585" lvl="0" indent="-279400" algn="l" rtl="0">
              <a:lnSpc>
                <a:spcPct val="107000"/>
              </a:lnSpc>
              <a:spcBef>
                <a:spcPts val="1160"/>
              </a:spcBef>
              <a:spcAft>
                <a:spcPts val="0"/>
              </a:spcAft>
              <a:buSzPct val="90909"/>
              <a:buFont typeface="Noto Sans Symbols"/>
              <a:buNone/>
            </a:pPr>
            <a:endParaRPr sz="1100">
              <a:latin typeface="Arial"/>
              <a:ea typeface="Arial"/>
              <a:cs typeface="Arial"/>
              <a:sym typeface="Arial"/>
            </a:endParaRPr>
          </a:p>
          <a:p>
            <a:pPr marL="342900" marR="3029585" lvl="0" indent="-295275" algn="l" rtl="0">
              <a:lnSpc>
                <a:spcPct val="107000"/>
              </a:lnSpc>
              <a:spcBef>
                <a:spcPts val="1160"/>
              </a:spcBef>
              <a:spcAft>
                <a:spcPts val="0"/>
              </a:spcAft>
              <a:buSzPct val="90909"/>
              <a:buFont typeface="Noto Sans Symbols"/>
              <a:buChar char="∙"/>
            </a:pPr>
            <a:r>
              <a:rPr lang="en-US" sz="1100">
                <a:latin typeface="Arial"/>
                <a:ea typeface="Arial"/>
                <a:cs typeface="Arial"/>
                <a:sym typeface="Arial"/>
              </a:rPr>
              <a:t>Photo by</a:t>
            </a:r>
            <a:r>
              <a:rPr lang="en-US" sz="1100">
                <a:solidFill>
                  <a:schemeClr val="hlink"/>
                </a:solidFill>
                <a:uFill>
                  <a:noFill/>
                </a:uFill>
                <a:latin typeface="Arial"/>
                <a:ea typeface="Arial"/>
                <a:cs typeface="Arial"/>
                <a:sym typeface="Arial"/>
                <a:hlinkClick r:id="rId3"/>
              </a:rPr>
              <a:t> </a:t>
            </a:r>
            <a:r>
              <a:rPr lang="en-US" sz="1100" u="sng">
                <a:solidFill>
                  <a:schemeClr val="hlink"/>
                </a:solidFill>
                <a:latin typeface="Arial"/>
                <a:ea typeface="Arial"/>
                <a:cs typeface="Arial"/>
                <a:sym typeface="Arial"/>
                <a:hlinkClick r:id="rId3"/>
              </a:rPr>
              <a:t>Christina @ wocintechchat.com</a:t>
            </a:r>
            <a:r>
              <a:rPr lang="en-US" sz="1100">
                <a:latin typeface="Arial"/>
                <a:ea typeface="Arial"/>
                <a:cs typeface="Arial"/>
                <a:sym typeface="Arial"/>
              </a:rPr>
              <a:t> on</a:t>
            </a:r>
            <a:r>
              <a:rPr lang="en-US" sz="1100">
                <a:solidFill>
                  <a:schemeClr val="hlink"/>
                </a:solidFill>
                <a:uFill>
                  <a:noFill/>
                </a:uFill>
                <a:latin typeface="Arial"/>
                <a:ea typeface="Arial"/>
                <a:cs typeface="Arial"/>
                <a:sym typeface="Arial"/>
                <a:hlinkClick r:id="rId4"/>
              </a:rPr>
              <a:t> </a:t>
            </a:r>
            <a:r>
              <a:rPr lang="en-US" sz="1100" u="sng">
                <a:solidFill>
                  <a:schemeClr val="hlink"/>
                </a:solidFill>
                <a:latin typeface="Arial"/>
                <a:ea typeface="Arial"/>
                <a:cs typeface="Arial"/>
                <a:sym typeface="Arial"/>
                <a:hlinkClick r:id="rId4"/>
              </a:rPr>
              <a:t>Unsplash</a:t>
            </a:r>
            <a:endParaRPr/>
          </a:p>
          <a:p>
            <a:pPr marL="0" lvl="0" indent="0" algn="l" rtl="0">
              <a:lnSpc>
                <a:spcPct val="100000"/>
              </a:lnSpc>
              <a:spcBef>
                <a:spcPts val="1160"/>
              </a:spcBef>
              <a:spcAft>
                <a:spcPts val="0"/>
              </a:spcAft>
              <a:buSzPct val="72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1160"/>
              </a:spcBef>
              <a:spcAft>
                <a:spcPts val="0"/>
              </a:spcAft>
              <a:buSzPct val="72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20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2000"/>
              <a:buNone/>
            </a:pPr>
            <a:endParaRPr sz="2500">
              <a:solidFill>
                <a:srgbClr val="000000"/>
              </a:solidFill>
              <a:highlight>
                <a:schemeClr val="lt1"/>
              </a:highlight>
              <a:latin typeface="Arial"/>
              <a:ea typeface="Arial"/>
              <a:cs typeface="Arial"/>
              <a:sym typeface="Arial"/>
            </a:endParaRPr>
          </a:p>
        </p:txBody>
      </p:sp>
      <p:sp>
        <p:nvSpPr>
          <p:cNvPr id="479" name="Google Shape;479;p2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80" name="Google Shape;480;p28"/>
          <p:cNvPicPr preferRelativeResize="0"/>
          <p:nvPr/>
        </p:nvPicPr>
        <p:blipFill rotWithShape="1">
          <a:blip r:embed="rId5">
            <a:alphaModFix/>
          </a:blip>
          <a:srcRect/>
          <a:stretch/>
        </p:blipFill>
        <p:spPr>
          <a:xfrm>
            <a:off x="8181875" y="89649"/>
            <a:ext cx="892426" cy="881527"/>
          </a:xfrm>
          <a:prstGeom prst="rect">
            <a:avLst/>
          </a:prstGeom>
          <a:noFill/>
          <a:ln>
            <a:noFill/>
          </a:ln>
        </p:spPr>
      </p:pic>
      <p:pic>
        <p:nvPicPr>
          <p:cNvPr id="481" name="Google Shape;481;p28"/>
          <p:cNvPicPr preferRelativeResize="0"/>
          <p:nvPr/>
        </p:nvPicPr>
        <p:blipFill rotWithShape="1">
          <a:blip r:embed="rId6">
            <a:alphaModFix/>
          </a:blip>
          <a:srcRect/>
          <a:stretch/>
        </p:blipFill>
        <p:spPr>
          <a:xfrm>
            <a:off x="7718900" y="6209113"/>
            <a:ext cx="1261242" cy="584750"/>
          </a:xfrm>
          <a:prstGeom prst="rect">
            <a:avLst/>
          </a:prstGeom>
          <a:noFill/>
          <a:ln>
            <a:noFill/>
          </a:ln>
        </p:spPr>
      </p:pic>
      <p:pic>
        <p:nvPicPr>
          <p:cNvPr id="482" name="Google Shape;482;p28" descr="Chat"/>
          <p:cNvPicPr preferRelativeResize="0"/>
          <p:nvPr/>
        </p:nvPicPr>
        <p:blipFill rotWithShape="1">
          <a:blip r:embed="rId7">
            <a:alphaModFix/>
          </a:blip>
          <a:srcRect/>
          <a:stretch/>
        </p:blipFill>
        <p:spPr>
          <a:xfrm>
            <a:off x="3116412" y="4167226"/>
            <a:ext cx="2337275" cy="2337275"/>
          </a:xfrm>
          <a:prstGeom prst="rect">
            <a:avLst/>
          </a:prstGeom>
          <a:noFill/>
          <a:ln>
            <a:noFill/>
          </a:ln>
        </p:spPr>
      </p:pic>
      <p:pic>
        <p:nvPicPr>
          <p:cNvPr id="483" name="Google Shape;483;p28"/>
          <p:cNvPicPr preferRelativeResize="0"/>
          <p:nvPr/>
        </p:nvPicPr>
        <p:blipFill rotWithShape="1">
          <a:blip r:embed="rId8">
            <a:alphaModFix/>
          </a:blip>
          <a:srcRect/>
          <a:stretch/>
        </p:blipFill>
        <p:spPr>
          <a:xfrm>
            <a:off x="6102940" y="1626431"/>
            <a:ext cx="2712157" cy="33439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13fb5797083_0_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a:solidFill>
                  <a:srgbClr val="0070C0"/>
                </a:solidFill>
              </a:rPr>
              <a:t>What do we mean by flexibility ?</a:t>
            </a:r>
            <a:r>
              <a:rPr lang="en-US" b="1">
                <a:solidFill>
                  <a:srgbClr val="0070C0"/>
                </a:solidFill>
                <a:highlight>
                  <a:srgbClr val="FFFF00"/>
                </a:highlight>
              </a:rPr>
              <a:t> </a:t>
            </a:r>
            <a:endParaRPr/>
          </a:p>
        </p:txBody>
      </p:sp>
      <p:sp>
        <p:nvSpPr>
          <p:cNvPr id="489" name="Google Shape;489;g13fb5797083_0_0"/>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4000">
                <a:solidFill>
                  <a:schemeClr val="dk1"/>
                </a:solidFill>
              </a:rPr>
              <a:t>Case studies</a:t>
            </a:r>
            <a:r>
              <a:rPr lang="en-US" sz="4000" b="1">
                <a:solidFill>
                  <a:schemeClr val="dk1"/>
                </a:solidFill>
              </a:rPr>
              <a:t>/</a:t>
            </a:r>
            <a:r>
              <a:rPr lang="en-US" sz="4000">
                <a:solidFill>
                  <a:schemeClr val="dk1"/>
                </a:solidFill>
              </a:rPr>
              <a:t>Diversity Cards</a:t>
            </a:r>
            <a:endParaRPr sz="4000">
              <a:solidFill>
                <a:schemeClr val="dk1"/>
              </a:solidFill>
              <a:latin typeface="Arial"/>
              <a:ea typeface="Arial"/>
              <a:cs typeface="Arial"/>
              <a:sym typeface="Arial"/>
            </a:endParaRPr>
          </a:p>
          <a:p>
            <a:pPr marL="342900" marR="3029585" lvl="0" indent="-342900" algn="l" rtl="0">
              <a:lnSpc>
                <a:spcPct val="107000"/>
              </a:lnSpc>
              <a:spcBef>
                <a:spcPts val="360"/>
              </a:spcBef>
              <a:spcAft>
                <a:spcPts val="0"/>
              </a:spcAft>
              <a:buSzPts val="1000"/>
              <a:buFont typeface="Noto Sans Symbols"/>
              <a:buChar char="∙"/>
            </a:pPr>
            <a:r>
              <a:rPr lang="en-US" sz="2500">
                <a:solidFill>
                  <a:srgbClr val="333333"/>
                </a:solidFill>
                <a:latin typeface="Calibri"/>
                <a:ea typeface="Calibri"/>
                <a:cs typeface="Calibri"/>
                <a:sym typeface="Calibri"/>
              </a:rPr>
              <a:t>Other topics promotion data set to look at</a:t>
            </a:r>
            <a:endParaRPr/>
          </a:p>
          <a:p>
            <a:pPr marL="342900" marR="3029585" lvl="0" indent="-342900" algn="l" rtl="0">
              <a:lnSpc>
                <a:spcPct val="107000"/>
              </a:lnSpc>
              <a:spcBef>
                <a:spcPts val="1160"/>
              </a:spcBef>
              <a:spcAft>
                <a:spcPts val="0"/>
              </a:spcAft>
              <a:buSzPts val="1000"/>
              <a:buFont typeface="Noto Sans Symbols"/>
              <a:buChar char="∙"/>
            </a:pPr>
            <a:r>
              <a:rPr lang="en-US" sz="2500">
                <a:solidFill>
                  <a:srgbClr val="333333"/>
                </a:solidFill>
                <a:latin typeface="Calibri"/>
                <a:ea typeface="Calibri"/>
                <a:cs typeface="Calibri"/>
                <a:sym typeface="Calibri"/>
              </a:rPr>
              <a:t>Flexibility caring responsibilities, children</a:t>
            </a:r>
            <a:endParaRPr/>
          </a:p>
          <a:p>
            <a:pPr marL="342900" marR="3029585" lvl="0" indent="-342900" algn="l" rtl="0">
              <a:lnSpc>
                <a:spcPct val="107000"/>
              </a:lnSpc>
              <a:spcBef>
                <a:spcPts val="1160"/>
              </a:spcBef>
              <a:spcAft>
                <a:spcPts val="0"/>
              </a:spcAft>
              <a:buSzPts val="1000"/>
              <a:buFont typeface="Noto Sans Symbols"/>
              <a:buChar char="∙"/>
            </a:pPr>
            <a:r>
              <a:rPr lang="en-US" sz="2500">
                <a:solidFill>
                  <a:srgbClr val="333333"/>
                </a:solidFill>
                <a:latin typeface="Calibri"/>
                <a:ea typeface="Calibri"/>
                <a:cs typeface="Calibri"/>
                <a:sym typeface="Calibri"/>
              </a:rPr>
              <a:t>Disability reasonable adjustments</a:t>
            </a:r>
            <a:endParaRPr/>
          </a:p>
          <a:p>
            <a:pPr marL="0" lvl="0" indent="0" algn="l" rtl="0">
              <a:lnSpc>
                <a:spcPct val="100000"/>
              </a:lnSpc>
              <a:spcBef>
                <a:spcPts val="11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90" name="Google Shape;490;g13fb5797083_0_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91" name="Google Shape;491;g13fb5797083_0_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92" name="Google Shape;492;g13fb5797083_0_0"/>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93" name="Google Shape;493;g13fb5797083_0_0" descr="Chat"/>
          <p:cNvPicPr preferRelativeResize="0"/>
          <p:nvPr/>
        </p:nvPicPr>
        <p:blipFill rotWithShape="1">
          <a:blip r:embed="rId5">
            <a:alphaModFix/>
          </a:blip>
          <a:srcRect/>
          <a:stretch/>
        </p:blipFill>
        <p:spPr>
          <a:xfrm>
            <a:off x="5655995" y="3429000"/>
            <a:ext cx="2693526" cy="26935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1"/>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a:solidFill>
                  <a:srgbClr val="0070C0"/>
                </a:solidFill>
              </a:rPr>
              <a:t>Benefits of in-organisation lived experience research</a:t>
            </a:r>
            <a:endParaRPr sz="3600"/>
          </a:p>
        </p:txBody>
      </p:sp>
      <p:sp>
        <p:nvSpPr>
          <p:cNvPr id="499" name="Google Shape;499;p31"/>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92500"/>
          </a:bodyPr>
          <a:lstStyle/>
          <a:p>
            <a:pPr marL="457200" lvl="0" indent="-342898" algn="l" rtl="0">
              <a:lnSpc>
                <a:spcPct val="100000"/>
              </a:lnSpc>
              <a:spcBef>
                <a:spcPts val="360"/>
              </a:spcBef>
              <a:spcAft>
                <a:spcPts val="0"/>
              </a:spcAft>
              <a:buClr>
                <a:schemeClr val="dk1"/>
              </a:buClr>
              <a:buSzPct val="81081"/>
              <a:buChar char="•"/>
            </a:pPr>
            <a:r>
              <a:rPr lang="en-US" sz="2400">
                <a:solidFill>
                  <a:schemeClr val="dk1"/>
                </a:solidFill>
              </a:rPr>
              <a:t>Can offer renewed energy to drive change</a:t>
            </a:r>
            <a:endParaRPr/>
          </a:p>
          <a:p>
            <a:pPr marL="457200" lvl="0" indent="-342898" algn="l" rtl="0">
              <a:lnSpc>
                <a:spcPct val="100000"/>
              </a:lnSpc>
              <a:spcBef>
                <a:spcPts val="360"/>
              </a:spcBef>
              <a:spcAft>
                <a:spcPts val="0"/>
              </a:spcAft>
              <a:buClr>
                <a:schemeClr val="dk1"/>
              </a:buClr>
              <a:buSzPct val="81081"/>
              <a:buChar char="•"/>
            </a:pPr>
            <a:r>
              <a:rPr lang="en-US" sz="2400">
                <a:solidFill>
                  <a:schemeClr val="dk1"/>
                </a:solidFill>
              </a:rPr>
              <a:t>Collects new data for a richer picture to understand issues</a:t>
            </a:r>
            <a:endParaRPr/>
          </a:p>
          <a:p>
            <a:pPr marL="457200" lvl="0" indent="-342898" algn="l" rtl="0">
              <a:lnSpc>
                <a:spcPct val="100000"/>
              </a:lnSpc>
              <a:spcBef>
                <a:spcPts val="360"/>
              </a:spcBef>
              <a:spcAft>
                <a:spcPts val="0"/>
              </a:spcAft>
              <a:buClr>
                <a:schemeClr val="dk1"/>
              </a:buClr>
              <a:buSzPct val="81081"/>
              <a:buChar char="•"/>
            </a:pPr>
            <a:r>
              <a:rPr lang="en-US" sz="2400">
                <a:solidFill>
                  <a:schemeClr val="dk1"/>
                </a:solidFill>
              </a:rPr>
              <a:t>Could reveal hidden issues senior management not even aware of</a:t>
            </a:r>
            <a:endParaRPr/>
          </a:p>
          <a:p>
            <a:pPr marL="457200" lvl="0" indent="-342898" algn="l" rtl="0">
              <a:lnSpc>
                <a:spcPct val="100000"/>
              </a:lnSpc>
              <a:spcBef>
                <a:spcPts val="360"/>
              </a:spcBef>
              <a:spcAft>
                <a:spcPts val="0"/>
              </a:spcAft>
              <a:buClr>
                <a:schemeClr val="dk1"/>
              </a:buClr>
              <a:buSzPct val="81081"/>
              <a:buChar char="•"/>
            </a:pPr>
            <a:r>
              <a:rPr lang="en-US" sz="2400">
                <a:solidFill>
                  <a:schemeClr val="dk1"/>
                </a:solidFill>
              </a:rPr>
              <a:t>Enables more nuanced responses</a:t>
            </a:r>
            <a:endParaRPr/>
          </a:p>
          <a:p>
            <a:pPr marL="457200" lvl="0" indent="-342898" algn="l" rtl="0">
              <a:lnSpc>
                <a:spcPct val="100000"/>
              </a:lnSpc>
              <a:spcBef>
                <a:spcPts val="360"/>
              </a:spcBef>
              <a:spcAft>
                <a:spcPts val="0"/>
              </a:spcAft>
              <a:buClr>
                <a:schemeClr val="dk1"/>
              </a:buClr>
              <a:buSzPct val="81081"/>
              <a:buChar char="•"/>
            </a:pPr>
            <a:r>
              <a:rPr lang="en-US" sz="2400">
                <a:solidFill>
                  <a:schemeClr val="dk1"/>
                </a:solidFill>
              </a:rPr>
              <a:t>Full context needs to be communicated-provide psychological safety</a:t>
            </a:r>
            <a:endParaRPr/>
          </a:p>
          <a:p>
            <a:pPr marL="457200" lvl="0" indent="-342898" algn="l" rtl="0">
              <a:lnSpc>
                <a:spcPct val="100000"/>
              </a:lnSpc>
              <a:spcBef>
                <a:spcPts val="360"/>
              </a:spcBef>
              <a:spcAft>
                <a:spcPts val="0"/>
              </a:spcAft>
              <a:buClr>
                <a:schemeClr val="dk1"/>
              </a:buClr>
              <a:buSzPct val="81081"/>
              <a:buChar char="•"/>
            </a:pPr>
            <a:r>
              <a:rPr lang="en-US" sz="2400">
                <a:solidFill>
                  <a:schemeClr val="dk1"/>
                </a:solidFill>
              </a:rPr>
              <a:t>Avoid ‘project’ mentality</a:t>
            </a:r>
            <a:endParaRPr/>
          </a:p>
          <a:p>
            <a:pPr marL="457200" lvl="0" indent="-228600" algn="l" rtl="0">
              <a:lnSpc>
                <a:spcPct val="100000"/>
              </a:lnSpc>
              <a:spcBef>
                <a:spcPts val="360"/>
              </a:spcBef>
              <a:spcAft>
                <a:spcPts val="0"/>
              </a:spcAft>
              <a:buClr>
                <a:schemeClr val="dk1"/>
              </a:buClr>
              <a:buSzPct val="81081"/>
              <a:buNone/>
            </a:pPr>
            <a:endParaRPr sz="2400">
              <a:solidFill>
                <a:schemeClr val="dk1"/>
              </a:solidFill>
            </a:endParaRPr>
          </a:p>
          <a:p>
            <a:pPr marL="0" lvl="0" indent="0" algn="l" rtl="0">
              <a:lnSpc>
                <a:spcPct val="100000"/>
              </a:lnSpc>
              <a:spcBef>
                <a:spcPts val="360"/>
              </a:spcBef>
              <a:spcAft>
                <a:spcPts val="0"/>
              </a:spcAft>
              <a:buSzPct val="81081"/>
              <a:buNone/>
            </a:pPr>
            <a:r>
              <a:rPr lang="en-US" sz="2400">
                <a:solidFill>
                  <a:schemeClr val="dk1"/>
                </a:solidFill>
              </a:rPr>
              <a:t>Data collection: Needs to be analysed, followed by action (timely)</a:t>
            </a:r>
            <a:endParaRPr/>
          </a:p>
          <a:p>
            <a:pPr marL="0" lvl="0" indent="0" algn="l" rtl="0">
              <a:lnSpc>
                <a:spcPct val="100000"/>
              </a:lnSpc>
              <a:spcBef>
                <a:spcPts val="360"/>
              </a:spcBef>
              <a:spcAft>
                <a:spcPts val="0"/>
              </a:spcAft>
              <a:buSzPct val="81081"/>
              <a:buNone/>
            </a:pPr>
            <a:endParaRPr sz="2400">
              <a:solidFill>
                <a:schemeClr val="dk1"/>
              </a:solidFill>
            </a:endParaRPr>
          </a:p>
          <a:p>
            <a:pPr marL="0" lvl="0" indent="0" algn="l" rtl="0">
              <a:lnSpc>
                <a:spcPct val="100000"/>
              </a:lnSpc>
              <a:spcBef>
                <a:spcPts val="360"/>
              </a:spcBef>
              <a:spcAft>
                <a:spcPts val="0"/>
              </a:spcAft>
              <a:buSzPct val="81081"/>
              <a:buNone/>
            </a:pPr>
            <a:r>
              <a:rPr lang="en-US" sz="2400" b="1">
                <a:solidFill>
                  <a:schemeClr val="dk1"/>
                </a:solidFill>
              </a:rPr>
              <a:t>Start to take action and implement plans for change quite quickly</a:t>
            </a:r>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p:txBody>
      </p:sp>
      <p:sp>
        <p:nvSpPr>
          <p:cNvPr id="500" name="Google Shape;500;p31"/>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01" name="Google Shape;501;p3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02" name="Google Shape;502;p31"/>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a:solidFill>
                  <a:srgbClr val="0070C0"/>
                </a:solidFill>
              </a:rPr>
              <a:t>Case Studies or Diversity Cards</a:t>
            </a:r>
            <a:endParaRPr/>
          </a:p>
        </p:txBody>
      </p:sp>
      <p:sp>
        <p:nvSpPr>
          <p:cNvPr id="508" name="Google Shape;508;p3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509" name="Google Shape;509;p3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10" name="Google Shape;510;p3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11" name="Google Shape;511;p32"/>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512" name="Google Shape;512;p32"/>
          <p:cNvSpPr txBox="1"/>
          <p:nvPr/>
        </p:nvSpPr>
        <p:spPr>
          <a:xfrm>
            <a:off x="2245259" y="2390115"/>
            <a:ext cx="5604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Halima</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Nari</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David</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pic>
        <p:nvPicPr>
          <p:cNvPr id="513" name="Google Shape;513;p32"/>
          <p:cNvPicPr preferRelativeResize="0"/>
          <p:nvPr/>
        </p:nvPicPr>
        <p:blipFill rotWithShape="1">
          <a:blip r:embed="rId5">
            <a:alphaModFix/>
          </a:blip>
          <a:srcRect/>
          <a:stretch/>
        </p:blipFill>
        <p:spPr>
          <a:xfrm>
            <a:off x="2689400" y="3685479"/>
            <a:ext cx="4053084" cy="2703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a:solidFill>
                  <a:srgbClr val="0070C0"/>
                </a:solidFill>
              </a:rPr>
              <a:t>What is fake flex? </a:t>
            </a:r>
            <a:br>
              <a:rPr lang="en-US" b="1">
                <a:solidFill>
                  <a:srgbClr val="0070C0"/>
                </a:solidFill>
              </a:rPr>
            </a:br>
            <a:endParaRPr/>
          </a:p>
        </p:txBody>
      </p:sp>
      <p:sp>
        <p:nvSpPr>
          <p:cNvPr id="519" name="Google Shape;519;p36"/>
          <p:cNvSpPr txBox="1">
            <a:spLocks noGrp="1"/>
          </p:cNvSpPr>
          <p:nvPr>
            <p:ph type="body" idx="1"/>
          </p:nvPr>
        </p:nvSpPr>
        <p:spPr>
          <a:xfrm>
            <a:off x="451541" y="971176"/>
            <a:ext cx="8094930" cy="429794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69498"/>
              <a:buNone/>
            </a:pPr>
            <a:r>
              <a:rPr lang="en-US" sz="2800" b="0" i="0">
                <a:solidFill>
                  <a:srgbClr val="202124"/>
                </a:solidFill>
                <a:latin typeface="arial"/>
                <a:ea typeface="arial"/>
                <a:cs typeface="arial"/>
                <a:sym typeface="arial"/>
              </a:rPr>
              <a:t>“Fake-flex”, a term coined by Flex Appeal campaigners Anna Whitehouse and Matt Farquharson, is used to define </a:t>
            </a:r>
            <a:r>
              <a:rPr lang="en-US" sz="2800" b="1" i="0">
                <a:solidFill>
                  <a:srgbClr val="202124"/>
                </a:solidFill>
                <a:latin typeface="arial"/>
                <a:ea typeface="arial"/>
                <a:cs typeface="arial"/>
                <a:sym typeface="arial"/>
              </a:rPr>
              <a:t>home working without proper policies in places that require employees to be constantly online or available for their business</a:t>
            </a:r>
            <a:r>
              <a:rPr lang="en-US" sz="2800" b="0" i="0">
                <a:solidFill>
                  <a:srgbClr val="202124"/>
                </a:solidFill>
                <a:latin typeface="arial"/>
                <a:ea typeface="arial"/>
                <a:cs typeface="arial"/>
                <a:sym typeface="arial"/>
              </a:rPr>
              <a:t>.</a:t>
            </a:r>
            <a:endParaRPr sz="2800"/>
          </a:p>
          <a:p>
            <a:pPr marL="0" lvl="0" indent="0" algn="l" rtl="0">
              <a:lnSpc>
                <a:spcPct val="100000"/>
              </a:lnSpc>
              <a:spcBef>
                <a:spcPts val="360"/>
              </a:spcBef>
              <a:spcAft>
                <a:spcPts val="0"/>
              </a:spcAft>
              <a:buSzPct val="102417"/>
              <a:buNone/>
            </a:pPr>
            <a:r>
              <a:rPr lang="en-US" sz="1900" u="sng">
                <a:solidFill>
                  <a:schemeClr val="hlink"/>
                </a:solidFill>
                <a:hlinkClick r:id="rId3"/>
              </a:rPr>
              <a:t>https://techmonitor.ai/leadership/workforce/fake-flex-working-homeworking-covid-19#:~:text=%E2%80%9CFake%2Dflex%E2%80%9D%2C%20a,or%20available%20for%20their%20business</a:t>
            </a:r>
            <a:r>
              <a:rPr lang="en-US" sz="3200"/>
              <a:t>.</a:t>
            </a:r>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p:txBody>
      </p:sp>
      <p:sp>
        <p:nvSpPr>
          <p:cNvPr id="520" name="Google Shape;520;p3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21" name="Google Shape;521;p36"/>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522" name="Google Shape;522;p36"/>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1"/>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a:solidFill>
                  <a:srgbClr val="0070C0"/>
                </a:solidFill>
              </a:rPr>
              <a:t>What is fake flex? </a:t>
            </a:r>
            <a:br>
              <a:rPr lang="en-US" b="1">
                <a:solidFill>
                  <a:srgbClr val="0070C0"/>
                </a:solidFill>
              </a:rPr>
            </a:br>
            <a:endParaRPr/>
          </a:p>
        </p:txBody>
      </p:sp>
      <p:sp>
        <p:nvSpPr>
          <p:cNvPr id="528" name="Google Shape;528;p61"/>
          <p:cNvSpPr txBox="1">
            <a:spLocks noGrp="1"/>
          </p:cNvSpPr>
          <p:nvPr>
            <p:ph type="body" idx="1"/>
          </p:nvPr>
        </p:nvSpPr>
        <p:spPr>
          <a:xfrm>
            <a:off x="451541" y="971176"/>
            <a:ext cx="8094930" cy="37154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946"/>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946"/>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7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946"/>
              <a:buNone/>
            </a:pPr>
            <a:endParaRPr sz="2500">
              <a:solidFill>
                <a:srgbClr val="000000"/>
              </a:solidFill>
              <a:highlight>
                <a:schemeClr val="lt1"/>
              </a:highlight>
              <a:latin typeface="Arial"/>
              <a:ea typeface="Arial"/>
              <a:cs typeface="Arial"/>
              <a:sym typeface="Arial"/>
            </a:endParaRPr>
          </a:p>
        </p:txBody>
      </p:sp>
      <p:sp>
        <p:nvSpPr>
          <p:cNvPr id="529" name="Google Shape;529;p61"/>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30" name="Google Shape;530;p6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31" name="Google Shape;531;p61"/>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32" name="Google Shape;532;p61"/>
          <p:cNvPicPr preferRelativeResize="0"/>
          <p:nvPr/>
        </p:nvPicPr>
        <p:blipFill rotWithShape="1">
          <a:blip r:embed="rId5">
            <a:alphaModFix/>
          </a:blip>
          <a:srcRect/>
          <a:stretch/>
        </p:blipFill>
        <p:spPr>
          <a:xfrm>
            <a:off x="263676" y="1837544"/>
            <a:ext cx="8810625" cy="3505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2"/>
          <p:cNvSpPr txBox="1">
            <a:spLocks noGrp="1"/>
          </p:cNvSpPr>
          <p:nvPr>
            <p:ph type="title"/>
          </p:nvPr>
        </p:nvSpPr>
        <p:spPr>
          <a:xfrm>
            <a:off x="451541" y="168789"/>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55"/>
              <a:buNone/>
            </a:pPr>
            <a:r>
              <a:rPr lang="en-US" sz="3200" b="1">
                <a:solidFill>
                  <a:srgbClr val="0070C0"/>
                </a:solidFill>
              </a:rPr>
              <a:t>Flexonomics- the economic and fiscal value of flexible working</a:t>
            </a:r>
            <a:endParaRPr sz="3200"/>
          </a:p>
        </p:txBody>
      </p:sp>
      <p:sp>
        <p:nvSpPr>
          <p:cNvPr id="538" name="Google Shape;538;p62"/>
          <p:cNvSpPr txBox="1">
            <a:spLocks noGrp="1"/>
          </p:cNvSpPr>
          <p:nvPr>
            <p:ph type="body" idx="1"/>
          </p:nvPr>
        </p:nvSpPr>
        <p:spPr>
          <a:xfrm>
            <a:off x="451541" y="971176"/>
            <a:ext cx="8094930" cy="37154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946"/>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946"/>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7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946"/>
              <a:buNone/>
            </a:pPr>
            <a:endParaRPr sz="2500">
              <a:solidFill>
                <a:srgbClr val="000000"/>
              </a:solidFill>
              <a:highlight>
                <a:schemeClr val="lt1"/>
              </a:highlight>
              <a:latin typeface="Arial"/>
              <a:ea typeface="Arial"/>
              <a:cs typeface="Arial"/>
              <a:sym typeface="Arial"/>
            </a:endParaRPr>
          </a:p>
        </p:txBody>
      </p:sp>
      <p:sp>
        <p:nvSpPr>
          <p:cNvPr id="539" name="Google Shape;539;p6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40" name="Google Shape;540;p6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41" name="Google Shape;541;p6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42" name="Google Shape;542;p62"/>
          <p:cNvPicPr preferRelativeResize="0"/>
          <p:nvPr/>
        </p:nvPicPr>
        <p:blipFill rotWithShape="1">
          <a:blip r:embed="rId5">
            <a:alphaModFix/>
          </a:blip>
          <a:srcRect/>
          <a:stretch/>
        </p:blipFill>
        <p:spPr>
          <a:xfrm>
            <a:off x="1922205" y="1288234"/>
            <a:ext cx="6185036" cy="5237328"/>
          </a:xfrm>
          <a:prstGeom prst="rect">
            <a:avLst/>
          </a:prstGeom>
          <a:noFill/>
          <a:ln>
            <a:noFill/>
          </a:ln>
        </p:spPr>
      </p:pic>
      <p:sp>
        <p:nvSpPr>
          <p:cNvPr id="543" name="Google Shape;543;p62"/>
          <p:cNvSpPr txBox="1"/>
          <p:nvPr/>
        </p:nvSpPr>
        <p:spPr>
          <a:xfrm>
            <a:off x="177985" y="6340896"/>
            <a:ext cx="73514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1"/>
              <a:buFont typeface="Arial"/>
              <a:buNone/>
            </a:pPr>
            <a:r>
              <a:rPr lang="en-US" sz="900" b="0" i="0" u="none" strike="noStrike" cap="none">
                <a:solidFill>
                  <a:srgbClr val="000000"/>
                </a:solidFill>
                <a:highlight>
                  <a:schemeClr val="lt1"/>
                </a:highlight>
                <a:latin typeface="Arial"/>
                <a:ea typeface="Arial"/>
                <a:cs typeface="Arial"/>
                <a:sym typeface="Arial"/>
              </a:rPr>
              <a:t>https://www.motherpukka.co.uk/wp-content/uploads/2021/12/2021-11-12-CONFIDENTIAL-Flexonomics-a-report-by-Pragmatix-Advisory-for-Sir-Robert-McAlpine-and-Mother-Pukka-2.pdf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sz="4400" b="1">
                <a:solidFill>
                  <a:srgbClr val="0070C0"/>
                </a:solidFill>
                <a:latin typeface="Arial"/>
                <a:ea typeface="Arial"/>
                <a:cs typeface="Arial"/>
                <a:sym typeface="Arial"/>
              </a:rPr>
              <a:t>Inova Aspire</a:t>
            </a:r>
            <a:br>
              <a:rPr lang="en-US" sz="4400" b="1">
                <a:solidFill>
                  <a:srgbClr val="0070C0"/>
                </a:solidFill>
                <a:latin typeface="Arial"/>
                <a:ea typeface="Arial"/>
                <a:cs typeface="Arial"/>
                <a:sym typeface="Arial"/>
              </a:rPr>
            </a:br>
            <a:endParaRPr/>
          </a:p>
        </p:txBody>
      </p:sp>
      <p:sp>
        <p:nvSpPr>
          <p:cNvPr id="133" name="Google Shape;133;p3"/>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SzPct val="69498"/>
              <a:buChar char="•"/>
            </a:pPr>
            <a:r>
              <a:rPr lang="en-US" sz="2800">
                <a:solidFill>
                  <a:schemeClr val="dk1"/>
                </a:solidFill>
                <a:latin typeface="Calibri"/>
                <a:ea typeface="Calibri"/>
                <a:cs typeface="Calibri"/>
                <a:sym typeface="Calibri"/>
              </a:rPr>
              <a:t>We provide high quality training and educational programmes to empower individuals and organisations.</a:t>
            </a:r>
            <a:endParaRPr/>
          </a:p>
          <a:p>
            <a:pPr marL="457200" lvl="0" indent="-228600" algn="l" rtl="0">
              <a:lnSpc>
                <a:spcPct val="90000"/>
              </a:lnSpc>
              <a:spcBef>
                <a:spcPts val="1000"/>
              </a:spcBef>
              <a:spcAft>
                <a:spcPts val="0"/>
              </a:spcAft>
              <a:buSzPct val="69498"/>
              <a:buNone/>
            </a:pPr>
            <a:endParaRPr sz="280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SzPct val="69498"/>
              <a:buChar char="•"/>
            </a:pPr>
            <a:r>
              <a:rPr lang="en-US" sz="2800">
                <a:solidFill>
                  <a:schemeClr val="dk1"/>
                </a:solidFill>
                <a:latin typeface="Calibri"/>
                <a:ea typeface="Calibri"/>
                <a:cs typeface="Calibri"/>
                <a:sym typeface="Calibri"/>
              </a:rPr>
              <a:t>Our commitment is to embrace diversity in the field of gender, disability, race, age and religion in order to support personal and professional development.</a:t>
            </a:r>
            <a:endParaRPr/>
          </a:p>
          <a:p>
            <a:pPr marL="457200" lvl="0" indent="-228600" algn="l" rtl="0">
              <a:lnSpc>
                <a:spcPct val="90000"/>
              </a:lnSpc>
              <a:spcBef>
                <a:spcPts val="1000"/>
              </a:spcBef>
              <a:spcAft>
                <a:spcPts val="0"/>
              </a:spcAft>
              <a:buSzPct val="69498"/>
              <a:buNone/>
            </a:pPr>
            <a:endParaRPr sz="280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SzPct val="69498"/>
              <a:buChar char="•"/>
            </a:pPr>
            <a:r>
              <a:rPr lang="en-US" sz="2800">
                <a:solidFill>
                  <a:schemeClr val="dk1"/>
                </a:solidFill>
                <a:latin typeface="Calibri"/>
                <a:ea typeface="Calibri"/>
                <a:cs typeface="Calibri"/>
                <a:sym typeface="Calibri"/>
              </a:rPr>
              <a:t>Themes for our training: wellbeing and happiness, mindful approaches, innovation in mindful ageing, equality approaches, youth development to address worklessness, women’s leadership development.</a:t>
            </a:r>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a:solidFill>
                <a:srgbClr val="000000"/>
              </a:solidFill>
              <a:highlight>
                <a:schemeClr val="lt1"/>
              </a:highlight>
              <a:latin typeface="Arial"/>
              <a:ea typeface="Arial"/>
              <a:cs typeface="Arial"/>
              <a:sym typeface="Arial"/>
            </a:endParaRPr>
          </a:p>
        </p:txBody>
      </p:sp>
      <p:sp>
        <p:nvSpPr>
          <p:cNvPr id="134" name="Google Shape;134;p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5" name="Google Shape;135;p3"/>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36" name="Google Shape;136;p3"/>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8"/>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a:solidFill>
                  <a:srgbClr val="0070C0"/>
                </a:solidFill>
              </a:rPr>
              <a:t>Action planning</a:t>
            </a:r>
            <a:endParaRPr sz="3600"/>
          </a:p>
        </p:txBody>
      </p:sp>
      <p:sp>
        <p:nvSpPr>
          <p:cNvPr id="549" name="Google Shape;549;p38"/>
          <p:cNvSpPr txBox="1">
            <a:spLocks noGrp="1"/>
          </p:cNvSpPr>
          <p:nvPr>
            <p:ph type="body" idx="1"/>
          </p:nvPr>
        </p:nvSpPr>
        <p:spPr>
          <a:xfrm>
            <a:off x="457200" y="1823275"/>
            <a:ext cx="4390571" cy="43029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2323"/>
              <a:buNone/>
            </a:pPr>
            <a:r>
              <a:rPr lang="en-US" sz="2800">
                <a:solidFill>
                  <a:schemeClr val="dk1"/>
                </a:solidFill>
                <a:latin typeface="Arial"/>
                <a:ea typeface="Arial"/>
                <a:cs typeface="Arial"/>
                <a:sym typeface="Arial"/>
              </a:rPr>
              <a:t>Any ideas on actions you can make in your organisation or for your business?</a:t>
            </a:r>
            <a:endParaRPr/>
          </a:p>
          <a:p>
            <a:pPr marL="0" lvl="0" indent="0" algn="l" rtl="0">
              <a:lnSpc>
                <a:spcPct val="100000"/>
              </a:lnSpc>
              <a:spcBef>
                <a:spcPts val="902"/>
              </a:spcBef>
              <a:spcAft>
                <a:spcPts val="0"/>
              </a:spcAft>
              <a:buSzPts val="2323"/>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2323"/>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2323"/>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2323"/>
              <a:buNone/>
            </a:pPr>
            <a:endParaRPr sz="2500">
              <a:solidFill>
                <a:srgbClr val="000000"/>
              </a:solidFill>
              <a:highlight>
                <a:schemeClr val="lt1"/>
              </a:highlight>
              <a:latin typeface="Arial"/>
              <a:ea typeface="Arial"/>
              <a:cs typeface="Arial"/>
              <a:sym typeface="Arial"/>
            </a:endParaRPr>
          </a:p>
        </p:txBody>
      </p:sp>
      <p:sp>
        <p:nvSpPr>
          <p:cNvPr id="550" name="Google Shape;550;p3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51" name="Google Shape;551;p3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52" name="Google Shape;552;p38"/>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53" name="Google Shape;553;p38" descr="A group of people walking on a busy street&#10;&#10;Description automatically generated with low confidence"/>
          <p:cNvPicPr preferRelativeResize="0"/>
          <p:nvPr/>
        </p:nvPicPr>
        <p:blipFill rotWithShape="1">
          <a:blip r:embed="rId5">
            <a:alphaModFix/>
          </a:blip>
          <a:srcRect/>
          <a:stretch/>
        </p:blipFill>
        <p:spPr>
          <a:xfrm>
            <a:off x="4857632" y="2224227"/>
            <a:ext cx="4286368" cy="2831426"/>
          </a:xfrm>
          <a:prstGeom prst="rect">
            <a:avLst/>
          </a:prstGeom>
          <a:noFill/>
          <a:ln>
            <a:noFill/>
          </a:ln>
        </p:spPr>
      </p:pic>
      <p:sp>
        <p:nvSpPr>
          <p:cNvPr id="554" name="Google Shape;554;p38"/>
          <p:cNvSpPr txBox="1"/>
          <p:nvPr/>
        </p:nvSpPr>
        <p:spPr>
          <a:xfrm>
            <a:off x="5029200" y="5170717"/>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Photo by </a:t>
            </a:r>
            <a:r>
              <a:rPr lang="en-US"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Christopher Burns</a:t>
            </a:r>
            <a:r>
              <a:rPr lang="en-US" sz="1400" b="0" i="0" u="none" strike="noStrike" cap="none">
                <a:solidFill>
                  <a:srgbClr val="000000"/>
                </a:solidFill>
                <a:latin typeface="Arial"/>
                <a:ea typeface="Arial"/>
                <a:cs typeface="Arial"/>
                <a:sym typeface="Arial"/>
              </a:rPr>
              <a:t> on </a:t>
            </a:r>
            <a:r>
              <a:rPr lang="en-US" sz="14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3600" b="1">
                <a:solidFill>
                  <a:srgbClr val="0070C0"/>
                </a:solidFill>
              </a:rPr>
              <a:t>Mentimeter</a:t>
            </a:r>
            <a:endParaRPr/>
          </a:p>
        </p:txBody>
      </p:sp>
      <p:sp>
        <p:nvSpPr>
          <p:cNvPr id="560" name="Google Shape;560;p40"/>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457200" lvl="0" indent="-342900" algn="l" rtl="0">
              <a:lnSpc>
                <a:spcPct val="100000"/>
              </a:lnSpc>
              <a:spcBef>
                <a:spcPts val="360"/>
              </a:spcBef>
              <a:spcAft>
                <a:spcPts val="0"/>
              </a:spcAft>
              <a:buClr>
                <a:schemeClr val="dk1"/>
              </a:buClr>
              <a:buSzPts val="1800"/>
              <a:buChar char="•"/>
            </a:pPr>
            <a:r>
              <a:rPr lang="en-US" sz="2400"/>
              <a:t>What challenges do you see for you/ your organisation?</a:t>
            </a:r>
            <a:endParaRPr/>
          </a:p>
          <a:p>
            <a:pPr marL="457200" lvl="0" indent="-228600" algn="l" rtl="0">
              <a:lnSpc>
                <a:spcPct val="100000"/>
              </a:lnSpc>
              <a:spcBef>
                <a:spcPts val="360"/>
              </a:spcBef>
              <a:spcAft>
                <a:spcPts val="0"/>
              </a:spcAft>
              <a:buClr>
                <a:schemeClr val="dk1"/>
              </a:buClr>
              <a:buSzPts val="1800"/>
              <a:buNone/>
            </a:pPr>
            <a:endParaRPr sz="2400"/>
          </a:p>
          <a:p>
            <a:pPr marL="457200" lvl="0" indent="-342900" algn="l" rtl="0">
              <a:lnSpc>
                <a:spcPct val="100000"/>
              </a:lnSpc>
              <a:spcBef>
                <a:spcPts val="360"/>
              </a:spcBef>
              <a:spcAft>
                <a:spcPts val="0"/>
              </a:spcAft>
              <a:buClr>
                <a:schemeClr val="dk1"/>
              </a:buClr>
              <a:buSzPts val="1800"/>
              <a:buChar char="•"/>
            </a:pPr>
            <a:r>
              <a:rPr lang="en-US" sz="2400"/>
              <a:t>What challenges is your organisation facing at the moment in terms of inclusion?</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561" name="Google Shape;561;p4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2" name="Google Shape;562;p4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63" name="Google Shape;563;p40"/>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64" name="Google Shape;564;p40" descr="Chat"/>
          <p:cNvPicPr preferRelativeResize="0"/>
          <p:nvPr/>
        </p:nvPicPr>
        <p:blipFill rotWithShape="1">
          <a:blip r:embed="rId5">
            <a:alphaModFix/>
          </a:blip>
          <a:srcRect/>
          <a:stretch/>
        </p:blipFill>
        <p:spPr>
          <a:xfrm>
            <a:off x="4572639" y="3974725"/>
            <a:ext cx="1667965" cy="16679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type="title"/>
          </p:nvPr>
        </p:nvSpPr>
        <p:spPr>
          <a:xfrm>
            <a:off x="4885341" y="1131094"/>
            <a:ext cx="3630008" cy="1355479"/>
          </a:xfrm>
          <a:prstGeom prst="rect">
            <a:avLst/>
          </a:prstGeom>
          <a:noFill/>
          <a:ln>
            <a:noFill/>
          </a:ln>
        </p:spPr>
        <p:txBody>
          <a:bodyPr spcFirstLastPara="1" wrap="square" lIns="171450" tIns="171450" rIns="171450" bIns="0" anchor="ctr" anchorCtr="0">
            <a:normAutofit fontScale="90000"/>
          </a:bodyPr>
          <a:lstStyle/>
          <a:p>
            <a:pPr marL="0" lvl="0" indent="0" algn="ctr" rtl="0">
              <a:lnSpc>
                <a:spcPct val="100000"/>
              </a:lnSpc>
              <a:spcBef>
                <a:spcPts val="0"/>
              </a:spcBef>
              <a:spcAft>
                <a:spcPts val="0"/>
              </a:spcAft>
              <a:buSzPct val="111111"/>
              <a:buNone/>
            </a:pPr>
            <a:r>
              <a:rPr lang="en-US" b="1">
                <a:solidFill>
                  <a:srgbClr val="0070C0"/>
                </a:solidFill>
              </a:rPr>
              <a:t>Evaluation form</a:t>
            </a:r>
            <a:endParaRPr/>
          </a:p>
        </p:txBody>
      </p:sp>
      <p:pic>
        <p:nvPicPr>
          <p:cNvPr id="571" name="Google Shape;571;p41" descr="A pencil on a piece of paper&#10;&#10;Description automatically generated with medium confidence"/>
          <p:cNvPicPr preferRelativeResize="0"/>
          <p:nvPr/>
        </p:nvPicPr>
        <p:blipFill rotWithShape="1">
          <a:blip r:embed="rId3">
            <a:alphaModFix/>
          </a:blip>
          <a:srcRect l="42027"/>
          <a:stretch/>
        </p:blipFill>
        <p:spPr>
          <a:xfrm>
            <a:off x="15" y="857257"/>
            <a:ext cx="4587412" cy="5143493"/>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572" name="Google Shape;572;p41"/>
          <p:cNvSpPr txBox="1">
            <a:spLocks noGrp="1"/>
          </p:cNvSpPr>
          <p:nvPr>
            <p:ph type="body" idx="1"/>
          </p:nvPr>
        </p:nvSpPr>
        <p:spPr>
          <a:xfrm>
            <a:off x="4885341" y="2607223"/>
            <a:ext cx="3630008" cy="2882750"/>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SzPts val="2800"/>
              <a:buNone/>
            </a:pPr>
            <a:r>
              <a:rPr lang="en-US" sz="1500"/>
              <a:t>Please complete this short evaluation form found in chat</a:t>
            </a:r>
            <a:endParaRPr/>
          </a:p>
          <a:p>
            <a:pPr marL="0" lvl="0" indent="0" algn="ctr" rtl="0">
              <a:lnSpc>
                <a:spcPct val="100000"/>
              </a:lnSpc>
              <a:spcBef>
                <a:spcPts val="0"/>
              </a:spcBef>
              <a:spcAft>
                <a:spcPts val="0"/>
              </a:spcAft>
              <a:buSzPts val="2800"/>
              <a:buNone/>
            </a:pPr>
            <a:endParaRPr sz="1500"/>
          </a:p>
          <a:p>
            <a:pPr marL="0" lvl="0" indent="0" algn="ctr" rtl="0">
              <a:lnSpc>
                <a:spcPct val="100000"/>
              </a:lnSpc>
              <a:spcBef>
                <a:spcPts val="0"/>
              </a:spcBef>
              <a:spcAft>
                <a:spcPts val="0"/>
              </a:spcAft>
              <a:buSzPts val="2800"/>
              <a:buNone/>
            </a:pPr>
            <a:endParaRPr sz="1500"/>
          </a:p>
          <a:p>
            <a:pPr marL="0" lvl="0" indent="0" algn="ctr" rtl="0">
              <a:lnSpc>
                <a:spcPct val="100000"/>
              </a:lnSpc>
              <a:spcBef>
                <a:spcPts val="0"/>
              </a:spcBef>
              <a:spcAft>
                <a:spcPts val="0"/>
              </a:spcAft>
              <a:buSzPts val="2800"/>
              <a:buNone/>
            </a:pPr>
            <a:endParaRPr sz="1500"/>
          </a:p>
          <a:p>
            <a:pPr marL="0" lvl="0" indent="0" algn="ctr" rtl="0">
              <a:lnSpc>
                <a:spcPct val="100000"/>
              </a:lnSpc>
              <a:spcBef>
                <a:spcPts val="0"/>
              </a:spcBef>
              <a:spcAft>
                <a:spcPts val="0"/>
              </a:spcAft>
              <a:buSzPts val="2800"/>
              <a:buNone/>
            </a:pPr>
            <a:r>
              <a:rPr lang="en-US" sz="1500"/>
              <a:t>Your feedback is so valuable to us!</a:t>
            </a:r>
            <a:endParaRPr/>
          </a:p>
          <a:p>
            <a:pPr marL="0" lvl="0" indent="0" algn="l" rtl="0">
              <a:lnSpc>
                <a:spcPct val="100000"/>
              </a:lnSpc>
              <a:spcBef>
                <a:spcPts val="750"/>
              </a:spcBef>
              <a:spcAft>
                <a:spcPts val="0"/>
              </a:spcAft>
              <a:buSzPts val="2800"/>
              <a:buNone/>
            </a:pPr>
            <a:endParaRPr sz="1500"/>
          </a:p>
        </p:txBody>
      </p:sp>
      <p:pic>
        <p:nvPicPr>
          <p:cNvPr id="573" name="Google Shape;573;p41"/>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574" name="Google Shape;574;p41"/>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g12474296616_0_12"/>
          <p:cNvPicPr preferRelativeResize="0"/>
          <p:nvPr/>
        </p:nvPicPr>
        <p:blipFill rotWithShape="1">
          <a:blip r:embed="rId3">
            <a:alphaModFix amt="13000"/>
          </a:blip>
          <a:srcRect/>
          <a:stretch/>
        </p:blipFill>
        <p:spPr>
          <a:xfrm>
            <a:off x="1346278" y="1113719"/>
            <a:ext cx="6637173" cy="3792670"/>
          </a:xfrm>
          <a:prstGeom prst="rect">
            <a:avLst/>
          </a:prstGeom>
          <a:noFill/>
          <a:ln>
            <a:noFill/>
          </a:ln>
        </p:spPr>
      </p:pic>
      <p:sp>
        <p:nvSpPr>
          <p:cNvPr id="581" name="Google Shape;581;g12474296616_0_12"/>
          <p:cNvSpPr txBox="1">
            <a:spLocks noGrp="1"/>
          </p:cNvSpPr>
          <p:nvPr>
            <p:ph type="ctrTitle"/>
          </p:nvPr>
        </p:nvSpPr>
        <p:spPr>
          <a:xfrm>
            <a:off x="1635840" y="3445395"/>
            <a:ext cx="6058049" cy="1790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800"/>
              <a:buNone/>
            </a:pPr>
            <a:br>
              <a:rPr lang="en-US" sz="3000"/>
            </a:br>
            <a:r>
              <a:rPr lang="en-US" sz="3000" b="1">
                <a:solidFill>
                  <a:srgbClr val="0070C0"/>
                </a:solidFill>
              </a:rPr>
              <a:t>Any Questions?</a:t>
            </a:r>
            <a:br>
              <a:rPr lang="en-US" sz="3000" b="1">
                <a:solidFill>
                  <a:srgbClr val="0070C0"/>
                </a:solidFill>
              </a:rPr>
            </a:br>
            <a:br>
              <a:rPr lang="en-US" sz="3000">
                <a:solidFill>
                  <a:srgbClr val="0070C0"/>
                </a:solidFill>
              </a:rPr>
            </a:br>
            <a:r>
              <a:rPr lang="en-US" sz="3000" b="1">
                <a:solidFill>
                  <a:srgbClr val="0070C0"/>
                </a:solidFill>
              </a:rPr>
              <a:t>It’s been great to work with you all!</a:t>
            </a:r>
            <a:br>
              <a:rPr lang="en-US" sz="3000" b="1">
                <a:solidFill>
                  <a:srgbClr val="C4BD97"/>
                </a:solidFill>
                <a:latin typeface="Helvetica Neue"/>
                <a:ea typeface="Helvetica Neue"/>
                <a:cs typeface="Helvetica Neue"/>
                <a:sym typeface="Helvetica Neue"/>
              </a:rPr>
            </a:br>
            <a:br>
              <a:rPr lang="en-US" sz="3000" b="1">
                <a:solidFill>
                  <a:srgbClr val="C4BD97"/>
                </a:solidFill>
              </a:rPr>
            </a:br>
            <a:r>
              <a:rPr lang="en-US" sz="3000" b="1"/>
              <a:t>Thank you!</a:t>
            </a:r>
            <a:br>
              <a:rPr lang="en-US" sz="3000" b="1"/>
            </a:br>
            <a:endParaRPr sz="3000" b="1"/>
          </a:p>
        </p:txBody>
      </p:sp>
      <p:pic>
        <p:nvPicPr>
          <p:cNvPr id="582" name="Google Shape;582;g12474296616_0_12"/>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583" name="Google Shape;583;g12474296616_0_12"/>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2"/>
          <p:cNvSpPr txBox="1">
            <a:spLocks noGrp="1"/>
          </p:cNvSpPr>
          <p:nvPr>
            <p:ph type="title"/>
          </p:nvPr>
        </p:nvSpPr>
        <p:spPr>
          <a:xfrm>
            <a:off x="521723" y="981780"/>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b="1">
                <a:solidFill>
                  <a:srgbClr val="0070C0"/>
                </a:solidFill>
              </a:rPr>
              <a:t>References and sources</a:t>
            </a:r>
            <a:br>
              <a:rPr lang="en-US" b="1">
                <a:solidFill>
                  <a:srgbClr val="0070C0"/>
                </a:solidFill>
                <a:highlight>
                  <a:srgbClr val="FFFF00"/>
                </a:highlight>
              </a:rPr>
            </a:br>
            <a:br>
              <a:rPr lang="en-US" b="1">
                <a:solidFill>
                  <a:srgbClr val="0070C0"/>
                </a:solidFill>
              </a:rPr>
            </a:br>
            <a:endParaRPr>
              <a:solidFill>
                <a:srgbClr val="0070C0"/>
              </a:solidFill>
            </a:endParaRPr>
          </a:p>
        </p:txBody>
      </p:sp>
      <p:sp>
        <p:nvSpPr>
          <p:cNvPr id="590" name="Google Shape;590;p42"/>
          <p:cNvSpPr txBox="1">
            <a:spLocks noGrp="1"/>
          </p:cNvSpPr>
          <p:nvPr>
            <p:ph type="body" idx="1"/>
          </p:nvPr>
        </p:nvSpPr>
        <p:spPr>
          <a:xfrm>
            <a:off x="468126" y="1850362"/>
            <a:ext cx="6351347" cy="24949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900"/>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a:latin typeface="Calibri"/>
              <a:ea typeface="Calibri"/>
              <a:cs typeface="Calibri"/>
              <a:sym typeface="Calibri"/>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p:txBody>
      </p:sp>
      <p:pic>
        <p:nvPicPr>
          <p:cNvPr id="591" name="Google Shape;591;p42" descr="Books"/>
          <p:cNvPicPr preferRelativeResize="0"/>
          <p:nvPr/>
        </p:nvPicPr>
        <p:blipFill rotWithShape="1">
          <a:blip r:embed="rId3">
            <a:alphaModFix/>
          </a:blip>
          <a:srcRect/>
          <a:stretch/>
        </p:blipFill>
        <p:spPr>
          <a:xfrm>
            <a:off x="7137041" y="3344639"/>
            <a:ext cx="1156190" cy="1156190"/>
          </a:xfrm>
          <a:prstGeom prst="rect">
            <a:avLst/>
          </a:prstGeom>
          <a:noFill/>
          <a:ln>
            <a:noFill/>
          </a:ln>
        </p:spPr>
      </p:pic>
      <p:pic>
        <p:nvPicPr>
          <p:cNvPr id="592" name="Google Shape;592;p42" descr="Laptop"/>
          <p:cNvPicPr preferRelativeResize="0"/>
          <p:nvPr/>
        </p:nvPicPr>
        <p:blipFill rotWithShape="1">
          <a:blip r:embed="rId4">
            <a:alphaModFix/>
          </a:blip>
          <a:srcRect/>
          <a:stretch/>
        </p:blipFill>
        <p:spPr>
          <a:xfrm>
            <a:off x="6979997" y="1850362"/>
            <a:ext cx="1313234" cy="1313234"/>
          </a:xfrm>
          <a:prstGeom prst="rect">
            <a:avLst/>
          </a:prstGeom>
          <a:noFill/>
          <a:ln>
            <a:noFill/>
          </a:ln>
        </p:spPr>
      </p:pic>
      <p:sp>
        <p:nvSpPr>
          <p:cNvPr id="593" name="Google Shape;593;p42"/>
          <p:cNvSpPr txBox="1"/>
          <p:nvPr/>
        </p:nvSpPr>
        <p:spPr>
          <a:xfrm>
            <a:off x="352933" y="1478865"/>
            <a:ext cx="6244200" cy="535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https://www.mckinsey.com/business-functions/organization/our-insights/gender-diversity-a-corporate-performance-driver</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https://assets.publishing.service.gov.uk/government/uploads/system/uploads/attachment_data/file/594336/race-in-workplace-mcgregor-smith-review.pdf</a:t>
            </a: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https://www.gov.uk/government/publications/the-report-of-the-commission-on-race-and-ethnic-disparities/summary-of-recommendations</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https://www.gov.uk/government/publications/unconscious-bias-and-diversity-training-what-the-evidence-says</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https://hbr.org/2021/02/are-your-diversity-efforts-othering-underrepresented-groups</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9">
                  <a:extLst>
                    <a:ext uri="{A12FA001-AC4F-418D-AE19-62706E023703}">
                      <ahyp:hlinkClr xmlns:ahyp="http://schemas.microsoft.com/office/drawing/2018/hyperlinkcolor" val="tx"/>
                    </a:ext>
                  </a:extLst>
                </a:hlinkClick>
              </a:rPr>
              <a:t>https://hbr.org/2021/04/research-adding-women-to-the-c-suite-changes-how-companies-think?utm_campaign=hbr&amp;utm_medium=social&amp;utm_source=linkedin</a:t>
            </a: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10">
                  <a:extLst>
                    <a:ext uri="{A12FA001-AC4F-418D-AE19-62706E023703}">
                      <ahyp:hlinkClr xmlns:ahyp="http://schemas.microsoft.com/office/drawing/2018/hyperlinkcolor" val="tx"/>
                    </a:ext>
                  </a:extLst>
                </a:hlinkClick>
              </a:rPr>
              <a:t>https://wgha.org.au/how-to-avoid-gender-bias-in-performance-reviews/</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11">
                  <a:extLst>
                    <a:ext uri="{A12FA001-AC4F-418D-AE19-62706E023703}">
                      <ahyp:hlinkClr xmlns:ahyp="http://schemas.microsoft.com/office/drawing/2018/hyperlinkcolor" val="tx"/>
                    </a:ext>
                  </a:extLst>
                </a:hlinkClick>
              </a:rPr>
              <a:t>https://www.cipd.co.uk/knowledge/fundamentals/relations/diversity/inclusion-work</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sng" strike="noStrike" cap="none">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sng" strike="noStrike" cap="none">
              <a:solidFill>
                <a:srgbClr val="1155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C4BD97"/>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3"/>
          <p:cNvSpPr txBox="1">
            <a:spLocks noGrp="1"/>
          </p:cNvSpPr>
          <p:nvPr>
            <p:ph type="title"/>
          </p:nvPr>
        </p:nvSpPr>
        <p:spPr>
          <a:xfrm>
            <a:off x="567056" y="1685436"/>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b="1">
                <a:solidFill>
                  <a:srgbClr val="0070C0"/>
                </a:solidFill>
              </a:rPr>
              <a:t>Additional information and useful websites</a:t>
            </a:r>
            <a:br>
              <a:rPr lang="en-US" b="1">
                <a:solidFill>
                  <a:srgbClr val="0070C0"/>
                </a:solidFill>
                <a:highlight>
                  <a:srgbClr val="FFFF00"/>
                </a:highlight>
              </a:rPr>
            </a:br>
            <a:br>
              <a:rPr lang="en-US" b="1">
                <a:solidFill>
                  <a:srgbClr val="0070C0"/>
                </a:solidFill>
              </a:rPr>
            </a:br>
            <a:endParaRPr>
              <a:solidFill>
                <a:srgbClr val="0070C0"/>
              </a:solidFill>
            </a:endParaRPr>
          </a:p>
        </p:txBody>
      </p:sp>
      <p:sp>
        <p:nvSpPr>
          <p:cNvPr id="600" name="Google Shape;600;p43"/>
          <p:cNvSpPr txBox="1">
            <a:spLocks noGrp="1"/>
          </p:cNvSpPr>
          <p:nvPr>
            <p:ph type="body" idx="1"/>
          </p:nvPr>
        </p:nvSpPr>
        <p:spPr>
          <a:xfrm>
            <a:off x="468126" y="1850362"/>
            <a:ext cx="6351347" cy="24949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900"/>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a:latin typeface="Calibri"/>
              <a:ea typeface="Calibri"/>
              <a:cs typeface="Calibri"/>
              <a:sym typeface="Calibri"/>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p:txBody>
      </p:sp>
      <p:pic>
        <p:nvPicPr>
          <p:cNvPr id="601" name="Google Shape;601;p43" descr="Books"/>
          <p:cNvPicPr preferRelativeResize="0"/>
          <p:nvPr/>
        </p:nvPicPr>
        <p:blipFill rotWithShape="1">
          <a:blip r:embed="rId3">
            <a:alphaModFix/>
          </a:blip>
          <a:srcRect/>
          <a:stretch/>
        </p:blipFill>
        <p:spPr>
          <a:xfrm>
            <a:off x="7137041" y="3344639"/>
            <a:ext cx="1156190" cy="1156190"/>
          </a:xfrm>
          <a:prstGeom prst="rect">
            <a:avLst/>
          </a:prstGeom>
          <a:noFill/>
          <a:ln>
            <a:noFill/>
          </a:ln>
        </p:spPr>
      </p:pic>
      <p:pic>
        <p:nvPicPr>
          <p:cNvPr id="602" name="Google Shape;602;p43" descr="Laptop"/>
          <p:cNvPicPr preferRelativeResize="0"/>
          <p:nvPr/>
        </p:nvPicPr>
        <p:blipFill rotWithShape="1">
          <a:blip r:embed="rId4">
            <a:alphaModFix/>
          </a:blip>
          <a:srcRect/>
          <a:stretch/>
        </p:blipFill>
        <p:spPr>
          <a:xfrm>
            <a:off x="6979997" y="1850362"/>
            <a:ext cx="1313234" cy="1313234"/>
          </a:xfrm>
          <a:prstGeom prst="rect">
            <a:avLst/>
          </a:prstGeom>
          <a:noFill/>
          <a:ln>
            <a:noFill/>
          </a:ln>
        </p:spPr>
      </p:pic>
      <p:sp>
        <p:nvSpPr>
          <p:cNvPr id="603" name="Google Shape;603;p43"/>
          <p:cNvSpPr txBox="1"/>
          <p:nvPr/>
        </p:nvSpPr>
        <p:spPr>
          <a:xfrm>
            <a:off x="521723" y="1975952"/>
            <a:ext cx="6244200" cy="262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https://www.peoplemanagement.co.uk/news/articles/three-quarters-men-feel-stigmatised-taking-extended-paternity-leave</a:t>
            </a: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none" strike="noStrike" cap="none">
                <a:solidFill>
                  <a:schemeClr val="dk1"/>
                </a:solidFill>
                <a:latin typeface="Arial"/>
                <a:ea typeface="Arial"/>
                <a:cs typeface="Arial"/>
                <a:sym typeface="Arial"/>
              </a:rPr>
              <a:t>Document with timelines of legislation and women’s rights and gender equality pertaining to reproductive  rights and sexual health, violence against women, home and family, education, work, women in senior roles, political representation, :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https://www.fawcettsociety.org.uk/Handlers/Download.ashx?IDMF=45a5a7f5-ffbd-4078-b0b7-4bfcccab159d</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https://www.vox.com/2015/2/16/8031073/what-are-microaggressions</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http://genderedinnovations.stanford.edu/policy/timeline.html</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9">
                  <a:extLst>
                    <a:ext uri="{A12FA001-AC4F-418D-AE19-62706E023703}">
                      <ahyp:hlinkClr xmlns:ahyp="http://schemas.microsoft.com/office/drawing/2018/hyperlinkcolor" val="tx"/>
                    </a:ext>
                  </a:extLst>
                </a:hlinkClick>
              </a:rPr>
              <a:t>https://socialprotection-humanrights.org/key-issues/disadvantaged-and-vulnerable-groups/lgbtqi/</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12418acd849_0_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619" name="Google Shape;619;g12418acd849_0_21"/>
          <p:cNvPicPr preferRelativeResize="0"/>
          <p:nvPr/>
        </p:nvPicPr>
        <p:blipFill rotWithShape="1">
          <a:blip r:embed="rId3">
            <a:alphaModFix/>
          </a:blip>
          <a:srcRect l="1762" t="47329" r="7327"/>
          <a:stretch/>
        </p:blipFill>
        <p:spPr>
          <a:xfrm>
            <a:off x="20" y="0"/>
            <a:ext cx="9143982" cy="6857990"/>
          </a:xfrm>
          <a:prstGeom prst="rect">
            <a:avLst/>
          </a:prstGeom>
          <a:noFill/>
          <a:ln>
            <a:noFill/>
          </a:ln>
        </p:spPr>
      </p:pic>
      <p:pic>
        <p:nvPicPr>
          <p:cNvPr id="620" name="Google Shape;620;g12418acd849_0_21" descr="Protect"/>
          <p:cNvPicPr preferRelativeResize="0"/>
          <p:nvPr/>
        </p:nvPicPr>
        <p:blipFill rotWithShape="1">
          <a:blip r:embed="rId4">
            <a:alphaModFix/>
          </a:blip>
          <a:srcRect/>
          <a:stretch/>
        </p:blipFill>
        <p:spPr>
          <a:xfrm>
            <a:off x="30225" y="56600"/>
            <a:ext cx="1910035" cy="415500"/>
          </a:xfrm>
          <a:prstGeom prst="rect">
            <a:avLst/>
          </a:prstGeom>
          <a:noFill/>
          <a:ln>
            <a:noFill/>
          </a:ln>
        </p:spPr>
      </p:pic>
      <p:sp>
        <p:nvSpPr>
          <p:cNvPr id="621" name="Google Shape;621;g12418acd849_0_21"/>
          <p:cNvSpPr txBox="1"/>
          <p:nvPr/>
        </p:nvSpPr>
        <p:spPr>
          <a:xfrm>
            <a:off x="276652" y="6408810"/>
            <a:ext cx="88674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1D2129"/>
                </a:solidFill>
                <a:latin typeface="Helvetica Neue"/>
                <a:ea typeface="Helvetica Neue"/>
                <a:cs typeface="Helvetica Neue"/>
                <a:sym typeface="Helvetica Neue"/>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000" b="0" i="0" u="none" strike="noStrike" cap="none">
              <a:solidFill>
                <a:schemeClr val="dk1"/>
              </a:solidFill>
              <a:latin typeface="Calibri"/>
              <a:ea typeface="Calibri"/>
              <a:cs typeface="Calibri"/>
              <a:sym typeface="Calibri"/>
            </a:endParaRPr>
          </a:p>
        </p:txBody>
      </p:sp>
      <p:sp>
        <p:nvSpPr>
          <p:cNvPr id="622" name="Google Shape;622;g12418acd849_0_21"/>
          <p:cNvSpPr txBox="1"/>
          <p:nvPr/>
        </p:nvSpPr>
        <p:spPr>
          <a:xfrm>
            <a:off x="1453200" y="2274600"/>
            <a:ext cx="6237600"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n-US" sz="3700" b="0" i="0" u="none" strike="noStrike" cap="none">
                <a:solidFill>
                  <a:schemeClr val="dk1"/>
                </a:solidFill>
                <a:latin typeface="Arial"/>
                <a:ea typeface="Arial"/>
                <a:cs typeface="Arial"/>
                <a:sym typeface="Arial"/>
              </a:rPr>
              <a:t>Thank you!</a:t>
            </a:r>
            <a:endParaRPr sz="3700" b="0" i="0" u="none" strike="noStrike" cap="none">
              <a:solidFill>
                <a:srgbClr val="000000"/>
              </a:solidFill>
              <a:latin typeface="Arial"/>
              <a:ea typeface="Arial"/>
              <a:cs typeface="Arial"/>
              <a:sym typeface="Arial"/>
            </a:endParaRPr>
          </a:p>
        </p:txBody>
      </p:sp>
      <p:sp>
        <p:nvSpPr>
          <p:cNvPr id="623" name="Google Shape;623;g12418acd849_0_21"/>
          <p:cNvSpPr txBox="1"/>
          <p:nvPr/>
        </p:nvSpPr>
        <p:spPr>
          <a:xfrm>
            <a:off x="3072000" y="3658675"/>
            <a:ext cx="3000000" cy="427010"/>
          </a:xfrm>
          <a:prstGeom prst="rect">
            <a:avLst/>
          </a:prstGeom>
          <a:noFill/>
          <a:ln>
            <a:noFill/>
          </a:ln>
        </p:spPr>
        <p:txBody>
          <a:bodyPr spcFirstLastPara="1" wrap="square" lIns="91425" tIns="91425" rIns="91425" bIns="91425" anchor="t" anchorCtr="0">
            <a:spAutoFit/>
          </a:bodyPr>
          <a:lstStyle/>
          <a:p>
            <a:pPr marL="0" marR="0" lvl="0" indent="0" algn="ctr" rtl="0">
              <a:lnSpc>
                <a:spcPct val="105000"/>
              </a:lnSpc>
              <a:spcBef>
                <a:spcPts val="0"/>
              </a:spcBef>
              <a:spcAft>
                <a:spcPts val="0"/>
              </a:spcAft>
              <a:buClr>
                <a:srgbClr val="000000"/>
              </a:buClr>
              <a:buSzPts val="1500"/>
              <a:buFont typeface="Arial"/>
              <a:buNone/>
            </a:pPr>
            <a:r>
              <a:rPr lang="en-US" sz="1500" b="0" i="0" u="none" strike="noStrike" cap="none">
                <a:solidFill>
                  <a:srgbClr val="1E0A3C"/>
                </a:solidFill>
                <a:latin typeface="Roboto"/>
                <a:ea typeface="Roboto"/>
                <a:cs typeface="Roboto"/>
                <a:sym typeface="Roboto"/>
              </a:rPr>
              <a:t>Name:</a:t>
            </a:r>
            <a:endParaRPr sz="1500" b="0" i="0" u="none" strike="noStrike" cap="none" dirty="0">
              <a:solidFill>
                <a:srgbClr val="1E0A3C"/>
              </a:solidFill>
              <a:latin typeface="Roboto"/>
              <a:ea typeface="Roboto"/>
              <a:cs typeface="Roboto"/>
              <a:sym typeface="Roboto"/>
            </a:endParaRPr>
          </a:p>
        </p:txBody>
      </p:sp>
      <p:pic>
        <p:nvPicPr>
          <p:cNvPr id="624" name="Google Shape;624;g12418acd849_0_21"/>
          <p:cNvPicPr preferRelativeResize="0"/>
          <p:nvPr/>
        </p:nvPicPr>
        <p:blipFill rotWithShape="1">
          <a:blip r:embed="rId5">
            <a:alphaModFix/>
          </a:blip>
          <a:srcRect/>
          <a:stretch/>
        </p:blipFill>
        <p:spPr>
          <a:xfrm>
            <a:off x="7490768" y="90150"/>
            <a:ext cx="1488906" cy="481276"/>
          </a:xfrm>
          <a:prstGeom prst="rect">
            <a:avLst/>
          </a:prstGeom>
          <a:noFill/>
          <a:ln>
            <a:noFill/>
          </a:ln>
        </p:spPr>
      </p:pic>
      <p:pic>
        <p:nvPicPr>
          <p:cNvPr id="625" name="Google Shape;625;g12418acd849_0_21"/>
          <p:cNvPicPr preferRelativeResize="0"/>
          <p:nvPr/>
        </p:nvPicPr>
        <p:blipFill rotWithShape="1">
          <a:blip r:embed="rId6">
            <a:alphaModFix/>
          </a:blip>
          <a:srcRect/>
          <a:stretch/>
        </p:blipFill>
        <p:spPr>
          <a:xfrm>
            <a:off x="3759475" y="38413"/>
            <a:ext cx="1261242" cy="584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5553"/>
              <a:buNone/>
            </a:pPr>
            <a:r>
              <a:rPr lang="en-US" sz="3600" b="1">
                <a:solidFill>
                  <a:srgbClr val="0070C0"/>
                </a:solidFill>
                <a:latin typeface="Arial"/>
                <a:ea typeface="Arial"/>
                <a:cs typeface="Arial"/>
                <a:sym typeface="Arial"/>
              </a:rPr>
              <a:t>Diversity Inside Out Project – Recap previous session</a:t>
            </a:r>
            <a:endParaRPr/>
          </a:p>
        </p:txBody>
      </p:sp>
      <p:sp>
        <p:nvSpPr>
          <p:cNvPr id="142" name="Google Shape;142;p1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457200" lvl="0" indent="-342900" algn="l" rtl="0">
              <a:lnSpc>
                <a:spcPct val="90000"/>
              </a:lnSpc>
              <a:spcBef>
                <a:spcPts val="1000"/>
              </a:spcBef>
              <a:spcAft>
                <a:spcPts val="0"/>
              </a:spcAft>
              <a:buSzPts val="1800"/>
              <a:buChar char="•"/>
            </a:pPr>
            <a:r>
              <a:rPr lang="en-US" sz="2400">
                <a:solidFill>
                  <a:schemeClr val="dk1"/>
                </a:solidFill>
                <a:latin typeface="Arial"/>
                <a:ea typeface="Arial"/>
                <a:cs typeface="Arial"/>
                <a:sym typeface="Arial"/>
              </a:rPr>
              <a:t>What did you enjoy about the last session? </a:t>
            </a:r>
            <a:endParaRPr/>
          </a:p>
          <a:p>
            <a:pPr marL="457200" lvl="0" indent="-342900" algn="l" rtl="0">
              <a:lnSpc>
                <a:spcPct val="90000"/>
              </a:lnSpc>
              <a:spcBef>
                <a:spcPts val="1000"/>
              </a:spcBef>
              <a:spcAft>
                <a:spcPts val="0"/>
              </a:spcAft>
              <a:buSzPts val="1800"/>
              <a:buChar char="•"/>
            </a:pPr>
            <a:r>
              <a:rPr lang="en-US" sz="2400">
                <a:solidFill>
                  <a:schemeClr val="dk1"/>
                </a:solidFill>
                <a:latin typeface="Arial"/>
                <a:ea typeface="Arial"/>
                <a:cs typeface="Arial"/>
                <a:sym typeface="Arial"/>
              </a:rPr>
              <a:t>What did you learn? </a:t>
            </a:r>
            <a:endParaRPr sz="2400">
              <a:solidFill>
                <a:schemeClr val="dk1"/>
              </a:solidFill>
              <a:latin typeface="Arial"/>
              <a:ea typeface="Arial"/>
              <a:cs typeface="Arial"/>
              <a:sym typeface="Arial"/>
            </a:endParaRPr>
          </a:p>
          <a:p>
            <a:pPr marL="457200" lvl="0" indent="-342900" algn="l" rtl="0">
              <a:lnSpc>
                <a:spcPct val="90000"/>
              </a:lnSpc>
              <a:spcBef>
                <a:spcPts val="1000"/>
              </a:spcBef>
              <a:spcAft>
                <a:spcPts val="0"/>
              </a:spcAft>
              <a:buSzPts val="1800"/>
              <a:buChar char="•"/>
            </a:pPr>
            <a:r>
              <a:rPr lang="en-US" sz="2400">
                <a:solidFill>
                  <a:schemeClr val="dk1"/>
                </a:solidFill>
                <a:latin typeface="Arial"/>
                <a:ea typeface="Arial"/>
                <a:cs typeface="Arial"/>
                <a:sym typeface="Arial"/>
              </a:rPr>
              <a:t>Have you </a:t>
            </a:r>
            <a:r>
              <a:rPr lang="en-US" sz="2400">
                <a:latin typeface="Arial"/>
                <a:ea typeface="Arial"/>
                <a:cs typeface="Arial"/>
                <a:sym typeface="Arial"/>
              </a:rPr>
              <a:t>implemented</a:t>
            </a:r>
            <a:r>
              <a:rPr lang="en-US" sz="2400">
                <a:solidFill>
                  <a:schemeClr val="dk1"/>
                </a:solidFill>
                <a:latin typeface="Arial"/>
                <a:ea typeface="Arial"/>
                <a:cs typeface="Arial"/>
                <a:sym typeface="Arial"/>
              </a:rPr>
              <a:t> any of the learning within your workplace?</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143" name="Google Shape;143;p1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4" name="Google Shape;144;p1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45" name="Google Shape;145;p16"/>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a:solidFill>
                  <a:srgbClr val="0070C0"/>
                </a:solidFill>
              </a:rPr>
              <a:t>We will cover:</a:t>
            </a:r>
            <a:endParaRPr/>
          </a:p>
        </p:txBody>
      </p:sp>
      <p:sp>
        <p:nvSpPr>
          <p:cNvPr id="151" name="Google Shape;151;p17"/>
          <p:cNvSpPr txBox="1">
            <a:spLocks noGrp="1"/>
          </p:cNvSpPr>
          <p:nvPr>
            <p:ph type="body" idx="1"/>
          </p:nvPr>
        </p:nvSpPr>
        <p:spPr>
          <a:xfrm>
            <a:off x="457200" y="1823275"/>
            <a:ext cx="4506686" cy="4302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2118"/>
              <a:buNone/>
            </a:pPr>
            <a:endParaRPr sz="2500">
              <a:solidFill>
                <a:srgbClr val="000000"/>
              </a:solidFill>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a:latin typeface="Arial"/>
                <a:ea typeface="Arial"/>
                <a:cs typeface="Arial"/>
                <a:sym typeface="Arial"/>
              </a:rPr>
              <a:t>The changing world of work</a:t>
            </a:r>
            <a:endParaRPr sz="2400">
              <a:latin typeface="Arial"/>
              <a:ea typeface="Arial"/>
              <a:cs typeface="Arial"/>
              <a:sym typeface="Arial"/>
            </a:endParaRPr>
          </a:p>
          <a:p>
            <a:pPr marL="457200" lvl="0" indent="-381000" algn="l" rtl="0">
              <a:lnSpc>
                <a:spcPct val="100000"/>
              </a:lnSpc>
              <a:spcBef>
                <a:spcPts val="360"/>
              </a:spcBef>
              <a:spcAft>
                <a:spcPts val="0"/>
              </a:spcAft>
              <a:buSzPts val="2400"/>
              <a:buFont typeface="Arial"/>
              <a:buChar char="•"/>
            </a:pPr>
            <a:r>
              <a:rPr lang="en-US" sz="2400">
                <a:latin typeface="Arial"/>
                <a:ea typeface="Arial"/>
                <a:cs typeface="Arial"/>
                <a:sym typeface="Arial"/>
              </a:rPr>
              <a:t>Changing employee expectations</a:t>
            </a:r>
            <a:endParaRPr sz="2400">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a:latin typeface="Arial"/>
                <a:ea typeface="Arial"/>
                <a:cs typeface="Arial"/>
                <a:sym typeface="Arial"/>
              </a:rPr>
              <a:t>The great resignation</a:t>
            </a:r>
            <a:endParaRPr sz="2400">
              <a:latin typeface="Arial"/>
              <a:ea typeface="Arial"/>
              <a:cs typeface="Arial"/>
              <a:sym typeface="Arial"/>
            </a:endParaRPr>
          </a:p>
          <a:p>
            <a:pPr marL="457200" lvl="0" indent="-363070" algn="l" rtl="0">
              <a:lnSpc>
                <a:spcPct val="100000"/>
              </a:lnSpc>
              <a:spcBef>
                <a:spcPts val="360"/>
              </a:spcBef>
              <a:spcAft>
                <a:spcPts val="0"/>
              </a:spcAft>
              <a:buClr>
                <a:schemeClr val="dk1"/>
              </a:buClr>
              <a:buSzPts val="2118"/>
              <a:buChar char="•"/>
            </a:pPr>
            <a:r>
              <a:rPr lang="en-US" sz="2400">
                <a:latin typeface="Arial"/>
                <a:ea typeface="Arial"/>
                <a:cs typeface="Arial"/>
                <a:sym typeface="Arial"/>
              </a:rPr>
              <a:t>Attracting candidates and the flexibility advantage for employees </a:t>
            </a:r>
            <a:endParaRPr sz="2400">
              <a:latin typeface="Arial"/>
              <a:ea typeface="Arial"/>
              <a:cs typeface="Arial"/>
              <a:sym typeface="Arial"/>
            </a:endParaRPr>
          </a:p>
          <a:p>
            <a:pPr marL="457200" lvl="0" indent="-363070" algn="l" rtl="0">
              <a:lnSpc>
                <a:spcPct val="100000"/>
              </a:lnSpc>
              <a:spcBef>
                <a:spcPts val="360"/>
              </a:spcBef>
              <a:spcAft>
                <a:spcPts val="0"/>
              </a:spcAft>
              <a:buSzPts val="2118"/>
              <a:buChar char="•"/>
            </a:pPr>
            <a:r>
              <a:rPr lang="en-US" sz="2400">
                <a:latin typeface="Arial"/>
                <a:ea typeface="Arial"/>
                <a:cs typeface="Arial"/>
                <a:sym typeface="Arial"/>
              </a:rPr>
              <a:t>Avoiding fake flex </a:t>
            </a:r>
            <a:endParaRPr sz="2400">
              <a:latin typeface="Arial"/>
              <a:ea typeface="Arial"/>
              <a:cs typeface="Arial"/>
              <a:sym typeface="Arial"/>
            </a:endParaRPr>
          </a:p>
          <a:p>
            <a:pPr marL="457200" lvl="0" indent="-381000" algn="l" rtl="0">
              <a:lnSpc>
                <a:spcPct val="100000"/>
              </a:lnSpc>
              <a:spcBef>
                <a:spcPts val="360"/>
              </a:spcBef>
              <a:spcAft>
                <a:spcPts val="0"/>
              </a:spcAft>
              <a:buSzPts val="2400"/>
              <a:buFont typeface="Arial"/>
              <a:buChar char="•"/>
            </a:pPr>
            <a:r>
              <a:rPr lang="en-US" sz="2400">
                <a:latin typeface="Arial"/>
                <a:ea typeface="Arial"/>
                <a:cs typeface="Arial"/>
                <a:sym typeface="Arial"/>
              </a:rPr>
              <a:t>Case study discussions</a:t>
            </a:r>
            <a:endParaRPr/>
          </a:p>
          <a:p>
            <a:pPr marL="457200" lvl="0" indent="-381000" algn="l" rtl="0">
              <a:lnSpc>
                <a:spcPct val="100000"/>
              </a:lnSpc>
              <a:spcBef>
                <a:spcPts val="360"/>
              </a:spcBef>
              <a:spcAft>
                <a:spcPts val="0"/>
              </a:spcAft>
              <a:buSzPts val="2400"/>
              <a:buFont typeface="Arial"/>
              <a:buChar char="•"/>
            </a:pPr>
            <a:r>
              <a:rPr lang="en-US" sz="2400">
                <a:latin typeface="Arial"/>
                <a:ea typeface="Arial"/>
                <a:cs typeface="Arial"/>
                <a:sym typeface="Arial"/>
              </a:rPr>
              <a:t>Action planning</a:t>
            </a:r>
            <a:endParaRPr sz="2400">
              <a:latin typeface="Arial"/>
              <a:ea typeface="Arial"/>
              <a:cs typeface="Arial"/>
              <a:sym typeface="Arial"/>
            </a:endParaRPr>
          </a:p>
          <a:p>
            <a:pPr marL="0" lvl="0" indent="0" algn="l" rtl="0">
              <a:lnSpc>
                <a:spcPct val="100000"/>
              </a:lnSpc>
              <a:spcBef>
                <a:spcPts val="360"/>
              </a:spcBef>
              <a:spcAft>
                <a:spcPts val="0"/>
              </a:spcAft>
              <a:buSzPts val="2118"/>
              <a:buNone/>
            </a:pPr>
            <a:endParaRPr sz="2500">
              <a:solidFill>
                <a:srgbClr val="000000"/>
              </a:solidFill>
              <a:highlight>
                <a:srgbClr val="FFFF00"/>
              </a:highlight>
              <a:latin typeface="Arial"/>
              <a:ea typeface="Arial"/>
              <a:cs typeface="Arial"/>
              <a:sym typeface="Arial"/>
            </a:endParaRPr>
          </a:p>
        </p:txBody>
      </p:sp>
      <p:sp>
        <p:nvSpPr>
          <p:cNvPr id="152" name="Google Shape;152;p1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3" name="Google Shape;153;p1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54" name="Google Shape;154;p1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155" name="Google Shape;155;p17" descr="shallow focus photography of books"/>
          <p:cNvPicPr preferRelativeResize="0"/>
          <p:nvPr/>
        </p:nvPicPr>
        <p:blipFill rotWithShape="1">
          <a:blip r:embed="rId5">
            <a:alphaModFix/>
          </a:blip>
          <a:srcRect/>
          <a:stretch/>
        </p:blipFill>
        <p:spPr>
          <a:xfrm>
            <a:off x="5667705" y="2842494"/>
            <a:ext cx="2853558" cy="2444730"/>
          </a:xfrm>
          <a:prstGeom prst="rect">
            <a:avLst/>
          </a:prstGeom>
          <a:solidFill>
            <a:srgbClr val="FFFFFF"/>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254000" y="399676"/>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600"/>
              </a:spcAft>
              <a:buSzPct val="45454"/>
              <a:buNone/>
            </a:pPr>
            <a:br>
              <a:rPr lang="en-US" sz="4400" b="1">
                <a:solidFill>
                  <a:srgbClr val="0070C0"/>
                </a:solidFill>
              </a:rPr>
            </a:br>
            <a:r>
              <a:rPr lang="en-US" sz="3600" b="1" i="0" u="none" strike="noStrike">
                <a:solidFill>
                  <a:srgbClr val="0070C0"/>
                </a:solidFill>
                <a:latin typeface="Arial"/>
                <a:ea typeface="Arial"/>
                <a:cs typeface="Arial"/>
                <a:sym typeface="Arial"/>
              </a:rPr>
              <a:t>Post Covid Changes and Challenges for a Diverse Workforce</a:t>
            </a:r>
            <a:br>
              <a:rPr lang="en-US" sz="4400" b="1">
                <a:solidFill>
                  <a:srgbClr val="0070C0"/>
                </a:solidFill>
                <a:latin typeface="Arial"/>
                <a:ea typeface="Arial"/>
                <a:cs typeface="Arial"/>
                <a:sym typeface="Arial"/>
              </a:rPr>
            </a:br>
            <a:endParaRPr/>
          </a:p>
        </p:txBody>
      </p:sp>
      <p:sp>
        <p:nvSpPr>
          <p:cNvPr id="161" name="Google Shape;161;p18"/>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360"/>
              </a:spcBef>
              <a:spcAft>
                <a:spcPts val="0"/>
              </a:spcAft>
              <a:buSzPts val="1800"/>
              <a:buFont typeface="Arial"/>
              <a:buChar char="•"/>
            </a:pPr>
            <a:r>
              <a:rPr lang="en-US" sz="2400" i="0" u="none" strike="noStrike">
                <a:latin typeface="Arial"/>
                <a:ea typeface="Arial"/>
                <a:cs typeface="Arial"/>
                <a:sym typeface="Arial"/>
              </a:rPr>
              <a:t>What have been your workplace challenges during Covid? </a:t>
            </a:r>
            <a:endParaRPr/>
          </a:p>
          <a:p>
            <a:pPr marL="457200" lvl="0" indent="-342900" algn="l" rtl="0">
              <a:lnSpc>
                <a:spcPct val="100000"/>
              </a:lnSpc>
              <a:spcBef>
                <a:spcPts val="360"/>
              </a:spcBef>
              <a:spcAft>
                <a:spcPts val="0"/>
              </a:spcAft>
              <a:buSzPts val="1800"/>
              <a:buFont typeface="Arial"/>
              <a:buNone/>
            </a:pPr>
            <a:endParaRPr sz="2400"/>
          </a:p>
          <a:p>
            <a:pPr marL="457200" lvl="0" indent="-457200" algn="l" rtl="0">
              <a:lnSpc>
                <a:spcPct val="100000"/>
              </a:lnSpc>
              <a:spcBef>
                <a:spcPts val="360"/>
              </a:spcBef>
              <a:spcAft>
                <a:spcPts val="0"/>
              </a:spcAft>
              <a:buSzPts val="1800"/>
              <a:buFont typeface="Arial"/>
              <a:buChar char="•"/>
            </a:pPr>
            <a:r>
              <a:rPr lang="en-US" sz="2400" i="0" u="none" strike="noStrike">
                <a:latin typeface="Arial"/>
                <a:ea typeface="Arial"/>
                <a:cs typeface="Arial"/>
                <a:sym typeface="Arial"/>
              </a:rPr>
              <a:t>Post Covid: What </a:t>
            </a:r>
            <a:r>
              <a:rPr lang="en-US" sz="2400">
                <a:latin typeface="Arial"/>
                <a:ea typeface="Arial"/>
                <a:cs typeface="Arial"/>
                <a:sym typeface="Arial"/>
              </a:rPr>
              <a:t>c</a:t>
            </a:r>
            <a:r>
              <a:rPr lang="en-US" sz="2400" i="0" u="none" strike="noStrike">
                <a:latin typeface="Arial"/>
                <a:ea typeface="Arial"/>
                <a:cs typeface="Arial"/>
                <a:sym typeface="Arial"/>
              </a:rPr>
              <a:t>hanges and </a:t>
            </a:r>
            <a:r>
              <a:rPr lang="en-US" sz="2400">
                <a:latin typeface="Arial"/>
                <a:ea typeface="Arial"/>
                <a:cs typeface="Arial"/>
                <a:sym typeface="Arial"/>
              </a:rPr>
              <a:t>c</a:t>
            </a:r>
            <a:r>
              <a:rPr lang="en-US" sz="2400" i="0" u="none" strike="noStrike">
                <a:latin typeface="Arial"/>
                <a:ea typeface="Arial"/>
                <a:cs typeface="Arial"/>
                <a:sym typeface="Arial"/>
              </a:rPr>
              <a:t>hallenges are there now in your workplace?</a:t>
            </a:r>
            <a:endParaRPr sz="2400"/>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162" name="Google Shape;162;p18"/>
          <p:cNvSpPr/>
          <p:nvPr/>
        </p:nvSpPr>
        <p:spPr>
          <a:xfrm>
            <a:off x="457200" y="1520475"/>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63" name="Google Shape;163;p1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64" name="Google Shape;164;p18"/>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0000"/>
              <a:buNone/>
            </a:pPr>
            <a:r>
              <a:rPr lang="en-US" sz="4000" b="1">
                <a:solidFill>
                  <a:srgbClr val="0070C0"/>
                </a:solidFill>
              </a:rPr>
              <a:t>Which people have been most affected by Covid-19- workplace effects? </a:t>
            </a:r>
            <a:endParaRPr b="1">
              <a:highlight>
                <a:srgbClr val="FFFF00"/>
              </a:highlight>
            </a:endParaRPr>
          </a:p>
        </p:txBody>
      </p:sp>
      <p:sp>
        <p:nvSpPr>
          <p:cNvPr id="170" name="Google Shape;170;p19"/>
          <p:cNvSpPr txBox="1">
            <a:spLocks noGrp="1"/>
          </p:cNvSpPr>
          <p:nvPr>
            <p:ph type="body" idx="1"/>
          </p:nvPr>
        </p:nvSpPr>
        <p:spPr>
          <a:xfrm>
            <a:off x="457200" y="1823275"/>
            <a:ext cx="3693886" cy="43029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00000"/>
              </a:lnSpc>
              <a:spcBef>
                <a:spcPts val="360"/>
              </a:spcBef>
              <a:spcAft>
                <a:spcPts val="0"/>
              </a:spcAft>
              <a:buSzPct val="115197"/>
              <a:buNone/>
            </a:pPr>
            <a:endParaRPr sz="2500">
              <a:solidFill>
                <a:srgbClr val="000000"/>
              </a:solidFill>
              <a:highlight>
                <a:schemeClr val="lt1"/>
              </a:highlight>
              <a:latin typeface="Arial"/>
              <a:ea typeface="Arial"/>
              <a:cs typeface="Arial"/>
              <a:sym typeface="Arial"/>
            </a:endParaRPr>
          </a:p>
          <a:p>
            <a:pPr marL="457200" lvl="0" indent="-342900" algn="l" rtl="0">
              <a:lnSpc>
                <a:spcPct val="100000"/>
              </a:lnSpc>
              <a:spcBef>
                <a:spcPts val="360"/>
              </a:spcBef>
              <a:spcAft>
                <a:spcPts val="0"/>
              </a:spcAft>
              <a:buClr>
                <a:schemeClr val="dk1"/>
              </a:buClr>
              <a:buSzPct val="119999"/>
              <a:buChar char="•"/>
            </a:pPr>
            <a:r>
              <a:rPr lang="en-US" sz="2400" b="1"/>
              <a:t>Young </a:t>
            </a:r>
            <a:r>
              <a:rPr lang="en-US" sz="2400" b="1" i="1"/>
              <a:t>people-25% of employers were  not planning to hire young people in 2021. </a:t>
            </a:r>
            <a:endParaRPr/>
          </a:p>
          <a:p>
            <a:pPr marL="457200" lvl="0" indent="-342900" algn="l" rtl="0">
              <a:lnSpc>
                <a:spcPct val="100000"/>
              </a:lnSpc>
              <a:spcBef>
                <a:spcPts val="360"/>
              </a:spcBef>
              <a:spcAft>
                <a:spcPts val="0"/>
              </a:spcAft>
              <a:buClr>
                <a:schemeClr val="dk1"/>
              </a:buClr>
              <a:buSzPct val="119999"/>
              <a:buChar char="•"/>
            </a:pPr>
            <a:r>
              <a:rPr lang="en-US" sz="2400" b="1" i="1"/>
              <a:t>19% of young people furloughed during the first lockdown were unemployed by September 2020. </a:t>
            </a:r>
            <a:endParaRPr/>
          </a:p>
          <a:p>
            <a:pPr marL="457200" lvl="0" indent="-342900" algn="l" rtl="0">
              <a:lnSpc>
                <a:spcPct val="100000"/>
              </a:lnSpc>
              <a:spcBef>
                <a:spcPts val="360"/>
              </a:spcBef>
              <a:spcAft>
                <a:spcPts val="0"/>
              </a:spcAft>
              <a:buClr>
                <a:schemeClr val="dk1"/>
              </a:buClr>
              <a:buSzPct val="119999"/>
              <a:buChar char="•"/>
            </a:pPr>
            <a:r>
              <a:rPr lang="en-US" sz="2400" b="1" i="1"/>
              <a:t>Two-thirds of laid off workers were under 25.</a:t>
            </a:r>
            <a:endParaRPr/>
          </a:p>
          <a:p>
            <a:pPr marL="457200" lvl="0" indent="-342900" algn="l" rtl="0">
              <a:lnSpc>
                <a:spcPct val="100000"/>
              </a:lnSpc>
              <a:spcBef>
                <a:spcPts val="360"/>
              </a:spcBef>
              <a:spcAft>
                <a:spcPts val="0"/>
              </a:spcAft>
              <a:buClr>
                <a:schemeClr val="dk1"/>
              </a:buClr>
              <a:buSzPct val="119999"/>
              <a:buChar char="•"/>
            </a:pPr>
            <a:r>
              <a:rPr lang="en-US" sz="2400" b="1" i="1"/>
              <a:t>Women-35% of working mothers have lost work or seen hours cut because of childcare responsibilities.</a:t>
            </a:r>
            <a:endParaRPr/>
          </a:p>
          <a:p>
            <a:pPr marL="457200" lvl="0" indent="-342900" algn="l" rtl="0">
              <a:lnSpc>
                <a:spcPct val="100000"/>
              </a:lnSpc>
              <a:spcBef>
                <a:spcPts val="360"/>
              </a:spcBef>
              <a:spcAft>
                <a:spcPts val="0"/>
              </a:spcAft>
              <a:buClr>
                <a:schemeClr val="dk1"/>
              </a:buClr>
              <a:buSzPct val="119999"/>
              <a:buChar char="•"/>
            </a:pPr>
            <a:r>
              <a:rPr lang="en-US" sz="2400" b="1" i="1"/>
              <a:t>Older workers- some  have delayed retirement because of the pandemic and rising prices.</a:t>
            </a:r>
            <a:endParaRPr/>
          </a:p>
          <a:p>
            <a:pPr marL="457200" lvl="0" indent="-342900" algn="l" rtl="0">
              <a:lnSpc>
                <a:spcPct val="100000"/>
              </a:lnSpc>
              <a:spcBef>
                <a:spcPts val="360"/>
              </a:spcBef>
              <a:spcAft>
                <a:spcPts val="0"/>
              </a:spcAft>
              <a:buClr>
                <a:schemeClr val="dk1"/>
              </a:buClr>
              <a:buSzPct val="119999"/>
              <a:buChar char="•"/>
            </a:pPr>
            <a:r>
              <a:rPr lang="en-US" sz="2400" b="1" i="1"/>
              <a:t>Changes to Covid related sick pay-all workers affected- more likely to work if unwell.</a:t>
            </a:r>
            <a:endParaRPr/>
          </a:p>
          <a:p>
            <a:pPr marL="0" lvl="0" indent="0" algn="l" rtl="0">
              <a:lnSpc>
                <a:spcPct val="100000"/>
              </a:lnSpc>
              <a:spcBef>
                <a:spcPts val="360"/>
              </a:spcBef>
              <a:spcAft>
                <a:spcPts val="0"/>
              </a:spcAft>
              <a:buSzPct val="115197"/>
              <a:buNone/>
            </a:pPr>
            <a:endParaRPr sz="2500">
              <a:solidFill>
                <a:srgbClr val="000000"/>
              </a:solidFill>
              <a:highlight>
                <a:schemeClr val="lt1"/>
              </a:highlight>
              <a:latin typeface="Arial"/>
              <a:ea typeface="Arial"/>
              <a:cs typeface="Arial"/>
              <a:sym typeface="Arial"/>
            </a:endParaRPr>
          </a:p>
        </p:txBody>
      </p:sp>
      <p:sp>
        <p:nvSpPr>
          <p:cNvPr id="171" name="Google Shape;171;p19"/>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2" name="Google Shape;172;p19"/>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73" name="Google Shape;173;p19"/>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174" name="Google Shape;174;p19" descr="A picture containing person, walking, people, crowd&#10;&#10;Description automatically generated"/>
          <p:cNvPicPr preferRelativeResize="0"/>
          <p:nvPr/>
        </p:nvPicPr>
        <p:blipFill rotWithShape="1">
          <a:blip r:embed="rId5">
            <a:alphaModFix/>
          </a:blip>
          <a:srcRect/>
          <a:stretch/>
        </p:blipFill>
        <p:spPr>
          <a:xfrm>
            <a:off x="4572000" y="1911702"/>
            <a:ext cx="3926114" cy="3213821"/>
          </a:xfrm>
          <a:prstGeom prst="rect">
            <a:avLst/>
          </a:prstGeom>
          <a:noFill/>
          <a:ln>
            <a:noFill/>
          </a:ln>
        </p:spPr>
      </p:pic>
      <p:sp>
        <p:nvSpPr>
          <p:cNvPr id="175" name="Google Shape;175;p19"/>
          <p:cNvSpPr txBox="1"/>
          <p:nvPr/>
        </p:nvSpPr>
        <p:spPr>
          <a:xfrm>
            <a:off x="4992916" y="5571997"/>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Photo by </a:t>
            </a:r>
            <a:r>
              <a:rPr lang="en-US"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Anna Dziubinska</a:t>
            </a:r>
            <a:r>
              <a:rPr lang="en-US" sz="1400" b="0" i="0" u="none" strike="noStrike" cap="none">
                <a:solidFill>
                  <a:srgbClr val="000000"/>
                </a:solidFill>
                <a:latin typeface="Arial"/>
                <a:ea typeface="Arial"/>
                <a:cs typeface="Arial"/>
                <a:sym typeface="Arial"/>
              </a:rPr>
              <a:t> on </a:t>
            </a:r>
            <a:r>
              <a:rPr lang="en-US" sz="14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0000"/>
              <a:buNone/>
            </a:pPr>
            <a:br>
              <a:rPr lang="en-US" sz="4000" b="1">
                <a:solidFill>
                  <a:srgbClr val="0070C0"/>
                </a:solidFill>
              </a:rPr>
            </a:br>
            <a:r>
              <a:rPr lang="en-US" sz="4000" b="1">
                <a:solidFill>
                  <a:srgbClr val="0070C0"/>
                </a:solidFill>
              </a:rPr>
              <a:t>Which people have been most affected by Covid-19- workplace effects? </a:t>
            </a:r>
            <a:br>
              <a:rPr lang="en-US" b="1">
                <a:solidFill>
                  <a:srgbClr val="0070C0"/>
                </a:solidFill>
                <a:highlight>
                  <a:srgbClr val="FFFF00"/>
                </a:highlight>
              </a:rPr>
            </a:br>
            <a:endParaRPr>
              <a:highlight>
                <a:srgbClr val="FFFF00"/>
              </a:highlight>
            </a:endParaRPr>
          </a:p>
        </p:txBody>
      </p:sp>
      <p:sp>
        <p:nvSpPr>
          <p:cNvPr id="181" name="Google Shape;181;p20"/>
          <p:cNvSpPr txBox="1">
            <a:spLocks noGrp="1"/>
          </p:cNvSpPr>
          <p:nvPr>
            <p:ph type="body" idx="1"/>
          </p:nvPr>
        </p:nvSpPr>
        <p:spPr>
          <a:xfrm>
            <a:off x="457200" y="1823275"/>
            <a:ext cx="3868057" cy="43029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360"/>
              </a:spcBef>
              <a:spcAft>
                <a:spcPts val="0"/>
              </a:spcAft>
              <a:buSzPct val="96774"/>
              <a:buNone/>
            </a:pPr>
            <a:r>
              <a:rPr lang="en-US" sz="2400" b="1"/>
              <a:t>At risk groups- stress, risks to employability:</a:t>
            </a:r>
            <a:endParaRPr/>
          </a:p>
          <a:p>
            <a:pPr marL="457200" lvl="0" indent="-342900" algn="l" rtl="0">
              <a:lnSpc>
                <a:spcPct val="100000"/>
              </a:lnSpc>
              <a:spcBef>
                <a:spcPts val="360"/>
              </a:spcBef>
              <a:spcAft>
                <a:spcPts val="0"/>
              </a:spcAft>
              <a:buClr>
                <a:schemeClr val="dk1"/>
              </a:buClr>
              <a:buSzPct val="96774"/>
              <a:buChar char="•"/>
            </a:pPr>
            <a:r>
              <a:rPr lang="en-US" sz="2400"/>
              <a:t>Certain organisational staff on front line- health care, nursing, care home staff,  paramedics, police, emergency services, teachers-exposure to trauma, prolonged stress</a:t>
            </a:r>
            <a:endParaRPr/>
          </a:p>
          <a:p>
            <a:pPr marL="457200" lvl="0" indent="-342900" algn="l" rtl="0">
              <a:lnSpc>
                <a:spcPct val="100000"/>
              </a:lnSpc>
              <a:spcBef>
                <a:spcPts val="360"/>
              </a:spcBef>
              <a:spcAft>
                <a:spcPts val="0"/>
              </a:spcAft>
              <a:buClr>
                <a:schemeClr val="dk1"/>
              </a:buClr>
              <a:buSzPct val="96774"/>
              <a:buChar char="•"/>
            </a:pPr>
            <a:r>
              <a:rPr lang="en-US" sz="2400"/>
              <a:t>Effects of exclusion- race, age</a:t>
            </a:r>
            <a:endParaRPr/>
          </a:p>
          <a:p>
            <a:pPr marL="457200" lvl="0" indent="-342900" algn="l" rtl="0">
              <a:lnSpc>
                <a:spcPct val="100000"/>
              </a:lnSpc>
              <a:spcBef>
                <a:spcPts val="360"/>
              </a:spcBef>
              <a:spcAft>
                <a:spcPts val="0"/>
              </a:spcAft>
              <a:buClr>
                <a:schemeClr val="dk1"/>
              </a:buClr>
              <a:buSzPct val="96774"/>
              <a:buChar char="•"/>
            </a:pPr>
            <a:r>
              <a:rPr lang="en-US" sz="2400"/>
              <a:t>Work roles disappearing- retail, sales, hospitality-workplace will be structured differently- new roles, growth areas, some roles disappearing</a:t>
            </a:r>
            <a:endParaRPr/>
          </a:p>
          <a:p>
            <a:pPr marL="0" lvl="0" indent="0" algn="l" rtl="0">
              <a:lnSpc>
                <a:spcPct val="100000"/>
              </a:lnSpc>
              <a:spcBef>
                <a:spcPts val="360"/>
              </a:spcBef>
              <a:spcAft>
                <a:spcPts val="0"/>
              </a:spcAft>
              <a:buSzPct val="92903"/>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2903"/>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2903"/>
              <a:buNone/>
            </a:pPr>
            <a:endParaRPr sz="2500">
              <a:solidFill>
                <a:srgbClr val="000000"/>
              </a:solidFill>
              <a:highlight>
                <a:schemeClr val="lt1"/>
              </a:highlight>
              <a:latin typeface="Arial"/>
              <a:ea typeface="Arial"/>
              <a:cs typeface="Arial"/>
              <a:sym typeface="Arial"/>
            </a:endParaRPr>
          </a:p>
        </p:txBody>
      </p:sp>
      <p:sp>
        <p:nvSpPr>
          <p:cNvPr id="182" name="Google Shape;182;p2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3" name="Google Shape;183;p2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84" name="Google Shape;184;p20"/>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185" name="Google Shape;185;p20" descr="A picture containing person, walking, people, crowd&#10;&#10;Description automatically generated"/>
          <p:cNvPicPr preferRelativeResize="0"/>
          <p:nvPr/>
        </p:nvPicPr>
        <p:blipFill rotWithShape="1">
          <a:blip r:embed="rId5">
            <a:alphaModFix/>
          </a:blip>
          <a:srcRect/>
          <a:stretch/>
        </p:blipFill>
        <p:spPr>
          <a:xfrm>
            <a:off x="4437451" y="1823275"/>
            <a:ext cx="4391608" cy="2939837"/>
          </a:xfrm>
          <a:prstGeom prst="rect">
            <a:avLst/>
          </a:prstGeom>
          <a:noFill/>
          <a:ln>
            <a:noFill/>
          </a:ln>
        </p:spPr>
      </p:pic>
      <p:sp>
        <p:nvSpPr>
          <p:cNvPr id="186" name="Google Shape;186;p20"/>
          <p:cNvSpPr txBox="1"/>
          <p:nvPr/>
        </p:nvSpPr>
        <p:spPr>
          <a:xfrm>
            <a:off x="4568371" y="5307434"/>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Photo by </a:t>
            </a:r>
            <a:r>
              <a:rPr lang="en-US"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Anna Dziubinska</a:t>
            </a:r>
            <a:r>
              <a:rPr lang="en-US" sz="1400" b="0" i="0" u="none" strike="noStrike" cap="none">
                <a:solidFill>
                  <a:srgbClr val="000000"/>
                </a:solidFill>
                <a:latin typeface="Arial"/>
                <a:ea typeface="Arial"/>
                <a:cs typeface="Arial"/>
                <a:sym typeface="Arial"/>
              </a:rPr>
              <a:t> on </a:t>
            </a:r>
            <a:r>
              <a:rPr lang="en-US" sz="14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3203</Words>
  <Application>Microsoft Office PowerPoint</Application>
  <PresentationFormat>On-screen Show (4:3)</PresentationFormat>
  <Paragraphs>539</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Noto Sans Symbols</vt:lpstr>
      <vt:lpstr>Roboto</vt:lpstr>
      <vt:lpstr>Helvetica Neue</vt:lpstr>
      <vt:lpstr>Arial</vt:lpstr>
      <vt:lpstr>Calibri</vt:lpstr>
      <vt:lpstr>Arial</vt:lpstr>
      <vt:lpstr>Open Sans</vt:lpstr>
      <vt:lpstr>Office Theme</vt:lpstr>
      <vt:lpstr>PowerPoint Presentation</vt:lpstr>
      <vt:lpstr>Welcome! </vt:lpstr>
      <vt:lpstr>Please drop in chat: </vt:lpstr>
      <vt:lpstr>Inova Aspire </vt:lpstr>
      <vt:lpstr>Diversity Inside Out Project – Recap previous session</vt:lpstr>
      <vt:lpstr>We will cover:</vt:lpstr>
      <vt:lpstr> Post Covid Changes and Challenges for a Diverse Workforce </vt:lpstr>
      <vt:lpstr>Which people have been most affected by Covid-19- workplace effects? </vt:lpstr>
      <vt:lpstr> Which people have been most affected by Covid-19- workplace effects?  </vt:lpstr>
      <vt:lpstr>Intersectionality- multiple disadvantage</vt:lpstr>
      <vt:lpstr>Young people and black graduates most likely to be unemployed because of Covid (2021)</vt:lpstr>
      <vt:lpstr> Young people face threat of unemployment in the future </vt:lpstr>
      <vt:lpstr>Power shifts- changing world of work</vt:lpstr>
      <vt:lpstr>What do employees want from work?</vt:lpstr>
      <vt:lpstr> Post Covid effects- the great resignation-Dr Anthony Klotz </vt:lpstr>
      <vt:lpstr>Loss of older workers</vt:lpstr>
      <vt:lpstr> Post Covid effects- the great resignation </vt:lpstr>
      <vt:lpstr>Those who flex first may attract staff</vt:lpstr>
      <vt:lpstr>  </vt:lpstr>
      <vt:lpstr> Organisations have a segmented employment market according to generations-different expectations </vt:lpstr>
      <vt:lpstr> But how many organisations are targeting different groups of jobseekers?</vt:lpstr>
      <vt:lpstr> Remote first…preference for home-based but hubs/ office for occasional scheduled collaboration </vt:lpstr>
      <vt:lpstr> Many job sites are springing up to promote these remote jobs-can you compete? </vt:lpstr>
      <vt:lpstr> Example job site-Otta</vt:lpstr>
      <vt:lpstr> Boom or recession shifts power</vt:lpstr>
      <vt:lpstr> Inflation and soaring living costs</vt:lpstr>
      <vt:lpstr> AIDA-attention, interest, desire, action…</vt:lpstr>
      <vt:lpstr>BREAK</vt:lpstr>
      <vt:lpstr>Badger and Bodgett (manufacturing SME)</vt:lpstr>
      <vt:lpstr>Employee survey findings.</vt:lpstr>
      <vt:lpstr>Employee survey findings.</vt:lpstr>
      <vt:lpstr>Badger and Bodgett (manufacturing SME)</vt:lpstr>
      <vt:lpstr>What do we mean by flexibility ? </vt:lpstr>
      <vt:lpstr>What do we mean by flexibility ? </vt:lpstr>
      <vt:lpstr>Benefits of in-organisation lived experience research</vt:lpstr>
      <vt:lpstr>Case Studies or Diversity Cards</vt:lpstr>
      <vt:lpstr>What is fake flex?  </vt:lpstr>
      <vt:lpstr>What is fake flex?  </vt:lpstr>
      <vt:lpstr>Flexonomics- the economic and fiscal value of flexible working</vt:lpstr>
      <vt:lpstr>Action planning</vt:lpstr>
      <vt:lpstr>Mentimeter</vt:lpstr>
      <vt:lpstr>Evaluation form</vt:lpstr>
      <vt:lpstr> Any Questions?  It’s been great to work with you all!  Thank you! </vt:lpstr>
      <vt:lpstr>References and sources  </vt:lpstr>
      <vt:lpstr>Additional information and useful websites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dc:creator>
  <cp:lastModifiedBy>Hjalti Ómar Ágústsson - JAFNT</cp:lastModifiedBy>
  <cp:revision>11</cp:revision>
  <dcterms:created xsi:type="dcterms:W3CDTF">2021-12-22T09:39:46Z</dcterms:created>
  <dcterms:modified xsi:type="dcterms:W3CDTF">2023-10-10T14:46:13Z</dcterms:modified>
</cp:coreProperties>
</file>