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44"/>
  </p:notesMasterIdLst>
  <p:sldIdLst>
    <p:sldId id="352" r:id="rId2"/>
    <p:sldId id="353" r:id="rId3"/>
    <p:sldId id="354" r:id="rId4"/>
    <p:sldId id="355" r:id="rId5"/>
    <p:sldId id="356" r:id="rId6"/>
    <p:sldId id="357" r:id="rId7"/>
    <p:sldId id="358" r:id="rId8"/>
    <p:sldId id="359" r:id="rId9"/>
    <p:sldId id="360" r:id="rId10"/>
    <p:sldId id="361" r:id="rId11"/>
    <p:sldId id="362" r:id="rId12"/>
    <p:sldId id="363" r:id="rId13"/>
    <p:sldId id="364" r:id="rId14"/>
    <p:sldId id="365" r:id="rId15"/>
    <p:sldId id="366" r:id="rId16"/>
    <p:sldId id="367" r:id="rId17"/>
    <p:sldId id="368" r:id="rId18"/>
    <p:sldId id="369" r:id="rId19"/>
    <p:sldId id="370" r:id="rId20"/>
    <p:sldId id="371" r:id="rId21"/>
    <p:sldId id="372" r:id="rId22"/>
    <p:sldId id="373" r:id="rId23"/>
    <p:sldId id="374" r:id="rId24"/>
    <p:sldId id="375" r:id="rId25"/>
    <p:sldId id="376" r:id="rId26"/>
    <p:sldId id="377" r:id="rId27"/>
    <p:sldId id="378" r:id="rId28"/>
    <p:sldId id="379" r:id="rId29"/>
    <p:sldId id="380" r:id="rId30"/>
    <p:sldId id="381" r:id="rId31"/>
    <p:sldId id="382" r:id="rId32"/>
    <p:sldId id="383" r:id="rId33"/>
    <p:sldId id="384" r:id="rId34"/>
    <p:sldId id="385" r:id="rId35"/>
    <p:sldId id="386" r:id="rId36"/>
    <p:sldId id="387" r:id="rId37"/>
    <p:sldId id="388" r:id="rId38"/>
    <p:sldId id="389" r:id="rId39"/>
    <p:sldId id="390" r:id="rId40"/>
    <p:sldId id="391" r:id="rId41"/>
    <p:sldId id="393" r:id="rId42"/>
    <p:sldId id="394" r:id="rId43"/>
  </p:sldIdLst>
  <p:sldSz cx="9144000" cy="6858000" type="screen4x3"/>
  <p:notesSz cx="6858000" cy="9144000"/>
  <p:embeddedFontLst>
    <p:embeddedFont>
      <p:font typeface="Calibri" panose="020F0502020204030204" pitchFamily="34" charset="0"/>
      <p:regular r:id="rId45"/>
      <p:bold r:id="rId46"/>
      <p:italic r:id="rId47"/>
      <p:boldItalic r:id="rId48"/>
    </p:embeddedFont>
    <p:embeddedFont>
      <p:font typeface="Helvetica Neue" panose="020B0604020202020204" charset="0"/>
      <p:regular r:id="rId49"/>
      <p:bold r:id="rId50"/>
      <p:italic r:id="rId51"/>
      <p:boldItalic r:id="rId52"/>
    </p:embeddedFont>
    <p:embeddedFont>
      <p:font typeface="Montserrat" panose="00000500000000000000" pitchFamily="2" charset="0"/>
      <p:regular r:id="rId53"/>
      <p:bold r:id="rId54"/>
      <p:italic r:id="rId55"/>
      <p:boldItalic r:id="rId56"/>
    </p:embeddedFont>
    <p:embeddedFont>
      <p:font typeface="Poppins" panose="00000500000000000000" pitchFamily="2" charset="0"/>
      <p:regular r:id="rId57"/>
      <p:bold r:id="rId58"/>
      <p:italic r:id="rId59"/>
      <p:boldItalic r:id="rId60"/>
    </p:embeddedFont>
    <p:embeddedFont>
      <p:font typeface="Roboto" panose="02000000000000000000" pitchFamily="2"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4" roundtripDataSignature="AMtx7mi+l+26HJHqa9y2n3UczmOr+bLWm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404" autoAdjust="0"/>
  </p:normalViewPr>
  <p:slideViewPr>
    <p:cSldViewPr snapToGrid="0">
      <p:cViewPr varScale="1">
        <p:scale>
          <a:sx n="90" d="100"/>
          <a:sy n="90" d="100"/>
        </p:scale>
        <p:origin x="2530"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font" Target="fonts/font19.fntdata"/><Relationship Id="rId7" Type="http://schemas.openxmlformats.org/officeDocument/2006/relationships/slide" Target="slides/slide6.xml"/><Relationship Id="rId21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font" Target="fonts/font17.fntdata"/><Relationship Id="rId21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21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214" Type="http://customschemas.google.com/relationships/presentationmetadata" Target="metadata"/><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font" Target="fonts/font18.fntdata"/><Relationship Id="rId21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2" name="Google Shape;82;p1: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9: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9: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0: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20: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1: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21: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s-IS" dirty="0"/>
              <a:t>https://www.cipd.co.uk/Images/good-work-iIndex-executive-report-2022_tcm18-109897.pdf</a:t>
            </a:r>
          </a:p>
          <a:p>
            <a:pPr marL="0" lvl="0" indent="0" algn="l" rtl="0">
              <a:lnSpc>
                <a:spcPct val="100000"/>
              </a:lnSpc>
              <a:spcBef>
                <a:spcPts val="0"/>
              </a:spcBef>
              <a:spcAft>
                <a:spcPts val="0"/>
              </a:spcAft>
              <a:buSzPts val="1100"/>
              <a:buNone/>
            </a:pPr>
            <a:endParaRPr lang="is-IS" dirty="0"/>
          </a:p>
          <a:p>
            <a:pPr marL="0" lvl="0" indent="0" algn="l" rtl="0">
              <a:lnSpc>
                <a:spcPct val="100000"/>
              </a:lnSpc>
              <a:spcBef>
                <a:spcPts val="0"/>
              </a:spcBef>
              <a:spcAft>
                <a:spcPts val="0"/>
              </a:spcAft>
              <a:buSzPts val="1100"/>
              <a:buNone/>
            </a:pPr>
            <a:r>
              <a:rPr lang="is-IS" dirty="0"/>
              <a:t>Neikvæð afstaða til vinnu jókst í COVID en virðist vera að</a:t>
            </a:r>
            <a:r>
              <a:rPr lang="is-IS" baseline="0" dirty="0"/>
              <a:t> skríða til baka</a:t>
            </a:r>
            <a:endParaRPr lang="is-IS"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22: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22: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3: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23: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4: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24: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s-IS" dirty="0"/>
              <a:t>https://www.cipd.co.uk/Images/good-work-iIndex-executive-report-2022_tcm18-109897.pdf</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5: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25: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https://www.mindtools.com/a75ixwn/herzbergs-motivators-and-hygiene-factors</a:t>
            </a:r>
          </a:p>
          <a:p>
            <a:pPr marL="0" lvl="0" indent="0" algn="l" rtl="0">
              <a:lnSpc>
                <a:spcPct val="100000"/>
              </a:lnSpc>
              <a:spcBef>
                <a:spcPts val="0"/>
              </a:spcBef>
              <a:spcAft>
                <a:spcPts val="0"/>
              </a:spcAft>
              <a:buSzPts val="1100"/>
              <a:buNone/>
            </a:pPr>
            <a:r>
              <a:rPr lang="en-US" b="0" i="0" dirty="0">
                <a:solidFill>
                  <a:srgbClr val="202124"/>
                </a:solidFill>
                <a:effectLst/>
                <a:latin typeface="Google Sans"/>
              </a:rPr>
              <a:t>Frederick Herzberg theorized that employee satisfaction has two dimensions: “hygiene” and motivation. Hygiene issues, such as </a:t>
            </a:r>
            <a:r>
              <a:rPr lang="en-US" b="0" i="0" dirty="0">
                <a:solidFill>
                  <a:srgbClr val="040C28"/>
                </a:solidFill>
                <a:effectLst/>
                <a:latin typeface="Google Sans"/>
              </a:rPr>
              <a:t>salary and supervision</a:t>
            </a:r>
            <a:r>
              <a:rPr lang="en-US" b="0" i="0" dirty="0">
                <a:solidFill>
                  <a:srgbClr val="202124"/>
                </a:solidFill>
                <a:effectLst/>
                <a:latin typeface="Google Sans"/>
              </a:rPr>
              <a:t>, decrease employees' dissatisfaction with the work environment. Motivators, such as recognition and achievement, make workers more productive, creative and committed.</a:t>
            </a:r>
          </a:p>
          <a:p>
            <a:pPr marL="0" lvl="0" indent="0" algn="l" rtl="0">
              <a:lnSpc>
                <a:spcPct val="100000"/>
              </a:lnSpc>
              <a:spcBef>
                <a:spcPts val="0"/>
              </a:spcBef>
              <a:spcAft>
                <a:spcPts val="0"/>
              </a:spcAft>
              <a:buSzPts val="1100"/>
              <a:buNone/>
            </a:pPr>
            <a:endParaRPr lang="en-US" b="0" i="0" dirty="0">
              <a:solidFill>
                <a:srgbClr val="202124"/>
              </a:solidFill>
              <a:effectLst/>
              <a:latin typeface="Google Sans"/>
            </a:endParaRPr>
          </a:p>
          <a:p>
            <a:pPr algn="l"/>
            <a:r>
              <a:rPr lang="en-US" b="0" i="0" dirty="0">
                <a:solidFill>
                  <a:srgbClr val="202124"/>
                </a:solidFill>
                <a:effectLst/>
                <a:latin typeface="Google Sans"/>
              </a:rPr>
              <a:t>“</a:t>
            </a:r>
            <a:r>
              <a:rPr lang="is-IS" b="0" i="0" dirty="0">
                <a:solidFill>
                  <a:srgbClr val="333333"/>
                </a:solidFill>
                <a:effectLst/>
                <a:latin typeface="Montserrat" panose="00000500000000000000" pitchFamily="2" charset="0"/>
              </a:rPr>
              <a:t>Kenningum um hamingju og vellíðan er gjarnan skipt í tvo flokka. Annarsvegar eru það farsældarkenningar (</a:t>
            </a:r>
            <a:r>
              <a:rPr lang="is-IS" b="0" i="0" dirty="0" err="1">
                <a:solidFill>
                  <a:srgbClr val="333333"/>
                </a:solidFill>
                <a:effectLst/>
                <a:latin typeface="Montserrat" panose="00000500000000000000" pitchFamily="2" charset="0"/>
              </a:rPr>
              <a:t>Eudaimonic</a:t>
            </a:r>
            <a:r>
              <a:rPr lang="is-IS" b="0" i="0" dirty="0">
                <a:solidFill>
                  <a:srgbClr val="333333"/>
                </a:solidFill>
                <a:effectLst/>
                <a:latin typeface="Montserrat" panose="00000500000000000000" pitchFamily="2" charset="0"/>
              </a:rPr>
              <a:t>) og hins vegar eru það ánægjukenningar (</a:t>
            </a:r>
            <a:r>
              <a:rPr lang="is-IS" b="0" i="0" dirty="0" err="1">
                <a:solidFill>
                  <a:srgbClr val="333333"/>
                </a:solidFill>
                <a:effectLst/>
                <a:latin typeface="Montserrat" panose="00000500000000000000" pitchFamily="2" charset="0"/>
              </a:rPr>
              <a:t>Hedonic</a:t>
            </a:r>
            <a:r>
              <a:rPr lang="is-IS" b="0" i="0" dirty="0">
                <a:solidFill>
                  <a:srgbClr val="333333"/>
                </a:solidFill>
                <a:effectLst/>
                <a:latin typeface="Montserrat" panose="00000500000000000000" pitchFamily="2" charset="0"/>
              </a:rPr>
              <a:t>).</a:t>
            </a:r>
          </a:p>
          <a:p>
            <a:pPr algn="l"/>
            <a:r>
              <a:rPr lang="is-IS" b="0" i="0" dirty="0">
                <a:solidFill>
                  <a:srgbClr val="333333"/>
                </a:solidFill>
                <a:effectLst/>
                <a:latin typeface="Montserrat" panose="00000500000000000000" pitchFamily="2" charset="0"/>
              </a:rPr>
              <a:t>Það má rekja farsældarkenningarnar alveg aftur til grísku heimspekinganna. </a:t>
            </a:r>
            <a:r>
              <a:rPr lang="is-IS" b="0" i="0" dirty="0" err="1">
                <a:solidFill>
                  <a:srgbClr val="333333"/>
                </a:solidFill>
                <a:effectLst/>
                <a:latin typeface="Montserrat" panose="00000500000000000000" pitchFamily="2" charset="0"/>
              </a:rPr>
              <a:t>Aristoteles</a:t>
            </a:r>
            <a:r>
              <a:rPr lang="is-IS" b="0" i="0" dirty="0">
                <a:solidFill>
                  <a:srgbClr val="333333"/>
                </a:solidFill>
                <a:effectLst/>
                <a:latin typeface="Montserrat" panose="00000500000000000000" pitchFamily="2" charset="0"/>
              </a:rPr>
              <a:t> talaði um „</a:t>
            </a:r>
            <a:r>
              <a:rPr lang="is-IS" b="0" i="0" dirty="0" err="1">
                <a:solidFill>
                  <a:srgbClr val="333333"/>
                </a:solidFill>
                <a:effectLst/>
                <a:latin typeface="Montserrat" panose="00000500000000000000" pitchFamily="2" charset="0"/>
              </a:rPr>
              <a:t>Eudaimonia</a:t>
            </a:r>
            <a:r>
              <a:rPr lang="is-IS" b="0" i="0" dirty="0">
                <a:solidFill>
                  <a:srgbClr val="333333"/>
                </a:solidFill>
                <a:effectLst/>
                <a:latin typeface="Montserrat" panose="00000500000000000000" pitchFamily="2" charset="0"/>
              </a:rPr>
              <a:t>“ eða hið góða líf. Þessi hugmyndafræði byggir á því að hamingjan sé túlkuð sem lifandi ferli, frekar en ástand. Þetta ferli einkennist af persónulegum vexti og því að fólk lifi lífi sínu á þann hátt að persónulegir styrkleikar þess séu nýttir í fullu samræmi við gildi þess. Hamingjan er þá í raun það að ganga vel í lífinu, þ.e.a.s. að lífið sé innihaldsríkt, tilgangsríkt, þroskandi, og farsælt.</a:t>
            </a:r>
          </a:p>
          <a:p>
            <a:pPr algn="l"/>
            <a:r>
              <a:rPr lang="is-IS" b="0" i="0" dirty="0">
                <a:solidFill>
                  <a:srgbClr val="333333"/>
                </a:solidFill>
                <a:effectLst/>
                <a:latin typeface="Montserrat" panose="00000500000000000000" pitchFamily="2" charset="0"/>
              </a:rPr>
              <a:t>Ánægjukenningar, aftur á móti, leggja minni áherslu á hvernig okkur gengur, en meiri áherslu á hvernig okkur líður. Lögð er áhersla á upplifun jákvæðra tilfinninga, og hámörkun þæginda, sælu, og ánægjustunda.</a:t>
            </a:r>
          </a:p>
          <a:p>
            <a:pPr algn="l"/>
            <a:r>
              <a:rPr lang="is-IS" b="0" i="0" dirty="0">
                <a:solidFill>
                  <a:srgbClr val="333333"/>
                </a:solidFill>
                <a:effectLst/>
                <a:latin typeface="Montserrat" panose="00000500000000000000" pitchFamily="2" charset="0"/>
              </a:rPr>
              <a:t>Haukur Pálmason (2022) https://www.akureyri.net/is/moya/news/blomstrandi-lif?fbclid=IwAR0-enXmJSbZ1pEpY149-LJnA2bA_HNdfNvSbFsGu12SLnOdaHaqprNbhl0 </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6: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26: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s-IS" b="0" i="0" dirty="0">
                <a:solidFill>
                  <a:srgbClr val="333333"/>
                </a:solidFill>
                <a:effectLst/>
                <a:latin typeface="Montserrat" panose="00000500000000000000" pitchFamily="2" charset="0"/>
              </a:rPr>
              <a:t>Í dag setja flestir atriði úr farsæld og ánægju undir regnhlíf </a:t>
            </a:r>
            <a:r>
              <a:rPr lang="is-IS" b="0" i="0" dirty="0" err="1">
                <a:solidFill>
                  <a:srgbClr val="333333"/>
                </a:solidFill>
                <a:effectLst/>
                <a:latin typeface="Montserrat" panose="00000500000000000000" pitchFamily="2" charset="0"/>
              </a:rPr>
              <a:t>vellíðunar</a:t>
            </a:r>
            <a:r>
              <a:rPr lang="is-IS" b="0" i="0" dirty="0">
                <a:solidFill>
                  <a:srgbClr val="333333"/>
                </a:solidFill>
                <a:effectLst/>
                <a:latin typeface="Montserrat" panose="00000500000000000000" pitchFamily="2" charset="0"/>
              </a:rPr>
              <a:t> eða hamingju. Þegar tekin er heildræn nálgun þá felst raunveruleg hamingja </a:t>
            </a:r>
            <a:r>
              <a:rPr lang="is-IS" b="0" i="0" dirty="0" err="1">
                <a:solidFill>
                  <a:srgbClr val="333333"/>
                </a:solidFill>
                <a:effectLst/>
                <a:latin typeface="Montserrat" panose="00000500000000000000" pitchFamily="2" charset="0"/>
              </a:rPr>
              <a:t>semsagt</a:t>
            </a:r>
            <a:r>
              <a:rPr lang="is-IS" b="0" i="0" dirty="0">
                <a:solidFill>
                  <a:srgbClr val="333333"/>
                </a:solidFill>
                <a:effectLst/>
                <a:latin typeface="Montserrat" panose="00000500000000000000" pitchFamily="2" charset="0"/>
              </a:rPr>
              <a:t> bæði í því að líða vel og vegna vel. Þetta er stundum kallað </a:t>
            </a:r>
            <a:r>
              <a:rPr lang="is-IS" b="0" i="0" dirty="0" err="1">
                <a:solidFill>
                  <a:srgbClr val="333333"/>
                </a:solidFill>
                <a:effectLst/>
                <a:latin typeface="Montserrat" panose="00000500000000000000" pitchFamily="2" charset="0"/>
              </a:rPr>
              <a:t>blómstrun</a:t>
            </a:r>
            <a:r>
              <a:rPr lang="is-IS" b="0" i="0" dirty="0">
                <a:solidFill>
                  <a:srgbClr val="333333"/>
                </a:solidFill>
                <a:effectLst/>
                <a:latin typeface="Montserrat" panose="00000500000000000000" pitchFamily="2" charset="0"/>
              </a:rPr>
              <a:t> (e. </a:t>
            </a:r>
            <a:r>
              <a:rPr lang="is-IS" b="0" i="0" dirty="0" err="1">
                <a:solidFill>
                  <a:srgbClr val="333333"/>
                </a:solidFill>
                <a:effectLst/>
                <a:latin typeface="Montserrat" panose="00000500000000000000" pitchFamily="2" charset="0"/>
              </a:rPr>
              <a:t>Flourishing</a:t>
            </a:r>
            <a:r>
              <a:rPr lang="is-IS" b="0" i="0" dirty="0">
                <a:solidFill>
                  <a:srgbClr val="333333"/>
                </a:solidFill>
                <a:effectLst/>
                <a:latin typeface="Montserrat" panose="00000500000000000000" pitchFamily="2" charset="0"/>
              </a:rPr>
              <a:t>).</a:t>
            </a:r>
          </a:p>
          <a:p>
            <a:pPr algn="l"/>
            <a:r>
              <a:rPr lang="is-IS" b="0" i="0" dirty="0">
                <a:solidFill>
                  <a:srgbClr val="333333"/>
                </a:solidFill>
                <a:effectLst/>
                <a:latin typeface="Montserrat" panose="00000500000000000000" pitchFamily="2" charset="0"/>
              </a:rPr>
              <a:t>Til eru þó nokkrar kenningar um hvað þurfi til svo hægt sé að lifa blómstrandi lífi. Ein af þeim vinsælli kom fyrst fram í bókinni „</a:t>
            </a:r>
            <a:r>
              <a:rPr lang="is-IS" b="0" i="0" dirty="0" err="1">
                <a:solidFill>
                  <a:srgbClr val="333333"/>
                </a:solidFill>
                <a:effectLst/>
                <a:latin typeface="Montserrat" panose="00000500000000000000" pitchFamily="2" charset="0"/>
              </a:rPr>
              <a:t>Flourish</a:t>
            </a:r>
            <a:r>
              <a:rPr lang="is-IS" b="0" i="0" dirty="0">
                <a:solidFill>
                  <a:srgbClr val="333333"/>
                </a:solidFill>
                <a:effectLst/>
                <a:latin typeface="Montserrat" panose="00000500000000000000" pitchFamily="2" charset="0"/>
              </a:rPr>
              <a:t>: A </a:t>
            </a:r>
            <a:r>
              <a:rPr lang="is-IS" b="0" i="0" dirty="0" err="1">
                <a:solidFill>
                  <a:srgbClr val="333333"/>
                </a:solidFill>
                <a:effectLst/>
                <a:latin typeface="Montserrat" panose="00000500000000000000" pitchFamily="2" charset="0"/>
              </a:rPr>
              <a:t>Visionary</a:t>
            </a:r>
            <a:r>
              <a:rPr lang="is-IS" b="0" i="0" dirty="0">
                <a:solidFill>
                  <a:srgbClr val="333333"/>
                </a:solidFill>
                <a:effectLst/>
                <a:latin typeface="Montserrat" panose="00000500000000000000" pitchFamily="2" charset="0"/>
              </a:rPr>
              <a:t> New </a:t>
            </a:r>
            <a:r>
              <a:rPr lang="is-IS" b="0" i="0" dirty="0" err="1">
                <a:solidFill>
                  <a:srgbClr val="333333"/>
                </a:solidFill>
                <a:effectLst/>
                <a:latin typeface="Montserrat" panose="00000500000000000000" pitchFamily="2" charset="0"/>
              </a:rPr>
              <a:t>Understanding</a:t>
            </a:r>
            <a:r>
              <a:rPr lang="is-IS" b="0" i="0" dirty="0">
                <a:solidFill>
                  <a:srgbClr val="333333"/>
                </a:solidFill>
                <a:effectLst/>
                <a:latin typeface="Montserrat" panose="00000500000000000000" pitchFamily="2" charset="0"/>
              </a:rPr>
              <a:t> of </a:t>
            </a:r>
            <a:r>
              <a:rPr lang="is-IS" b="0" i="0" dirty="0" err="1">
                <a:solidFill>
                  <a:srgbClr val="333333"/>
                </a:solidFill>
                <a:effectLst/>
                <a:latin typeface="Montserrat" panose="00000500000000000000" pitchFamily="2" charset="0"/>
              </a:rPr>
              <a:t>Happiness</a:t>
            </a:r>
            <a:r>
              <a:rPr lang="is-IS" b="0" i="0" dirty="0">
                <a:solidFill>
                  <a:srgbClr val="333333"/>
                </a:solidFill>
                <a:effectLst/>
                <a:latin typeface="Montserrat" panose="00000500000000000000" pitchFamily="2" charset="0"/>
              </a:rPr>
              <a:t> </a:t>
            </a:r>
            <a:r>
              <a:rPr lang="is-IS" b="0" i="0" dirty="0" err="1">
                <a:solidFill>
                  <a:srgbClr val="333333"/>
                </a:solidFill>
                <a:effectLst/>
                <a:latin typeface="Montserrat" panose="00000500000000000000" pitchFamily="2" charset="0"/>
              </a:rPr>
              <a:t>and</a:t>
            </a:r>
            <a:r>
              <a:rPr lang="is-IS" b="0" i="0" dirty="0">
                <a:solidFill>
                  <a:srgbClr val="333333"/>
                </a:solidFill>
                <a:effectLst/>
                <a:latin typeface="Montserrat" panose="00000500000000000000" pitchFamily="2" charset="0"/>
              </a:rPr>
              <a:t> </a:t>
            </a:r>
            <a:r>
              <a:rPr lang="is-IS" b="0" i="0" dirty="0" err="1">
                <a:solidFill>
                  <a:srgbClr val="333333"/>
                </a:solidFill>
                <a:effectLst/>
                <a:latin typeface="Montserrat" panose="00000500000000000000" pitchFamily="2" charset="0"/>
              </a:rPr>
              <a:t>Well-being</a:t>
            </a:r>
            <a:r>
              <a:rPr lang="is-IS" b="0" i="0" dirty="0">
                <a:solidFill>
                  <a:srgbClr val="333333"/>
                </a:solidFill>
                <a:effectLst/>
                <a:latin typeface="Montserrat" panose="00000500000000000000" pitchFamily="2" charset="0"/>
              </a:rPr>
              <a:t>“ eftir bandaríska sálfræðinginn Martin </a:t>
            </a:r>
            <a:r>
              <a:rPr lang="is-IS" b="0" i="0" dirty="0" err="1">
                <a:solidFill>
                  <a:srgbClr val="333333"/>
                </a:solidFill>
                <a:effectLst/>
                <a:latin typeface="Montserrat" panose="00000500000000000000" pitchFamily="2" charset="0"/>
              </a:rPr>
              <a:t>Seligman</a:t>
            </a:r>
            <a:r>
              <a:rPr lang="is-IS" b="0" i="0" dirty="0">
                <a:solidFill>
                  <a:srgbClr val="333333"/>
                </a:solidFill>
                <a:effectLst/>
                <a:latin typeface="Montserrat" panose="00000500000000000000" pitchFamily="2" charset="0"/>
              </a:rPr>
              <a:t>, sem stundum er kallaður faðir jákvæðu sálfræðinnar.</a:t>
            </a:r>
          </a:p>
          <a:p>
            <a:pPr algn="l"/>
            <a:r>
              <a:rPr lang="is-IS" b="0" i="0" dirty="0" err="1">
                <a:solidFill>
                  <a:srgbClr val="333333"/>
                </a:solidFill>
                <a:effectLst/>
                <a:latin typeface="Montserrat" panose="00000500000000000000" pitchFamily="2" charset="0"/>
              </a:rPr>
              <a:t>Seligman</a:t>
            </a:r>
            <a:r>
              <a:rPr lang="is-IS" b="0" i="0" dirty="0">
                <a:solidFill>
                  <a:srgbClr val="333333"/>
                </a:solidFill>
                <a:effectLst/>
                <a:latin typeface="Montserrat" panose="00000500000000000000" pitchFamily="2" charset="0"/>
              </a:rPr>
              <a:t> setur fram líkan, sem hann kallar PERMA líkanið. PERMA er skammstöfun sem stendur fyrir þá fimm þætti sem stuðla að því að fólk lifi blómstrandi lífi. Þessi atriði eru:</a:t>
            </a:r>
          </a:p>
          <a:p>
            <a:pPr algn="l">
              <a:buFont typeface="Arial" panose="020B0604020202020204" pitchFamily="34" charset="0"/>
              <a:buChar char="•"/>
            </a:pPr>
            <a:r>
              <a:rPr lang="is-IS" b="0" i="0" dirty="0">
                <a:solidFill>
                  <a:srgbClr val="333333"/>
                </a:solidFill>
                <a:effectLst/>
                <a:latin typeface="Montserrat" panose="00000500000000000000" pitchFamily="2" charset="0"/>
              </a:rPr>
              <a:t>Jákvæðar tilfinningar (e. </a:t>
            </a:r>
            <a:r>
              <a:rPr lang="is-IS" b="1" i="0" dirty="0" err="1">
                <a:solidFill>
                  <a:srgbClr val="333333"/>
                </a:solidFill>
                <a:effectLst/>
                <a:latin typeface="Montserrat" panose="00000500000000000000" pitchFamily="2" charset="0"/>
              </a:rPr>
              <a:t>P</a:t>
            </a:r>
            <a:r>
              <a:rPr lang="is-IS" b="0" i="0" dirty="0" err="1">
                <a:solidFill>
                  <a:srgbClr val="333333"/>
                </a:solidFill>
                <a:effectLst/>
                <a:latin typeface="Montserrat" panose="00000500000000000000" pitchFamily="2" charset="0"/>
              </a:rPr>
              <a:t>ositive</a:t>
            </a:r>
            <a:r>
              <a:rPr lang="is-IS" b="0" i="0" dirty="0">
                <a:solidFill>
                  <a:srgbClr val="333333"/>
                </a:solidFill>
                <a:effectLst/>
                <a:latin typeface="Montserrat" panose="00000500000000000000" pitchFamily="2" charset="0"/>
              </a:rPr>
              <a:t> </a:t>
            </a:r>
            <a:r>
              <a:rPr lang="is-IS" b="0" i="0" dirty="0" err="1">
                <a:solidFill>
                  <a:srgbClr val="333333"/>
                </a:solidFill>
                <a:effectLst/>
                <a:latin typeface="Montserrat" panose="00000500000000000000" pitchFamily="2" charset="0"/>
              </a:rPr>
              <a:t>Emotions</a:t>
            </a:r>
            <a:r>
              <a:rPr lang="is-IS" b="0" i="0" dirty="0">
                <a:solidFill>
                  <a:srgbClr val="333333"/>
                </a:solidFill>
                <a:effectLst/>
                <a:latin typeface="Montserrat" panose="00000500000000000000" pitchFamily="2" charset="0"/>
              </a:rPr>
              <a:t>)</a:t>
            </a:r>
          </a:p>
          <a:p>
            <a:pPr algn="l">
              <a:buFont typeface="Arial" panose="020B0604020202020204" pitchFamily="34" charset="0"/>
              <a:buChar char="•"/>
            </a:pPr>
            <a:r>
              <a:rPr lang="is-IS" b="0" i="0" dirty="0">
                <a:solidFill>
                  <a:srgbClr val="333333"/>
                </a:solidFill>
                <a:effectLst/>
                <a:latin typeface="Montserrat" panose="00000500000000000000" pitchFamily="2" charset="0"/>
              </a:rPr>
              <a:t>Full þátttaka – virkni (e. </a:t>
            </a:r>
            <a:r>
              <a:rPr lang="is-IS" b="1" i="0" dirty="0" err="1">
                <a:solidFill>
                  <a:srgbClr val="333333"/>
                </a:solidFill>
                <a:effectLst/>
                <a:latin typeface="Montserrat" panose="00000500000000000000" pitchFamily="2" charset="0"/>
              </a:rPr>
              <a:t>E</a:t>
            </a:r>
            <a:r>
              <a:rPr lang="is-IS" b="0" i="0" dirty="0" err="1">
                <a:solidFill>
                  <a:srgbClr val="333333"/>
                </a:solidFill>
                <a:effectLst/>
                <a:latin typeface="Montserrat" panose="00000500000000000000" pitchFamily="2" charset="0"/>
              </a:rPr>
              <a:t>ngagement</a:t>
            </a:r>
            <a:r>
              <a:rPr lang="is-IS" b="0" i="0" dirty="0">
                <a:solidFill>
                  <a:srgbClr val="333333"/>
                </a:solidFill>
                <a:effectLst/>
                <a:latin typeface="Montserrat" panose="00000500000000000000" pitchFamily="2" charset="0"/>
              </a:rPr>
              <a:t>)</a:t>
            </a:r>
          </a:p>
          <a:p>
            <a:pPr algn="l">
              <a:buFont typeface="Arial" panose="020B0604020202020204" pitchFamily="34" charset="0"/>
              <a:buChar char="•"/>
            </a:pPr>
            <a:r>
              <a:rPr lang="is-IS" b="0" i="0" dirty="0">
                <a:solidFill>
                  <a:srgbClr val="333333"/>
                </a:solidFill>
                <a:effectLst/>
                <a:latin typeface="Montserrat" panose="00000500000000000000" pitchFamily="2" charset="0"/>
              </a:rPr>
              <a:t>Góð félagsleg tengsl (e. </a:t>
            </a:r>
            <a:r>
              <a:rPr lang="is-IS" b="0" i="0" dirty="0" err="1">
                <a:solidFill>
                  <a:srgbClr val="333333"/>
                </a:solidFill>
                <a:effectLst/>
                <a:latin typeface="Montserrat" panose="00000500000000000000" pitchFamily="2" charset="0"/>
              </a:rPr>
              <a:t>Positive</a:t>
            </a:r>
            <a:r>
              <a:rPr lang="is-IS" b="0" i="0" dirty="0">
                <a:solidFill>
                  <a:srgbClr val="333333"/>
                </a:solidFill>
                <a:effectLst/>
                <a:latin typeface="Montserrat" panose="00000500000000000000" pitchFamily="2" charset="0"/>
              </a:rPr>
              <a:t> </a:t>
            </a:r>
            <a:r>
              <a:rPr lang="is-IS" b="1" i="0" dirty="0" err="1">
                <a:solidFill>
                  <a:srgbClr val="333333"/>
                </a:solidFill>
                <a:effectLst/>
                <a:latin typeface="Montserrat" panose="00000500000000000000" pitchFamily="2" charset="0"/>
              </a:rPr>
              <a:t>R</a:t>
            </a:r>
            <a:r>
              <a:rPr lang="is-IS" b="0" i="0" dirty="0" err="1">
                <a:solidFill>
                  <a:srgbClr val="333333"/>
                </a:solidFill>
                <a:effectLst/>
                <a:latin typeface="Montserrat" panose="00000500000000000000" pitchFamily="2" charset="0"/>
              </a:rPr>
              <a:t>elationships</a:t>
            </a:r>
            <a:r>
              <a:rPr lang="is-IS" b="0" i="0" dirty="0">
                <a:solidFill>
                  <a:srgbClr val="333333"/>
                </a:solidFill>
                <a:effectLst/>
                <a:latin typeface="Montserrat" panose="00000500000000000000" pitchFamily="2" charset="0"/>
              </a:rPr>
              <a:t>)</a:t>
            </a:r>
          </a:p>
          <a:p>
            <a:pPr algn="l">
              <a:buFont typeface="Arial" panose="020B0604020202020204" pitchFamily="34" charset="0"/>
              <a:buChar char="•"/>
            </a:pPr>
            <a:r>
              <a:rPr lang="is-IS" b="0" i="0" dirty="0">
                <a:solidFill>
                  <a:srgbClr val="333333"/>
                </a:solidFill>
                <a:effectLst/>
                <a:latin typeface="Montserrat" panose="00000500000000000000" pitchFamily="2" charset="0"/>
              </a:rPr>
              <a:t>Tilgangur með lífinu (e. </a:t>
            </a:r>
            <a:r>
              <a:rPr lang="is-IS" b="1" i="0" dirty="0" err="1">
                <a:solidFill>
                  <a:srgbClr val="333333"/>
                </a:solidFill>
                <a:effectLst/>
                <a:latin typeface="Montserrat" panose="00000500000000000000" pitchFamily="2" charset="0"/>
              </a:rPr>
              <a:t>M</a:t>
            </a:r>
            <a:r>
              <a:rPr lang="is-IS" b="0" i="0" dirty="0" err="1">
                <a:solidFill>
                  <a:srgbClr val="333333"/>
                </a:solidFill>
                <a:effectLst/>
                <a:latin typeface="Montserrat" panose="00000500000000000000" pitchFamily="2" charset="0"/>
              </a:rPr>
              <a:t>eaning</a:t>
            </a:r>
            <a:r>
              <a:rPr lang="is-IS" b="0" i="0" dirty="0">
                <a:solidFill>
                  <a:srgbClr val="333333"/>
                </a:solidFill>
                <a:effectLst/>
                <a:latin typeface="Montserrat" panose="00000500000000000000" pitchFamily="2" charset="0"/>
              </a:rPr>
              <a:t>)</a:t>
            </a:r>
          </a:p>
          <a:p>
            <a:pPr algn="l">
              <a:buFont typeface="Arial" panose="020B0604020202020204" pitchFamily="34" charset="0"/>
              <a:buChar char="•"/>
            </a:pPr>
            <a:r>
              <a:rPr lang="is-IS" b="0" i="0" dirty="0">
                <a:solidFill>
                  <a:srgbClr val="333333"/>
                </a:solidFill>
                <a:effectLst/>
                <a:latin typeface="Montserrat" panose="00000500000000000000" pitchFamily="2" charset="0"/>
              </a:rPr>
              <a:t>Árangur (e. </a:t>
            </a:r>
            <a:r>
              <a:rPr lang="is-IS" b="1" i="0" dirty="0" err="1">
                <a:solidFill>
                  <a:srgbClr val="333333"/>
                </a:solidFill>
                <a:effectLst/>
                <a:latin typeface="Montserrat" panose="00000500000000000000" pitchFamily="2" charset="0"/>
              </a:rPr>
              <a:t>A</a:t>
            </a:r>
            <a:r>
              <a:rPr lang="is-IS" b="0" i="0" dirty="0" err="1">
                <a:solidFill>
                  <a:srgbClr val="333333"/>
                </a:solidFill>
                <a:effectLst/>
                <a:latin typeface="Montserrat" panose="00000500000000000000" pitchFamily="2" charset="0"/>
              </a:rPr>
              <a:t>ccomplishment</a:t>
            </a:r>
            <a:r>
              <a:rPr lang="is-IS" b="0" i="0" dirty="0">
                <a:solidFill>
                  <a:srgbClr val="333333"/>
                </a:solidFill>
                <a:effectLst/>
                <a:latin typeface="Montserrat" panose="00000500000000000000" pitchFamily="2" charset="0"/>
              </a:rPr>
              <a:t>)</a:t>
            </a:r>
          </a:p>
          <a:p>
            <a:pPr algn="l"/>
            <a:r>
              <a:rPr lang="is-IS" b="0" i="0" dirty="0">
                <a:solidFill>
                  <a:srgbClr val="333333"/>
                </a:solidFill>
                <a:effectLst/>
                <a:latin typeface="Montserrat" panose="00000500000000000000" pitchFamily="2" charset="0"/>
              </a:rPr>
              <a:t>Samkvæmt þessu líkani þá náum við </a:t>
            </a:r>
            <a:r>
              <a:rPr lang="is-IS" b="0" i="0" dirty="0" err="1">
                <a:solidFill>
                  <a:srgbClr val="333333"/>
                </a:solidFill>
                <a:effectLst/>
                <a:latin typeface="Montserrat" panose="00000500000000000000" pitchFamily="2" charset="0"/>
              </a:rPr>
              <a:t>semsagt</a:t>
            </a:r>
            <a:r>
              <a:rPr lang="is-IS" b="0" i="0" dirty="0">
                <a:solidFill>
                  <a:srgbClr val="333333"/>
                </a:solidFill>
                <a:effectLst/>
                <a:latin typeface="Montserrat" panose="00000500000000000000" pitchFamily="2" charset="0"/>
              </a:rPr>
              <a:t> að láta líf okkar blómstra með því auka hlutfall jákvæðra tilfinninga, án þess þó að útiloka þær „neikvæðu“.</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is-IS" b="1" i="0" dirty="0">
                <a:solidFill>
                  <a:srgbClr val="333333"/>
                </a:solidFill>
                <a:effectLst/>
                <a:latin typeface="Montserrat" panose="00000500000000000000" pitchFamily="2" charset="0"/>
              </a:rPr>
              <a:t>Haukur Pálmason (2022) </a:t>
            </a:r>
            <a:r>
              <a:rPr lang="is-IS" b="0" i="0" dirty="0">
                <a:solidFill>
                  <a:srgbClr val="333333"/>
                </a:solidFill>
                <a:effectLst/>
                <a:latin typeface="Montserrat" panose="00000500000000000000" pitchFamily="2" charset="0"/>
              </a:rPr>
              <a:t>https://www.akureyri.net/is/moya/news/blomstrandi-lif?fbclid=IwAR0-enXmJSbZ1pEpY149-LJnA2bA_HNdfNvSbFsGu12SLnOdaHaqprNbhl0 </a:t>
            </a:r>
          </a:p>
          <a:p>
            <a:pPr marL="158750" indent="0" algn="l">
              <a:buNone/>
            </a:pPr>
            <a:endParaRPr lang="is-IS" b="0" i="0" dirty="0">
              <a:solidFill>
                <a:srgbClr val="333333"/>
              </a:solidFill>
              <a:effectLst/>
              <a:latin typeface="Montserrat" panose="00000500000000000000" pitchFamily="2"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7: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p27: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err="1"/>
              <a:t>Jákvæðar</a:t>
            </a:r>
            <a:r>
              <a:rPr lang="en-US" dirty="0"/>
              <a:t> </a:t>
            </a:r>
            <a:r>
              <a:rPr lang="en-US" dirty="0" err="1"/>
              <a:t>tilfinningar</a:t>
            </a:r>
            <a:r>
              <a:rPr lang="en-US" dirty="0"/>
              <a:t> – vera </a:t>
            </a:r>
            <a:r>
              <a:rPr lang="en-US" dirty="0" err="1"/>
              <a:t>óspar</a:t>
            </a:r>
            <a:r>
              <a:rPr lang="en-US" dirty="0"/>
              <a:t> á </a:t>
            </a:r>
            <a:r>
              <a:rPr lang="en-US" dirty="0" err="1"/>
              <a:t>jákvæða</a:t>
            </a:r>
            <a:r>
              <a:rPr lang="en-US" dirty="0"/>
              <a:t> </a:t>
            </a:r>
            <a:r>
              <a:rPr lang="en-US" dirty="0" err="1"/>
              <a:t>endurgjöf</a:t>
            </a:r>
            <a:endParaRPr lang="en-US" dirty="0"/>
          </a:p>
          <a:p>
            <a:pPr marL="0" lvl="0" indent="0" algn="l" rtl="0">
              <a:lnSpc>
                <a:spcPct val="100000"/>
              </a:lnSpc>
              <a:spcBef>
                <a:spcPts val="0"/>
              </a:spcBef>
              <a:spcAft>
                <a:spcPts val="0"/>
              </a:spcAft>
              <a:buSzPts val="1100"/>
              <a:buNone/>
            </a:pPr>
            <a:r>
              <a:rPr lang="en-US" dirty="0" err="1"/>
              <a:t>Þátttaka</a:t>
            </a:r>
            <a:r>
              <a:rPr lang="en-US" dirty="0"/>
              <a:t> – </a:t>
            </a:r>
            <a:r>
              <a:rPr lang="en-US" dirty="0" err="1"/>
              <a:t>koma</a:t>
            </a:r>
            <a:r>
              <a:rPr lang="en-US" dirty="0"/>
              <a:t> góðum </a:t>
            </a:r>
            <a:r>
              <a:rPr lang="en-US" dirty="0" err="1"/>
              <a:t>hugmyndum</a:t>
            </a:r>
            <a:r>
              <a:rPr lang="en-US" dirty="0"/>
              <a:t> í framkvæmd </a:t>
            </a:r>
            <a:r>
              <a:rPr lang="en-US" dirty="0" err="1"/>
              <a:t>sama</a:t>
            </a:r>
            <a:r>
              <a:rPr lang="en-US" dirty="0"/>
              <a:t> </a:t>
            </a:r>
            <a:r>
              <a:rPr lang="en-US" dirty="0" err="1"/>
              <a:t>hvaðan</a:t>
            </a:r>
            <a:r>
              <a:rPr lang="en-US" dirty="0"/>
              <a:t> </a:t>
            </a:r>
            <a:r>
              <a:rPr lang="en-US" dirty="0" err="1"/>
              <a:t>þær</a:t>
            </a:r>
            <a:r>
              <a:rPr lang="en-US" dirty="0"/>
              <a:t> </a:t>
            </a:r>
            <a:r>
              <a:rPr lang="en-US" dirty="0" err="1"/>
              <a:t>koma</a:t>
            </a:r>
            <a:endParaRPr lang="en-US" dirty="0"/>
          </a:p>
          <a:p>
            <a:pPr marL="0" lvl="0" indent="0" algn="l" rtl="0">
              <a:lnSpc>
                <a:spcPct val="100000"/>
              </a:lnSpc>
              <a:spcBef>
                <a:spcPts val="0"/>
              </a:spcBef>
              <a:spcAft>
                <a:spcPts val="0"/>
              </a:spcAft>
              <a:buSzPts val="1100"/>
              <a:buNone/>
            </a:pPr>
            <a:r>
              <a:rPr lang="en-US" dirty="0" err="1"/>
              <a:t>Árangur</a:t>
            </a:r>
            <a:r>
              <a:rPr lang="en-US" dirty="0"/>
              <a:t> – </a:t>
            </a:r>
            <a:r>
              <a:rPr lang="en-US" dirty="0" err="1"/>
              <a:t>Fagna</a:t>
            </a:r>
            <a:r>
              <a:rPr lang="en-US" dirty="0"/>
              <a:t> </a:t>
            </a:r>
            <a:r>
              <a:rPr lang="en-US" dirty="0" err="1"/>
              <a:t>öllum</a:t>
            </a:r>
            <a:r>
              <a:rPr lang="en-US" dirty="0"/>
              <a:t> </a:t>
            </a:r>
            <a:r>
              <a:rPr lang="en-US" dirty="0" err="1"/>
              <a:t>áföngum</a:t>
            </a:r>
            <a:r>
              <a:rPr lang="en-US" dirty="0"/>
              <a:t>, </a:t>
            </a:r>
            <a:r>
              <a:rPr lang="en-US" dirty="0" err="1"/>
              <a:t>stórum</a:t>
            </a:r>
            <a:r>
              <a:rPr lang="en-US" dirty="0"/>
              <a:t> </a:t>
            </a:r>
            <a:r>
              <a:rPr lang="en-US" dirty="0" err="1"/>
              <a:t>sem</a:t>
            </a:r>
            <a:r>
              <a:rPr lang="en-US" dirty="0"/>
              <a:t> </a:t>
            </a:r>
            <a:r>
              <a:rPr lang="en-US" dirty="0" err="1"/>
              <a:t>smáum</a:t>
            </a:r>
            <a:r>
              <a:rPr lang="en-US" dirty="0"/>
              <a:t>, </a:t>
            </a:r>
            <a:r>
              <a:rPr lang="en-US" dirty="0" err="1"/>
              <a:t>bæði</a:t>
            </a:r>
            <a:r>
              <a:rPr lang="en-US" dirty="0"/>
              <a:t> vinnu- og </a:t>
            </a:r>
            <a:r>
              <a:rPr lang="en-US" dirty="0" err="1"/>
              <a:t>einstaklingsbundið</a:t>
            </a:r>
            <a:r>
              <a:rPr lang="en-US" dirty="0"/>
              <a:t> (meta </a:t>
            </a:r>
            <a:r>
              <a:rPr lang="en-US" dirty="0" err="1"/>
              <a:t>enstaklinginn</a:t>
            </a:r>
            <a:r>
              <a:rPr lang="en-US" dirty="0"/>
              <a:t> </a:t>
            </a:r>
            <a:r>
              <a:rPr lang="en-US" dirty="0" err="1"/>
              <a:t>heildrænt</a:t>
            </a:r>
            <a:r>
              <a:rPr lang="en-US" dirty="0"/>
              <a:t>)</a:t>
            </a:r>
          </a:p>
          <a:p>
            <a:pPr marL="0" lvl="0" indent="0" algn="l" rtl="0">
              <a:lnSpc>
                <a:spcPct val="100000"/>
              </a:lnSpc>
              <a:spcBef>
                <a:spcPts val="0"/>
              </a:spcBef>
              <a:spcAft>
                <a:spcPts val="0"/>
              </a:spcAft>
              <a:buSzPts val="1100"/>
              <a:buNone/>
            </a:pPr>
            <a:r>
              <a:rPr lang="en-US" dirty="0" err="1"/>
              <a:t>Tilgangur</a:t>
            </a:r>
            <a:r>
              <a:rPr lang="en-US" dirty="0"/>
              <a:t> – </a:t>
            </a:r>
            <a:r>
              <a:rPr lang="en-US" dirty="0" err="1"/>
              <a:t>Útskýrið</a:t>
            </a:r>
            <a:r>
              <a:rPr lang="en-US" dirty="0"/>
              <a:t> </a:t>
            </a:r>
            <a:r>
              <a:rPr lang="en-US" dirty="0" err="1"/>
              <a:t>tilgang</a:t>
            </a:r>
            <a:r>
              <a:rPr lang="en-US" dirty="0"/>
              <a:t> og samhengi verkefni, </a:t>
            </a:r>
            <a:r>
              <a:rPr lang="en-US" dirty="0" err="1"/>
              <a:t>sýnið</a:t>
            </a:r>
            <a:r>
              <a:rPr lang="en-US" dirty="0"/>
              <a:t> </a:t>
            </a:r>
            <a:r>
              <a:rPr lang="en-US" dirty="0" err="1"/>
              <a:t>stóru</a:t>
            </a:r>
            <a:r>
              <a:rPr lang="en-US" dirty="0"/>
              <a:t> </a:t>
            </a:r>
            <a:r>
              <a:rPr lang="en-US" dirty="0" err="1"/>
              <a:t>myndina</a:t>
            </a:r>
            <a:r>
              <a:rPr lang="en-US" dirty="0"/>
              <a:t> – </a:t>
            </a:r>
            <a:r>
              <a:rPr lang="en-US" dirty="0" err="1"/>
              <a:t>aðlögun</a:t>
            </a:r>
            <a:r>
              <a:rPr lang="en-US" dirty="0"/>
              <a:t> </a:t>
            </a:r>
            <a:r>
              <a:rPr lang="en-US" dirty="0" err="1"/>
              <a:t>starfa</a:t>
            </a:r>
            <a:endParaRPr lang="en-US" dirty="0"/>
          </a:p>
          <a:p>
            <a:pPr marL="0" lvl="0" indent="0" algn="l" rtl="0">
              <a:lnSpc>
                <a:spcPct val="100000"/>
              </a:lnSpc>
              <a:spcBef>
                <a:spcPts val="0"/>
              </a:spcBef>
              <a:spcAft>
                <a:spcPts val="0"/>
              </a:spcAft>
              <a:buSzPts val="1100"/>
              <a:buNone/>
            </a:pPr>
            <a:r>
              <a:rPr lang="en-US" dirty="0" err="1"/>
              <a:t>Félagsleg</a:t>
            </a:r>
            <a:r>
              <a:rPr lang="en-US" dirty="0"/>
              <a:t> </a:t>
            </a:r>
            <a:r>
              <a:rPr lang="en-US" dirty="0" err="1"/>
              <a:t>tengsl</a:t>
            </a:r>
            <a:r>
              <a:rPr lang="en-US" dirty="0"/>
              <a:t> – </a:t>
            </a:r>
            <a:r>
              <a:rPr lang="en-US" dirty="0" err="1"/>
              <a:t>gerið</a:t>
            </a:r>
            <a:r>
              <a:rPr lang="en-US" dirty="0"/>
              <a:t> ráð </a:t>
            </a:r>
            <a:r>
              <a:rPr lang="en-US" dirty="0" err="1"/>
              <a:t>fyrir</a:t>
            </a:r>
            <a:r>
              <a:rPr lang="en-US" dirty="0"/>
              <a:t> tíma </a:t>
            </a:r>
            <a:r>
              <a:rPr lang="en-US" dirty="0" err="1"/>
              <a:t>fyrir</a:t>
            </a:r>
            <a:r>
              <a:rPr lang="en-US" dirty="0"/>
              <a:t> </a:t>
            </a:r>
            <a:r>
              <a:rPr lang="en-US" dirty="0" err="1"/>
              <a:t>fólk</a:t>
            </a:r>
            <a:r>
              <a:rPr lang="en-US" dirty="0"/>
              <a:t> </a:t>
            </a:r>
            <a:r>
              <a:rPr lang="en-US" dirty="0" err="1"/>
              <a:t>til</a:t>
            </a:r>
            <a:r>
              <a:rPr lang="en-US" dirty="0"/>
              <a:t> </a:t>
            </a:r>
            <a:r>
              <a:rPr lang="en-US" dirty="0" err="1"/>
              <a:t>að</a:t>
            </a:r>
            <a:r>
              <a:rPr lang="en-US" dirty="0"/>
              <a:t> </a:t>
            </a:r>
            <a:r>
              <a:rPr lang="en-US" dirty="0" err="1"/>
              <a:t>mynda</a:t>
            </a:r>
            <a:r>
              <a:rPr lang="en-US" dirty="0"/>
              <a:t> </a:t>
            </a:r>
            <a:r>
              <a:rPr lang="en-US" dirty="0" err="1"/>
              <a:t>raunveruleg</a:t>
            </a:r>
            <a:r>
              <a:rPr lang="en-US" dirty="0"/>
              <a:t> </a:t>
            </a:r>
            <a:r>
              <a:rPr lang="en-US" dirty="0" err="1"/>
              <a:t>tengsl</a:t>
            </a:r>
            <a:r>
              <a:rPr lang="en-US" dirty="0"/>
              <a:t>, </a:t>
            </a:r>
            <a:r>
              <a:rPr lang="en-US" dirty="0" err="1"/>
              <a:t>að</a:t>
            </a:r>
            <a:r>
              <a:rPr lang="en-US" dirty="0"/>
              <a:t> </a:t>
            </a:r>
            <a:r>
              <a:rPr lang="en-US" dirty="0" err="1"/>
              <a:t>kynnast</a:t>
            </a:r>
            <a:r>
              <a:rPr lang="en-US" dirty="0"/>
              <a:t> </a:t>
            </a:r>
            <a:r>
              <a:rPr lang="en-US" dirty="0" err="1"/>
              <a:t>persónunni</a:t>
            </a:r>
            <a:r>
              <a:rPr lang="en-US" dirty="0"/>
              <a:t> </a:t>
            </a:r>
            <a:r>
              <a:rPr lang="en-US" dirty="0" err="1"/>
              <a:t>utan</a:t>
            </a:r>
            <a:r>
              <a:rPr lang="en-US" dirty="0"/>
              <a:t> </a:t>
            </a:r>
            <a:r>
              <a:rPr lang="en-US" dirty="0" err="1"/>
              <a:t>vinnustaðar</a:t>
            </a:r>
            <a:r>
              <a:rPr lang="en-US" dirty="0"/>
              <a:t>.</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8: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28: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t>
            </a:r>
            <a:r>
              <a:rPr lang="en-US" b="0" i="0" dirty="0">
                <a:solidFill>
                  <a:srgbClr val="202124"/>
                </a:solidFill>
                <a:effectLst/>
                <a:latin typeface="arial" panose="020B0604020202020204" pitchFamily="34" charset="0"/>
              </a:rPr>
              <a:t>A stretch assignment is </a:t>
            </a:r>
            <a:r>
              <a:rPr lang="en-US" b="1" i="0" dirty="0">
                <a:solidFill>
                  <a:srgbClr val="202124"/>
                </a:solidFill>
                <a:effectLst/>
                <a:latin typeface="arial" panose="020B0604020202020204" pitchFamily="34" charset="0"/>
              </a:rPr>
              <a:t>a project or task that is currently beyond your level of knowledge or skill</a:t>
            </a:r>
            <a:r>
              <a:rPr lang="en-US" b="0" i="0" dirty="0">
                <a:solidFill>
                  <a:srgbClr val="202124"/>
                </a:solidFill>
                <a:effectLst/>
                <a:latin typeface="arial" panose="020B0604020202020204" pitchFamily="34" charset="0"/>
              </a:rPr>
              <a:t>. Such assignments serve to “stretch” you developmentally by placing you in a challenging position in order to learn and grow.”</a:t>
            </a:r>
          </a:p>
          <a:p>
            <a:pPr marL="0" lvl="0" indent="0" algn="l" rtl="0">
              <a:lnSpc>
                <a:spcPct val="100000"/>
              </a:lnSpc>
              <a:spcBef>
                <a:spcPts val="0"/>
              </a:spcBef>
              <a:spcAft>
                <a:spcPts val="0"/>
              </a:spcAft>
              <a:buSzPts val="1100"/>
              <a:buNone/>
            </a:pPr>
            <a:r>
              <a:rPr lang="is-IS" dirty="0"/>
              <a:t>https://www.umsystem.edu/sites/default/files/media/hr/tmr/Stretch%20Assignments%20as%20an%20Opportunity%20to%20Advance%20your%20Career.pdf</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3: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8: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28: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472421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8: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28: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598571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8: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28: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132381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8: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28: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331826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9: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29: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ba17de0f24_0_14: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1ba17de0f24_0_14: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0: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p30: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1: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31: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ba17de0f24_0_23: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1ba17de0f24_0_23: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2: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err="1"/>
              <a:t>Næst</a:t>
            </a:r>
            <a:r>
              <a:rPr lang="en-US" dirty="0"/>
              <a:t> </a:t>
            </a:r>
            <a:r>
              <a:rPr lang="en-US" dirty="0" err="1"/>
              <a:t>fjölbreytnikort</a:t>
            </a:r>
            <a:endParaRPr dirty="0"/>
          </a:p>
        </p:txBody>
      </p:sp>
      <p:sp>
        <p:nvSpPr>
          <p:cNvPr id="350" name="Google Shape;350;p32: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3: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err="1">
                <a:latin typeface="Arial"/>
                <a:ea typeface="Arial"/>
                <a:cs typeface="Arial"/>
                <a:sym typeface="Arial"/>
              </a:rPr>
              <a:t>L</a:t>
            </a:r>
            <a:r>
              <a:rPr lang="en-US" sz="1100" dirty="0" err="1">
                <a:solidFill>
                  <a:schemeClr val="dk1"/>
                </a:solidFill>
                <a:latin typeface="Arial"/>
                <a:ea typeface="Arial"/>
                <a:cs typeface="Arial"/>
                <a:sym typeface="Arial"/>
              </a:rPr>
              <a:t>ög</a:t>
            </a:r>
            <a:r>
              <a:rPr lang="en-US" sz="1100" dirty="0">
                <a:solidFill>
                  <a:schemeClr val="dk1"/>
                </a:solidFill>
                <a:latin typeface="Arial"/>
                <a:ea typeface="Arial"/>
                <a:cs typeface="Arial"/>
                <a:sym typeface="Arial"/>
              </a:rPr>
              <a:t> um </a:t>
            </a:r>
            <a:r>
              <a:rPr lang="en-US" sz="1100" dirty="0" err="1">
                <a:solidFill>
                  <a:schemeClr val="dk1"/>
                </a:solidFill>
                <a:latin typeface="Arial"/>
                <a:ea typeface="Arial"/>
                <a:cs typeface="Arial"/>
                <a:sym typeface="Arial"/>
              </a:rPr>
              <a:t>jafna</a:t>
            </a:r>
            <a:r>
              <a:rPr lang="en-US" sz="1100" dirty="0">
                <a:solidFill>
                  <a:schemeClr val="dk1"/>
                </a:solidFill>
                <a:latin typeface="Arial"/>
                <a:ea typeface="Arial"/>
                <a:cs typeface="Arial"/>
                <a:sym typeface="Arial"/>
              </a:rPr>
              <a:t> </a:t>
            </a:r>
            <a:r>
              <a:rPr lang="en-US" sz="1100" dirty="0" err="1">
                <a:solidFill>
                  <a:schemeClr val="dk1"/>
                </a:solidFill>
                <a:latin typeface="Arial"/>
                <a:ea typeface="Arial"/>
                <a:cs typeface="Arial"/>
                <a:sym typeface="Arial"/>
              </a:rPr>
              <a:t>meðferð</a:t>
            </a:r>
            <a:r>
              <a:rPr lang="en-US" sz="1100" dirty="0">
                <a:solidFill>
                  <a:schemeClr val="dk1"/>
                </a:solidFill>
                <a:latin typeface="Arial"/>
                <a:ea typeface="Arial"/>
                <a:cs typeface="Arial"/>
                <a:sym typeface="Arial"/>
              </a:rPr>
              <a:t> á vinnumarkaði </a:t>
            </a:r>
            <a:r>
              <a:rPr lang="en-US" sz="1100" dirty="0" err="1">
                <a:solidFill>
                  <a:schemeClr val="dk1"/>
                </a:solidFill>
                <a:latin typeface="Arial"/>
                <a:ea typeface="Arial"/>
                <a:cs typeface="Arial"/>
                <a:sym typeface="Arial"/>
              </a:rPr>
              <a:t>óháð</a:t>
            </a:r>
            <a:r>
              <a:rPr lang="en-US" sz="1100" dirty="0">
                <a:solidFill>
                  <a:schemeClr val="dk1"/>
                </a:solidFill>
                <a:latin typeface="Arial"/>
                <a:ea typeface="Arial"/>
                <a:cs typeface="Arial"/>
                <a:sym typeface="Arial"/>
              </a:rPr>
              <a:t> </a:t>
            </a:r>
            <a:r>
              <a:rPr lang="en-US" sz="1100" dirty="0" err="1">
                <a:solidFill>
                  <a:schemeClr val="dk1"/>
                </a:solidFill>
                <a:latin typeface="Arial"/>
                <a:ea typeface="Arial"/>
                <a:cs typeface="Arial"/>
                <a:sym typeface="Arial"/>
              </a:rPr>
              <a:t>kynþætti</a:t>
            </a:r>
            <a:r>
              <a:rPr lang="en-US" sz="1100" dirty="0">
                <a:solidFill>
                  <a:schemeClr val="dk1"/>
                </a:solidFill>
                <a:latin typeface="Arial"/>
                <a:ea typeface="Arial"/>
                <a:cs typeface="Arial"/>
                <a:sym typeface="Arial"/>
              </a:rPr>
              <a:t>, </a:t>
            </a:r>
            <a:r>
              <a:rPr lang="en-US" sz="1100" dirty="0" err="1">
                <a:solidFill>
                  <a:schemeClr val="dk1"/>
                </a:solidFill>
                <a:latin typeface="Arial"/>
                <a:ea typeface="Arial"/>
                <a:cs typeface="Arial"/>
                <a:sym typeface="Arial"/>
              </a:rPr>
              <a:t>þjóðernisuppruna</a:t>
            </a:r>
            <a:r>
              <a:rPr lang="en-US" sz="1100" dirty="0">
                <a:solidFill>
                  <a:schemeClr val="dk1"/>
                </a:solidFill>
                <a:latin typeface="Arial"/>
                <a:ea typeface="Arial"/>
                <a:cs typeface="Arial"/>
                <a:sym typeface="Arial"/>
              </a:rPr>
              <a:t>, </a:t>
            </a:r>
            <a:r>
              <a:rPr lang="en-US" sz="1100" dirty="0" err="1">
                <a:solidFill>
                  <a:schemeClr val="dk1"/>
                </a:solidFill>
                <a:latin typeface="Arial"/>
                <a:ea typeface="Arial"/>
                <a:cs typeface="Arial"/>
                <a:sym typeface="Arial"/>
              </a:rPr>
              <a:t>trú</a:t>
            </a:r>
            <a:r>
              <a:rPr lang="en-US" sz="1100" dirty="0">
                <a:solidFill>
                  <a:schemeClr val="dk1"/>
                </a:solidFill>
                <a:latin typeface="Arial"/>
                <a:ea typeface="Arial"/>
                <a:cs typeface="Arial"/>
                <a:sym typeface="Arial"/>
              </a:rPr>
              <a:t>, </a:t>
            </a:r>
            <a:r>
              <a:rPr lang="en-US" sz="1100" dirty="0" err="1">
                <a:solidFill>
                  <a:schemeClr val="dk1"/>
                </a:solidFill>
                <a:latin typeface="Arial"/>
                <a:ea typeface="Arial"/>
                <a:cs typeface="Arial"/>
                <a:sym typeface="Arial"/>
              </a:rPr>
              <a:t>lífsskoðun</a:t>
            </a:r>
            <a:r>
              <a:rPr lang="en-US" sz="1100" dirty="0">
                <a:solidFill>
                  <a:schemeClr val="dk1"/>
                </a:solidFill>
                <a:latin typeface="Arial"/>
                <a:ea typeface="Arial"/>
                <a:cs typeface="Arial"/>
                <a:sym typeface="Arial"/>
              </a:rPr>
              <a:t>, </a:t>
            </a:r>
            <a:r>
              <a:rPr lang="en-US" sz="1100" dirty="0" err="1">
                <a:solidFill>
                  <a:schemeClr val="dk1"/>
                </a:solidFill>
                <a:latin typeface="Arial"/>
                <a:ea typeface="Arial"/>
                <a:cs typeface="Arial"/>
                <a:sym typeface="Arial"/>
              </a:rPr>
              <a:t>fötlun</a:t>
            </a:r>
            <a:r>
              <a:rPr lang="en-US" sz="1100" dirty="0">
                <a:solidFill>
                  <a:schemeClr val="dk1"/>
                </a:solidFill>
                <a:latin typeface="Arial"/>
                <a:ea typeface="Arial"/>
                <a:cs typeface="Arial"/>
                <a:sym typeface="Arial"/>
              </a:rPr>
              <a:t>, </a:t>
            </a:r>
            <a:r>
              <a:rPr lang="en-US" sz="1100" dirty="0" err="1">
                <a:solidFill>
                  <a:schemeClr val="dk1"/>
                </a:solidFill>
                <a:latin typeface="Arial"/>
                <a:ea typeface="Arial"/>
                <a:cs typeface="Arial"/>
                <a:sym typeface="Arial"/>
              </a:rPr>
              <a:t>skertri</a:t>
            </a:r>
            <a:r>
              <a:rPr lang="en-US" sz="1100" dirty="0">
                <a:solidFill>
                  <a:schemeClr val="dk1"/>
                </a:solidFill>
                <a:latin typeface="Arial"/>
                <a:ea typeface="Arial"/>
                <a:cs typeface="Arial"/>
                <a:sym typeface="Arial"/>
              </a:rPr>
              <a:t> </a:t>
            </a:r>
            <a:r>
              <a:rPr lang="en-US" sz="1100" dirty="0" err="1">
                <a:solidFill>
                  <a:schemeClr val="dk1"/>
                </a:solidFill>
                <a:latin typeface="Arial"/>
                <a:ea typeface="Arial"/>
                <a:cs typeface="Arial"/>
                <a:sym typeface="Arial"/>
              </a:rPr>
              <a:t>starfsgetu</a:t>
            </a:r>
            <a:r>
              <a:rPr lang="en-US" sz="1100" dirty="0">
                <a:solidFill>
                  <a:schemeClr val="dk1"/>
                </a:solidFill>
                <a:latin typeface="Arial"/>
                <a:ea typeface="Arial"/>
                <a:cs typeface="Arial"/>
                <a:sym typeface="Arial"/>
              </a:rPr>
              <a:t>, </a:t>
            </a:r>
            <a:r>
              <a:rPr lang="en-US" sz="1100" dirty="0" err="1">
                <a:solidFill>
                  <a:schemeClr val="dk1"/>
                </a:solidFill>
                <a:latin typeface="Arial"/>
                <a:ea typeface="Arial"/>
                <a:cs typeface="Arial"/>
                <a:sym typeface="Arial"/>
              </a:rPr>
              <a:t>aldri</a:t>
            </a:r>
            <a:r>
              <a:rPr lang="en-US" sz="1100" dirty="0">
                <a:solidFill>
                  <a:schemeClr val="dk1"/>
                </a:solidFill>
                <a:latin typeface="Arial"/>
                <a:ea typeface="Arial"/>
                <a:cs typeface="Arial"/>
                <a:sym typeface="Arial"/>
              </a:rPr>
              <a:t>, </a:t>
            </a:r>
            <a:r>
              <a:rPr lang="en-US" sz="1100" dirty="0" err="1">
                <a:solidFill>
                  <a:schemeClr val="dk1"/>
                </a:solidFill>
                <a:latin typeface="Arial"/>
                <a:ea typeface="Arial"/>
                <a:cs typeface="Arial"/>
                <a:sym typeface="Arial"/>
              </a:rPr>
              <a:t>kynhneigð</a:t>
            </a:r>
            <a:r>
              <a:rPr lang="en-US" sz="1100" dirty="0">
                <a:solidFill>
                  <a:schemeClr val="dk1"/>
                </a:solidFill>
                <a:latin typeface="Arial"/>
                <a:ea typeface="Arial"/>
                <a:cs typeface="Arial"/>
                <a:sym typeface="Arial"/>
              </a:rPr>
              <a:t>, </a:t>
            </a:r>
            <a:r>
              <a:rPr lang="en-US" sz="1100" dirty="0" err="1">
                <a:solidFill>
                  <a:schemeClr val="dk1"/>
                </a:solidFill>
                <a:latin typeface="Arial"/>
                <a:ea typeface="Arial"/>
                <a:cs typeface="Arial"/>
                <a:sym typeface="Arial"/>
              </a:rPr>
              <a:t>kynvitund</a:t>
            </a:r>
            <a:r>
              <a:rPr lang="en-US" sz="1100" dirty="0">
                <a:solidFill>
                  <a:schemeClr val="dk1"/>
                </a:solidFill>
                <a:latin typeface="Arial"/>
                <a:ea typeface="Arial"/>
                <a:cs typeface="Arial"/>
                <a:sym typeface="Arial"/>
              </a:rPr>
              <a:t>, </a:t>
            </a:r>
            <a:r>
              <a:rPr lang="en-US" sz="1100" dirty="0" err="1">
                <a:solidFill>
                  <a:schemeClr val="dk1"/>
                </a:solidFill>
                <a:latin typeface="Arial"/>
                <a:ea typeface="Arial"/>
                <a:cs typeface="Arial"/>
                <a:sym typeface="Arial"/>
              </a:rPr>
              <a:t>kyneinkennum</a:t>
            </a:r>
            <a:r>
              <a:rPr lang="en-US" sz="1100" dirty="0">
                <a:solidFill>
                  <a:schemeClr val="dk1"/>
                </a:solidFill>
                <a:latin typeface="Arial"/>
                <a:ea typeface="Arial"/>
                <a:cs typeface="Arial"/>
                <a:sym typeface="Arial"/>
              </a:rPr>
              <a:t> </a:t>
            </a:r>
            <a:r>
              <a:rPr lang="en-US" sz="1100" dirty="0" err="1">
                <a:solidFill>
                  <a:schemeClr val="dk1"/>
                </a:solidFill>
                <a:latin typeface="Arial"/>
                <a:ea typeface="Arial"/>
                <a:cs typeface="Arial"/>
                <a:sym typeface="Arial"/>
              </a:rPr>
              <a:t>eða</a:t>
            </a:r>
            <a:r>
              <a:rPr lang="en-US" sz="1100" dirty="0">
                <a:solidFill>
                  <a:schemeClr val="dk1"/>
                </a:solidFill>
                <a:latin typeface="Arial"/>
                <a:ea typeface="Arial"/>
                <a:cs typeface="Arial"/>
                <a:sym typeface="Arial"/>
              </a:rPr>
              <a:t> </a:t>
            </a:r>
            <a:r>
              <a:rPr lang="en-US" sz="1100" dirty="0" err="1">
                <a:solidFill>
                  <a:schemeClr val="dk1"/>
                </a:solidFill>
                <a:latin typeface="Arial"/>
                <a:ea typeface="Arial"/>
                <a:cs typeface="Arial"/>
                <a:sym typeface="Arial"/>
              </a:rPr>
              <a:t>kyntjáningu</a:t>
            </a:r>
            <a:r>
              <a:rPr lang="en-US" sz="1100" dirty="0">
                <a:solidFill>
                  <a:schemeClr val="dk1"/>
                </a:solidFill>
                <a:latin typeface="Arial"/>
                <a:ea typeface="Arial"/>
                <a:cs typeface="Arial"/>
                <a:sym typeface="Arial"/>
              </a:rPr>
              <a:t>.</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3: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p33: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Lucas</a:t>
            </a:r>
          </a:p>
          <a:p>
            <a:pPr marL="0" lvl="0" indent="0" algn="l" rtl="0">
              <a:lnSpc>
                <a:spcPct val="100000"/>
              </a:lnSpc>
              <a:spcBef>
                <a:spcPts val="0"/>
              </a:spcBef>
              <a:spcAft>
                <a:spcPts val="0"/>
              </a:spcAft>
              <a:buSzPts val="1100"/>
              <a:buNone/>
            </a:pPr>
            <a:r>
              <a:rPr lang="en-US" dirty="0" err="1"/>
              <a:t>Reynið</a:t>
            </a:r>
            <a:r>
              <a:rPr lang="en-US" dirty="0"/>
              <a:t> </a:t>
            </a:r>
            <a:r>
              <a:rPr lang="en-US" dirty="0" err="1"/>
              <a:t>að</a:t>
            </a:r>
            <a:r>
              <a:rPr lang="en-US" dirty="0"/>
              <a:t> </a:t>
            </a:r>
            <a:r>
              <a:rPr lang="en-US" dirty="0" err="1"/>
              <a:t>setja</a:t>
            </a:r>
            <a:r>
              <a:rPr lang="en-US" dirty="0"/>
              <a:t> ykkur í </a:t>
            </a:r>
            <a:r>
              <a:rPr lang="en-US" dirty="0" err="1"/>
              <a:t>hlutverk</a:t>
            </a:r>
            <a:r>
              <a:rPr lang="en-US" dirty="0"/>
              <a:t> </a:t>
            </a:r>
            <a:r>
              <a:rPr lang="en-US" dirty="0" err="1"/>
              <a:t>þeirra</a:t>
            </a:r>
            <a:r>
              <a:rPr lang="en-US" dirty="0"/>
              <a:t> </a:t>
            </a:r>
            <a:r>
              <a:rPr lang="en-US" dirty="0" err="1"/>
              <a:t>sem</a:t>
            </a:r>
            <a:r>
              <a:rPr lang="en-US" dirty="0"/>
              <a:t> </a:t>
            </a:r>
            <a:r>
              <a:rPr lang="en-US" dirty="0" err="1"/>
              <a:t>koma</a:t>
            </a:r>
            <a:r>
              <a:rPr lang="en-US" dirty="0"/>
              <a:t> </a:t>
            </a:r>
            <a:r>
              <a:rPr lang="en-US" dirty="0" err="1"/>
              <a:t>að</a:t>
            </a:r>
            <a:r>
              <a:rPr lang="en-US" dirty="0"/>
              <a:t> </a:t>
            </a:r>
            <a:r>
              <a:rPr lang="en-US" dirty="0" err="1"/>
              <a:t>dæminu</a:t>
            </a:r>
            <a:r>
              <a:rPr lang="en-US" dirty="0"/>
              <a:t> (</a:t>
            </a:r>
            <a:r>
              <a:rPr lang="en-US" dirty="0" err="1"/>
              <a:t>einstaklingur</a:t>
            </a:r>
            <a:r>
              <a:rPr lang="en-US" dirty="0"/>
              <a:t>, </a:t>
            </a:r>
            <a:r>
              <a:rPr lang="en-US" dirty="0" err="1"/>
              <a:t>yfirmaður</a:t>
            </a:r>
            <a:r>
              <a:rPr lang="en-US" dirty="0"/>
              <a:t>, </a:t>
            </a:r>
            <a:r>
              <a:rPr lang="en-US" dirty="0" err="1"/>
              <a:t>samstarfsfólk</a:t>
            </a:r>
            <a:r>
              <a:rPr lang="en-US" dirty="0"/>
              <a:t>, stjórnendur).</a:t>
            </a:r>
          </a:p>
          <a:p>
            <a:pPr marL="0" lvl="0" indent="0" algn="l" rtl="0">
              <a:lnSpc>
                <a:spcPct val="100000"/>
              </a:lnSpc>
              <a:spcBef>
                <a:spcPts val="0"/>
              </a:spcBef>
              <a:spcAft>
                <a:spcPts val="0"/>
              </a:spcAft>
              <a:buSzPts val="1100"/>
              <a:buNone/>
            </a:pPr>
            <a:r>
              <a:rPr lang="en-US" dirty="0"/>
              <a:t>Hvert </a:t>
            </a:r>
            <a:r>
              <a:rPr lang="en-US" dirty="0" err="1"/>
              <a:t>fyrir</a:t>
            </a:r>
            <a:r>
              <a:rPr lang="en-US" dirty="0"/>
              <a:t> sig </a:t>
            </a:r>
            <a:r>
              <a:rPr lang="en-US" dirty="0" err="1"/>
              <a:t>eða</a:t>
            </a:r>
            <a:r>
              <a:rPr lang="en-US" dirty="0"/>
              <a:t> taka </a:t>
            </a:r>
            <a:r>
              <a:rPr lang="en-US" dirty="0" err="1"/>
              <a:t>að</a:t>
            </a:r>
            <a:r>
              <a:rPr lang="en-US" dirty="0"/>
              <a:t> </a:t>
            </a:r>
            <a:r>
              <a:rPr lang="en-US" dirty="0" err="1"/>
              <a:t>sér</a:t>
            </a:r>
            <a:r>
              <a:rPr lang="en-US" dirty="0"/>
              <a:t> </a:t>
            </a:r>
            <a:r>
              <a:rPr lang="en-US" dirty="0" err="1"/>
              <a:t>hlutverk</a:t>
            </a:r>
            <a:r>
              <a:rPr lang="en-US" dirty="0"/>
              <a:t>?</a:t>
            </a:r>
          </a:p>
          <a:p>
            <a:pPr marL="0" lvl="0" indent="0" algn="l" rtl="0">
              <a:lnSpc>
                <a:spcPct val="100000"/>
              </a:lnSpc>
              <a:spcBef>
                <a:spcPts val="0"/>
              </a:spcBef>
              <a:spcAft>
                <a:spcPts val="0"/>
              </a:spcAft>
              <a:buSzPts val="1100"/>
              <a:buNone/>
            </a:pPr>
            <a:r>
              <a:rPr lang="en-US" dirty="0"/>
              <a:t>Er hægt </a:t>
            </a:r>
            <a:r>
              <a:rPr lang="en-US" dirty="0" err="1"/>
              <a:t>að</a:t>
            </a:r>
            <a:r>
              <a:rPr lang="en-US" dirty="0"/>
              <a:t> </a:t>
            </a:r>
            <a:r>
              <a:rPr lang="en-US" dirty="0" err="1"/>
              <a:t>nýta</a:t>
            </a:r>
            <a:r>
              <a:rPr lang="en-US" dirty="0"/>
              <a:t> </a:t>
            </a:r>
            <a:r>
              <a:rPr lang="en-US" dirty="0" err="1"/>
              <a:t>hugmyndafræði</a:t>
            </a:r>
            <a:r>
              <a:rPr lang="en-US" dirty="0"/>
              <a:t> </a:t>
            </a:r>
            <a:r>
              <a:rPr lang="en-US" dirty="0" err="1"/>
              <a:t>jákvæðrar</a:t>
            </a:r>
            <a:r>
              <a:rPr lang="en-US" dirty="0"/>
              <a:t> </a:t>
            </a:r>
            <a:r>
              <a:rPr lang="en-US" dirty="0" err="1"/>
              <a:t>sálfræði</a:t>
            </a:r>
            <a:r>
              <a:rPr lang="en-US" dirty="0"/>
              <a:t> </a:t>
            </a:r>
            <a:r>
              <a:rPr lang="en-US" dirty="0" err="1"/>
              <a:t>einhversstaðar</a:t>
            </a:r>
            <a:r>
              <a:rPr lang="en-US" dirty="0"/>
              <a:t>? Sem </a:t>
            </a:r>
            <a:r>
              <a:rPr lang="en-US" dirty="0" err="1"/>
              <a:t>einstaklingur</a:t>
            </a:r>
            <a:r>
              <a:rPr lang="en-US" dirty="0"/>
              <a:t>, </a:t>
            </a:r>
            <a:r>
              <a:rPr lang="en-US" dirty="0" err="1"/>
              <a:t>yfirmaður</a:t>
            </a:r>
            <a:r>
              <a:rPr lang="en-US" dirty="0"/>
              <a:t>, </a:t>
            </a:r>
            <a:r>
              <a:rPr lang="en-US" dirty="0" err="1"/>
              <a:t>samstarfsfólk</a:t>
            </a:r>
            <a:r>
              <a:rPr lang="en-US" dirty="0"/>
              <a:t> </a:t>
            </a:r>
            <a:r>
              <a:rPr lang="en-US" dirty="0" err="1"/>
              <a:t>eða</a:t>
            </a:r>
            <a:r>
              <a:rPr lang="en-US" dirty="0"/>
              <a:t> </a:t>
            </a:r>
            <a:r>
              <a:rPr lang="en-US" dirty="0" err="1"/>
              <a:t>stjórnandi</a:t>
            </a:r>
            <a:r>
              <a:rPr lang="en-US" dirty="0"/>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4: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34: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5: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Google Shape;380;p35: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077256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6: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9" name="Google Shape;389;p36: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a:lnSpc>
                <a:spcPct val="115000"/>
              </a:lnSpc>
              <a:spcAft>
                <a:spcPts val="800"/>
              </a:spcAft>
            </a:pPr>
            <a:r>
              <a:rPr lang="is-IS" sz="1800" dirty="0">
                <a:solidFill>
                  <a:srgbClr val="000000"/>
                </a:solidFill>
                <a:effectLst/>
                <a:highlight>
                  <a:srgbClr val="00FF00"/>
                </a:highlight>
                <a:latin typeface="Poppins" panose="00000500000000000000" pitchFamily="2" charset="0"/>
                <a:ea typeface="Calibri" panose="020F0502020204030204" pitchFamily="34" charset="0"/>
                <a:cs typeface="Times New Roman" panose="02020603050405020304" pitchFamily="18" charset="0"/>
              </a:rPr>
              <a:t>10.50-10.50</a:t>
            </a:r>
            <a:endParaRPr lang="is-IS" sz="18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endParaRPr>
          </a:p>
          <a:p>
            <a:pPr>
              <a:lnSpc>
                <a:spcPct val="115000"/>
              </a:lnSpc>
              <a:spcAft>
                <a:spcPts val="800"/>
              </a:spcAft>
            </a:pPr>
            <a:r>
              <a:rPr lang="is-IS" sz="1800" dirty="0">
                <a:solidFill>
                  <a:srgbClr val="000000"/>
                </a:solidFill>
                <a:effectLst/>
                <a:highlight>
                  <a:srgbClr val="00FF00"/>
                </a:highlight>
                <a:latin typeface="Poppins" panose="00000500000000000000" pitchFamily="2" charset="0"/>
                <a:ea typeface="Calibri" panose="020F0502020204030204" pitchFamily="34" charset="0"/>
                <a:cs typeface="Times New Roman" panose="02020603050405020304" pitchFamily="18" charset="0"/>
              </a:rPr>
              <a:t>10 mín.</a:t>
            </a:r>
            <a:endParaRPr lang="is-IS" sz="18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endParaRPr>
          </a:p>
          <a:p>
            <a:pPr>
              <a:lnSpc>
                <a:spcPct val="115000"/>
              </a:lnSpc>
              <a:spcAft>
                <a:spcPts val="800"/>
              </a:spcAft>
            </a:pPr>
            <a:r>
              <a:rPr lang="is-IS" sz="1800" dirty="0">
                <a:solidFill>
                  <a:srgbClr val="000000"/>
                </a:solidFill>
                <a:effectLst/>
                <a:highlight>
                  <a:srgbClr val="00FF00"/>
                </a:highlight>
                <a:latin typeface="Poppins" panose="00000500000000000000" pitchFamily="2" charset="0"/>
                <a:ea typeface="Calibri" panose="020F0502020204030204" pitchFamily="34" charset="0"/>
                <a:cs typeface="Times New Roman" panose="02020603050405020304" pitchFamily="18" charset="0"/>
              </a:rPr>
              <a:t>Bæta fundi með að krydda með jákvæðri sálfræði til að auka gagnsemi funda og stuðla að samheldni og að starfsfólki finnist það metið að verðleikum og að það tilheyri.</a:t>
            </a:r>
            <a:endParaRPr lang="is-IS" sz="18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7: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p37: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err="1"/>
              <a:t>Jákvæðar</a:t>
            </a:r>
            <a:r>
              <a:rPr lang="en-US" dirty="0"/>
              <a:t> </a:t>
            </a:r>
            <a:r>
              <a:rPr lang="en-US" dirty="0" err="1"/>
              <a:t>tilfinningar</a:t>
            </a:r>
            <a:r>
              <a:rPr lang="en-US" dirty="0"/>
              <a:t> – vera </a:t>
            </a:r>
            <a:r>
              <a:rPr lang="en-US" dirty="0" err="1"/>
              <a:t>óspar</a:t>
            </a:r>
            <a:r>
              <a:rPr lang="en-US" dirty="0"/>
              <a:t> á </a:t>
            </a:r>
            <a:r>
              <a:rPr lang="en-US" dirty="0" err="1"/>
              <a:t>jákvæða</a:t>
            </a:r>
            <a:r>
              <a:rPr lang="en-US" dirty="0"/>
              <a:t> </a:t>
            </a:r>
            <a:r>
              <a:rPr lang="en-US" dirty="0" err="1"/>
              <a:t>endurgjöf</a:t>
            </a:r>
            <a:endParaRPr lang="en-US" dirty="0"/>
          </a:p>
          <a:p>
            <a:pPr marL="0" lvl="0" indent="0" algn="l" rtl="0">
              <a:lnSpc>
                <a:spcPct val="100000"/>
              </a:lnSpc>
              <a:spcBef>
                <a:spcPts val="0"/>
              </a:spcBef>
              <a:spcAft>
                <a:spcPts val="0"/>
              </a:spcAft>
              <a:buSzPts val="1100"/>
              <a:buNone/>
            </a:pPr>
            <a:r>
              <a:rPr lang="en-US" dirty="0" err="1"/>
              <a:t>Þátttaka</a:t>
            </a:r>
            <a:r>
              <a:rPr lang="en-US" dirty="0"/>
              <a:t> – </a:t>
            </a:r>
            <a:r>
              <a:rPr lang="en-US" dirty="0" err="1"/>
              <a:t>koma</a:t>
            </a:r>
            <a:r>
              <a:rPr lang="en-US" dirty="0"/>
              <a:t> góðum </a:t>
            </a:r>
            <a:r>
              <a:rPr lang="en-US" dirty="0" err="1"/>
              <a:t>hugmyndum</a:t>
            </a:r>
            <a:r>
              <a:rPr lang="en-US" dirty="0"/>
              <a:t> í framkvæmd </a:t>
            </a:r>
            <a:r>
              <a:rPr lang="en-US" dirty="0" err="1"/>
              <a:t>sama</a:t>
            </a:r>
            <a:r>
              <a:rPr lang="en-US" dirty="0"/>
              <a:t> </a:t>
            </a:r>
            <a:r>
              <a:rPr lang="en-US" dirty="0" err="1"/>
              <a:t>hvaðan</a:t>
            </a:r>
            <a:r>
              <a:rPr lang="en-US" dirty="0"/>
              <a:t> </a:t>
            </a:r>
            <a:r>
              <a:rPr lang="en-US" dirty="0" err="1"/>
              <a:t>þær</a:t>
            </a:r>
            <a:r>
              <a:rPr lang="en-US" dirty="0"/>
              <a:t> </a:t>
            </a:r>
            <a:r>
              <a:rPr lang="en-US" dirty="0" err="1"/>
              <a:t>koma</a:t>
            </a:r>
            <a:endParaRPr lang="en-US" dirty="0"/>
          </a:p>
          <a:p>
            <a:pPr marL="0" lvl="0" indent="0" algn="l" rtl="0">
              <a:lnSpc>
                <a:spcPct val="100000"/>
              </a:lnSpc>
              <a:spcBef>
                <a:spcPts val="0"/>
              </a:spcBef>
              <a:spcAft>
                <a:spcPts val="0"/>
              </a:spcAft>
              <a:buSzPts val="1100"/>
              <a:buNone/>
            </a:pPr>
            <a:r>
              <a:rPr lang="en-US" dirty="0" err="1"/>
              <a:t>Árangur</a:t>
            </a:r>
            <a:r>
              <a:rPr lang="en-US" dirty="0"/>
              <a:t> – </a:t>
            </a:r>
            <a:r>
              <a:rPr lang="en-US" dirty="0" err="1"/>
              <a:t>Fagna</a:t>
            </a:r>
            <a:r>
              <a:rPr lang="en-US" dirty="0"/>
              <a:t> </a:t>
            </a:r>
            <a:r>
              <a:rPr lang="en-US" dirty="0" err="1"/>
              <a:t>öllum</a:t>
            </a:r>
            <a:r>
              <a:rPr lang="en-US" dirty="0"/>
              <a:t> </a:t>
            </a:r>
            <a:r>
              <a:rPr lang="en-US" dirty="0" err="1"/>
              <a:t>áföngum</a:t>
            </a:r>
            <a:r>
              <a:rPr lang="en-US" dirty="0"/>
              <a:t>, </a:t>
            </a:r>
            <a:r>
              <a:rPr lang="en-US" dirty="0" err="1"/>
              <a:t>stórum</a:t>
            </a:r>
            <a:r>
              <a:rPr lang="en-US" dirty="0"/>
              <a:t> </a:t>
            </a:r>
            <a:r>
              <a:rPr lang="en-US" dirty="0" err="1"/>
              <a:t>sem</a:t>
            </a:r>
            <a:r>
              <a:rPr lang="en-US" dirty="0"/>
              <a:t> </a:t>
            </a:r>
            <a:r>
              <a:rPr lang="en-US" dirty="0" err="1"/>
              <a:t>smáum</a:t>
            </a:r>
            <a:r>
              <a:rPr lang="en-US" dirty="0"/>
              <a:t>, </a:t>
            </a:r>
            <a:r>
              <a:rPr lang="en-US" dirty="0" err="1"/>
              <a:t>bæði</a:t>
            </a:r>
            <a:r>
              <a:rPr lang="en-US" dirty="0"/>
              <a:t> vinnu- og </a:t>
            </a:r>
            <a:r>
              <a:rPr lang="en-US" dirty="0" err="1"/>
              <a:t>einstaklingsbundið</a:t>
            </a:r>
            <a:r>
              <a:rPr lang="en-US" dirty="0"/>
              <a:t> (meta </a:t>
            </a:r>
            <a:r>
              <a:rPr lang="en-US" dirty="0" err="1"/>
              <a:t>enstaklinginn</a:t>
            </a:r>
            <a:r>
              <a:rPr lang="en-US" dirty="0"/>
              <a:t> </a:t>
            </a:r>
            <a:r>
              <a:rPr lang="en-US" dirty="0" err="1"/>
              <a:t>heildrænt</a:t>
            </a:r>
            <a:r>
              <a:rPr lang="en-US" dirty="0"/>
              <a:t>)</a:t>
            </a:r>
          </a:p>
          <a:p>
            <a:pPr marL="0" lvl="0" indent="0" algn="l" rtl="0">
              <a:lnSpc>
                <a:spcPct val="100000"/>
              </a:lnSpc>
              <a:spcBef>
                <a:spcPts val="0"/>
              </a:spcBef>
              <a:spcAft>
                <a:spcPts val="0"/>
              </a:spcAft>
              <a:buSzPts val="1100"/>
              <a:buNone/>
            </a:pPr>
            <a:r>
              <a:rPr lang="en-US" dirty="0" err="1"/>
              <a:t>Tilgangur</a:t>
            </a:r>
            <a:r>
              <a:rPr lang="en-US" dirty="0"/>
              <a:t> – </a:t>
            </a:r>
            <a:r>
              <a:rPr lang="en-US" dirty="0" err="1"/>
              <a:t>Útskýrið</a:t>
            </a:r>
            <a:r>
              <a:rPr lang="en-US" dirty="0"/>
              <a:t> </a:t>
            </a:r>
            <a:r>
              <a:rPr lang="en-US" dirty="0" err="1"/>
              <a:t>tilgang</a:t>
            </a:r>
            <a:r>
              <a:rPr lang="en-US" dirty="0"/>
              <a:t> og samhengi verkefni, </a:t>
            </a:r>
            <a:r>
              <a:rPr lang="en-US" dirty="0" err="1"/>
              <a:t>sýnið</a:t>
            </a:r>
            <a:r>
              <a:rPr lang="en-US" dirty="0"/>
              <a:t> </a:t>
            </a:r>
            <a:r>
              <a:rPr lang="en-US" dirty="0" err="1"/>
              <a:t>stóru</a:t>
            </a:r>
            <a:r>
              <a:rPr lang="en-US" dirty="0"/>
              <a:t> </a:t>
            </a:r>
            <a:r>
              <a:rPr lang="en-US" dirty="0" err="1"/>
              <a:t>myndina</a:t>
            </a:r>
            <a:r>
              <a:rPr lang="en-US" dirty="0"/>
              <a:t> – </a:t>
            </a:r>
            <a:r>
              <a:rPr lang="en-US" dirty="0" err="1"/>
              <a:t>aðlögun</a:t>
            </a:r>
            <a:r>
              <a:rPr lang="en-US" dirty="0"/>
              <a:t> </a:t>
            </a:r>
            <a:r>
              <a:rPr lang="en-US" dirty="0" err="1"/>
              <a:t>starfa</a:t>
            </a:r>
            <a:endParaRPr lang="en-US" dirty="0"/>
          </a:p>
          <a:p>
            <a:pPr marL="0" lvl="0" indent="0" algn="l" rtl="0">
              <a:lnSpc>
                <a:spcPct val="100000"/>
              </a:lnSpc>
              <a:spcBef>
                <a:spcPts val="0"/>
              </a:spcBef>
              <a:spcAft>
                <a:spcPts val="0"/>
              </a:spcAft>
              <a:buSzPts val="1100"/>
              <a:buNone/>
            </a:pPr>
            <a:r>
              <a:rPr lang="en-US" dirty="0" err="1"/>
              <a:t>Félagsleg</a:t>
            </a:r>
            <a:r>
              <a:rPr lang="en-US" dirty="0"/>
              <a:t> </a:t>
            </a:r>
            <a:r>
              <a:rPr lang="en-US" dirty="0" err="1"/>
              <a:t>tengsl</a:t>
            </a:r>
            <a:r>
              <a:rPr lang="en-US" dirty="0"/>
              <a:t> – </a:t>
            </a:r>
            <a:r>
              <a:rPr lang="en-US" dirty="0" err="1"/>
              <a:t>gerið</a:t>
            </a:r>
            <a:r>
              <a:rPr lang="en-US" dirty="0"/>
              <a:t> ráð </a:t>
            </a:r>
            <a:r>
              <a:rPr lang="en-US" dirty="0" err="1"/>
              <a:t>fyrir</a:t>
            </a:r>
            <a:r>
              <a:rPr lang="en-US" dirty="0"/>
              <a:t> tíma </a:t>
            </a:r>
            <a:r>
              <a:rPr lang="en-US" dirty="0" err="1"/>
              <a:t>fyrir</a:t>
            </a:r>
            <a:r>
              <a:rPr lang="en-US" dirty="0"/>
              <a:t> </a:t>
            </a:r>
            <a:r>
              <a:rPr lang="en-US" dirty="0" err="1"/>
              <a:t>fólk</a:t>
            </a:r>
            <a:r>
              <a:rPr lang="en-US" dirty="0"/>
              <a:t> </a:t>
            </a:r>
            <a:r>
              <a:rPr lang="en-US" dirty="0" err="1"/>
              <a:t>til</a:t>
            </a:r>
            <a:r>
              <a:rPr lang="en-US" dirty="0"/>
              <a:t> </a:t>
            </a:r>
            <a:r>
              <a:rPr lang="en-US" dirty="0" err="1"/>
              <a:t>að</a:t>
            </a:r>
            <a:r>
              <a:rPr lang="en-US" dirty="0"/>
              <a:t> </a:t>
            </a:r>
            <a:r>
              <a:rPr lang="en-US" dirty="0" err="1"/>
              <a:t>mynda</a:t>
            </a:r>
            <a:r>
              <a:rPr lang="en-US" dirty="0"/>
              <a:t> </a:t>
            </a:r>
            <a:r>
              <a:rPr lang="en-US" dirty="0" err="1"/>
              <a:t>raunveruleg</a:t>
            </a:r>
            <a:r>
              <a:rPr lang="en-US" dirty="0"/>
              <a:t> </a:t>
            </a:r>
            <a:r>
              <a:rPr lang="en-US" dirty="0" err="1"/>
              <a:t>tengsl</a:t>
            </a:r>
            <a:r>
              <a:rPr lang="en-US" dirty="0"/>
              <a:t>, </a:t>
            </a:r>
            <a:r>
              <a:rPr lang="en-US" dirty="0" err="1"/>
              <a:t>að</a:t>
            </a:r>
            <a:r>
              <a:rPr lang="en-US" dirty="0"/>
              <a:t> </a:t>
            </a:r>
            <a:r>
              <a:rPr lang="en-US" dirty="0" err="1"/>
              <a:t>kynnast</a:t>
            </a:r>
            <a:r>
              <a:rPr lang="en-US" dirty="0"/>
              <a:t> </a:t>
            </a:r>
            <a:r>
              <a:rPr lang="en-US" dirty="0" err="1"/>
              <a:t>persónunni</a:t>
            </a:r>
            <a:r>
              <a:rPr lang="en-US" dirty="0"/>
              <a:t> </a:t>
            </a:r>
            <a:r>
              <a:rPr lang="en-US" dirty="0" err="1"/>
              <a:t>utan</a:t>
            </a:r>
            <a:r>
              <a:rPr lang="en-US" dirty="0"/>
              <a:t> </a:t>
            </a:r>
            <a:r>
              <a:rPr lang="en-US" dirty="0" err="1"/>
              <a:t>vinnustaðar</a:t>
            </a:r>
            <a:r>
              <a:rPr lang="en-US" dirty="0"/>
              <a:t>.</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8: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8" name="Google Shape;408;p38: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360"/>
              </a:spcBef>
              <a:spcAft>
                <a:spcPts val="0"/>
              </a:spcAft>
              <a:buClr>
                <a:schemeClr val="dk1"/>
              </a:buClr>
              <a:buSzPts val="1800"/>
              <a:buNone/>
            </a:pPr>
            <a:r>
              <a:rPr lang="en-US" sz="1100" dirty="0" err="1">
                <a:highlight>
                  <a:srgbClr val="FFFFFF"/>
                </a:highlight>
              </a:rPr>
              <a:t>Skilvit</a:t>
            </a:r>
            <a:endParaRPr lang="en-US" sz="1100" dirty="0">
              <a:highlight>
                <a:srgbClr val="FFFFFF"/>
              </a:highlight>
            </a:endParaRPr>
          </a:p>
          <a:p>
            <a:pPr marL="342900" lvl="0" indent="-342900">
              <a:lnSpc>
                <a:spcPct val="115000"/>
              </a:lnSpc>
              <a:spcAft>
                <a:spcPts val="800"/>
              </a:spcAft>
              <a:buFont typeface="Arial" panose="020B0604020202020204" pitchFamily="34" charset="0"/>
              <a:buChar char="•"/>
              <a:tabLst>
                <a:tab pos="457200" algn="l"/>
              </a:tabLst>
            </a:pPr>
            <a:r>
              <a:rPr lang="is-IS" sz="11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[skilgreining] vitund lífveru um það, sem hún varð vör; hugartúlkun á eigin skynjun</a:t>
            </a:r>
          </a:p>
          <a:p>
            <a:pPr marL="342900" lvl="0" indent="-342900">
              <a:lnSpc>
                <a:spcPct val="115000"/>
              </a:lnSpc>
              <a:spcAft>
                <a:spcPts val="800"/>
              </a:spcAft>
              <a:buFont typeface="Arial" panose="020B0604020202020204" pitchFamily="34" charset="0"/>
              <a:buChar char="•"/>
              <a:tabLst>
                <a:tab pos="457200" algn="l"/>
              </a:tabLst>
            </a:pPr>
            <a:r>
              <a:rPr lang="is-IS" sz="11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[enska] </a:t>
            </a:r>
            <a:r>
              <a:rPr lang="is-IS" sz="1100" kern="100" dirty="0" err="1">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cognition</a:t>
            </a:r>
            <a:r>
              <a:rPr lang="is-IS" sz="11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 </a:t>
            </a:r>
            <a:endParaRPr lang="en-US" sz="1100" dirty="0">
              <a:highlight>
                <a:srgbClr val="FFFFFF"/>
              </a:highlight>
            </a:endParaRPr>
          </a:p>
          <a:p>
            <a:pPr marL="114300" lvl="0" indent="0" algn="l" rtl="0">
              <a:lnSpc>
                <a:spcPct val="100000"/>
              </a:lnSpc>
              <a:spcBef>
                <a:spcPts val="360"/>
              </a:spcBef>
              <a:spcAft>
                <a:spcPts val="0"/>
              </a:spcAft>
              <a:buClr>
                <a:schemeClr val="dk1"/>
              </a:buClr>
              <a:buSzPts val="1800"/>
              <a:buNone/>
            </a:pPr>
            <a:r>
              <a:rPr lang="en-US" sz="1100" dirty="0">
                <a:highlight>
                  <a:srgbClr val="FFFFFF"/>
                </a:highlight>
              </a:rPr>
              <a:t>Value of reflection and evaluative thinking</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9: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p39: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0: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 name="Google Shape;432;p40: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1: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2" name="Google Shape;442;p41: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41:notes"/>
          <p:cNvSpPr>
            <a:spLocks noGrp="1" noRot="1" noChangeAspect="1"/>
          </p:cNvSpPr>
          <p:nvPr>
            <p:ph type="sldImg" idx="2"/>
          </p:nvPr>
        </p:nvSpPr>
        <p:spPr>
          <a:xfrm>
            <a:off x="1114425" y="1233488"/>
            <a:ext cx="4440238"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41:notes"/>
          <p:cNvSpPr txBox="1">
            <a:spLocks noGrp="1"/>
          </p:cNvSpPr>
          <p:nvPr>
            <p:ph type="body" idx="1"/>
          </p:nvPr>
        </p:nvSpPr>
        <p:spPr>
          <a:xfrm>
            <a:off x="666909" y="4751219"/>
            <a:ext cx="533527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534" name="Google Shape;534;p41:notes"/>
          <p:cNvSpPr txBox="1">
            <a:spLocks noGrp="1"/>
          </p:cNvSpPr>
          <p:nvPr>
            <p:ph type="sldNum" idx="12"/>
          </p:nvPr>
        </p:nvSpPr>
        <p:spPr>
          <a:xfrm>
            <a:off x="3777607" y="9377317"/>
            <a:ext cx="2889938" cy="49534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6: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16: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a:lnSpc>
                <a:spcPct val="115000"/>
              </a:lnSpc>
              <a:spcAft>
                <a:spcPts val="800"/>
              </a:spcAft>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12474296616_0_12: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3" name="Google Shape;543;g12474296616_0_12: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
        <p:nvSpPr>
          <p:cNvPr id="544" name="Google Shape;544;g12474296616_0_12:notes"/>
          <p:cNvSpPr txBox="1">
            <a:spLocks noGrp="1"/>
          </p:cNvSpPr>
          <p:nvPr>
            <p:ph type="sldNum" idx="12"/>
          </p:nvPr>
        </p:nvSpPr>
        <p:spPr>
          <a:xfrm>
            <a:off x="0" y="0"/>
            <a:ext cx="2917361" cy="32390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42: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2" name="Google Shape;552;p42: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553" name="Google Shape;553;p42:notes"/>
          <p:cNvSpPr txBox="1">
            <a:spLocks noGrp="1"/>
          </p:cNvSpPr>
          <p:nvPr>
            <p:ph type="sldNum" idx="12"/>
          </p:nvPr>
        </p:nvSpPr>
        <p:spPr>
          <a:xfrm>
            <a:off x="0" y="0"/>
            <a:ext cx="2917361" cy="32390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2418acd849_0_21: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7" name="Google Shape;597;g12418acd849_0_21: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6: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16: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6: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16: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2418acd849_0_116: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g12418acd849_0_116: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s-IS" b="0" i="0" dirty="0">
                <a:solidFill>
                  <a:srgbClr val="666666"/>
                </a:solidFill>
                <a:effectLst/>
                <a:latin typeface="Roboto" panose="02000000000000000000" pitchFamily="2" charset="0"/>
              </a:rPr>
              <a:t>„Upphafsmenn jákvæðrar sálfræði töldu hins vegar að einnig þyrfti að skoða hvað fælist í andlegri vellíðan og beina sjónum að þeim þáttum lífsins sem geri lífið þess virði að lifa því.“ </a:t>
            </a:r>
          </a:p>
          <a:p>
            <a:pPr marL="0" lvl="0" indent="0" algn="l" rtl="0">
              <a:lnSpc>
                <a:spcPct val="100000"/>
              </a:lnSpc>
              <a:spcBef>
                <a:spcPts val="0"/>
              </a:spcBef>
              <a:spcAft>
                <a:spcPts val="0"/>
              </a:spcAft>
              <a:buSzPts val="1100"/>
              <a:buNone/>
            </a:pPr>
            <a:r>
              <a:rPr lang="is-IS" b="0" i="0" dirty="0">
                <a:solidFill>
                  <a:srgbClr val="666666"/>
                </a:solidFill>
                <a:effectLst/>
                <a:latin typeface="Roboto" panose="02000000000000000000" pitchFamily="2" charset="0"/>
              </a:rPr>
              <a:t>Anna Steinunn Friðriksdóttir </a:t>
            </a:r>
            <a:r>
              <a:rPr lang="is-IS" dirty="0"/>
              <a:t>https://www.feykir.is/is/frettir/hvad-er-jakvaed-salfraedi</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7: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17: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s-IS" b="0" i="0" dirty="0">
                <a:solidFill>
                  <a:srgbClr val="666666"/>
                </a:solidFill>
                <a:effectLst/>
                <a:latin typeface="Roboto" panose="02000000000000000000" pitchFamily="2" charset="0"/>
              </a:rPr>
              <a:t>„Athygli er beint að því hvað fær einstaklinga, hópa og stofnanir til að blómstra og hvaða breytur byggja undir og viðhalda jákvæðri heilsu og andlegri vellíðan.</a:t>
            </a:r>
          </a:p>
          <a:p>
            <a:pPr marL="0" lvl="0" indent="0" algn="l" rtl="0">
              <a:lnSpc>
                <a:spcPct val="100000"/>
              </a:lnSpc>
              <a:spcBef>
                <a:spcPts val="0"/>
              </a:spcBef>
              <a:spcAft>
                <a:spcPts val="0"/>
              </a:spcAft>
              <a:buSzPts val="1100"/>
              <a:buNone/>
            </a:pPr>
            <a:r>
              <a:rPr lang="is-IS" b="0" i="0" dirty="0">
                <a:solidFill>
                  <a:srgbClr val="666666"/>
                </a:solidFill>
                <a:effectLst/>
                <a:latin typeface="Roboto" panose="02000000000000000000" pitchFamily="2" charset="0"/>
              </a:rPr>
              <a:t>Jákvæð sálfræði er því vísindaleg nálgun á jákvæða mannlega eiginleika sem hefur það að markmiði að rannsaka hvað reynist fólki vel og stuðlar að vellíðan þess.“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n-NO" b="0" i="0" dirty="0">
                <a:solidFill>
                  <a:srgbClr val="666666"/>
                </a:solidFill>
                <a:effectLst/>
                <a:latin typeface="Roboto" panose="02000000000000000000" pitchFamily="2" charset="0"/>
              </a:rPr>
              <a:t>Anna Steinunn Friðriksdóttir </a:t>
            </a:r>
            <a:r>
              <a:rPr lang="nn-NO" dirty="0"/>
              <a:t>https://www.feykir.is/is/frettir/hvad-er-jakvaed-salfraedi</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8:notes"/>
          <p:cNvSpPr>
            <a:spLocks noGrp="1" noRot="1" noChangeAspect="1"/>
          </p:cNvSpPr>
          <p:nvPr>
            <p:ph type="sldImg" idx="2"/>
          </p:nvPr>
        </p:nvSpPr>
        <p:spPr>
          <a:xfrm>
            <a:off x="866775" y="739775"/>
            <a:ext cx="4935538"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8:notes"/>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is-I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 name="Google Shape;1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0" name="Google Shape;20;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6" name="Google Shape;2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a:spLocks noGrp="1"/>
          </p:cNvSpPr>
          <p:nvPr>
            <p:ph type="pic" idx="2"/>
          </p:nvPr>
        </p:nvSpPr>
        <p:spPr>
          <a:xfrm>
            <a:off x="1792288" y="612775"/>
            <a:ext cx="5486400" cy="4114800"/>
          </a:xfrm>
          <a:prstGeom prst="rect">
            <a:avLst/>
          </a:prstGeom>
          <a:noFill/>
          <a:ln>
            <a:noFill/>
          </a:ln>
        </p:spPr>
      </p:sp>
      <p:sp>
        <p:nvSpPr>
          <p:cNvPr id="64" name="Google Shape;64;p1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5.jp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8.jp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scotsman.com/health/ten-minutes-of-self-reflection-could-reduce-risk-of-alzheimers-disease-study-suggests-3777612"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9.jp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0.jpg"/></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8" Type="http://schemas.openxmlformats.org/officeDocument/2006/relationships/hyperlink" Target="https://skemman.is/bitstream/1946/35591/1/J%C3%A1kv%C3%A6%C3%B0%20inngrip%20%C3%A1%20vinnusta%C3%B0.pdf" TargetMode="External"/><Relationship Id="rId3" Type="http://schemas.openxmlformats.org/officeDocument/2006/relationships/image" Target="../media/image23.png"/><Relationship Id="rId7" Type="http://schemas.openxmlformats.org/officeDocument/2006/relationships/hyperlink" Target="https://www.umsystem.edu/sites/default/files/media/hr/tmr/Stretch%20Assignments%20as%20an%20Opportunity%20to%20Advance%20your%20Career.pdf" TargetMode="External"/><Relationship Id="rId12"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hyperlink" Target="https://www.akureyri.net/is/moya/news/blomstrandi-lif?fbclid=IwAR0-enXmJSbZ1pEpY149-LJnA2bA_HNdfNvSbFsGu12SLnOdaHaqprNbhl0" TargetMode="External"/><Relationship Id="rId11" Type="http://schemas.openxmlformats.org/officeDocument/2006/relationships/image" Target="../media/image7.png"/><Relationship Id="rId5" Type="http://schemas.openxmlformats.org/officeDocument/2006/relationships/hyperlink" Target="https://www.feykir.is/is/frettir/hvad-er-jakvaed-salfraedi" TargetMode="External"/><Relationship Id="rId10" Type="http://schemas.openxmlformats.org/officeDocument/2006/relationships/hyperlink" Target="https://www.scotsman.com/health/ten-minutes-of-self-reflection-could-reduce-risk-of-alzheimers-disease-study-suggests-3777612" TargetMode="External"/><Relationship Id="rId4" Type="http://schemas.openxmlformats.org/officeDocument/2006/relationships/image" Target="../media/image24.png"/><Relationship Id="rId9" Type="http://schemas.openxmlformats.org/officeDocument/2006/relationships/hyperlink" Target="https://www.gov.uk/government/publications/five-ways-to-mental-wellbein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bmcpublichealth.biomedcentral.com/articles/10.1186/1471-2458-13-11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endParaRPr dirty="0"/>
          </a:p>
        </p:txBody>
      </p:sp>
      <p:pic>
        <p:nvPicPr>
          <p:cNvPr id="85" name="Google Shape;85;p1"/>
          <p:cNvPicPr preferRelativeResize="0"/>
          <p:nvPr/>
        </p:nvPicPr>
        <p:blipFill rotWithShape="1">
          <a:blip r:embed="rId3">
            <a:alphaModFix/>
          </a:blip>
          <a:srcRect l="1762" t="47329" r="7327"/>
          <a:stretch/>
        </p:blipFill>
        <p:spPr>
          <a:xfrm>
            <a:off x="20" y="0"/>
            <a:ext cx="9143982" cy="6857990"/>
          </a:xfrm>
          <a:prstGeom prst="rect">
            <a:avLst/>
          </a:prstGeom>
          <a:noFill/>
          <a:ln>
            <a:noFill/>
          </a:ln>
        </p:spPr>
      </p:pic>
      <p:pic>
        <p:nvPicPr>
          <p:cNvPr id="86" name="Google Shape;86;p1" descr="Protect"/>
          <p:cNvPicPr preferRelativeResize="0"/>
          <p:nvPr/>
        </p:nvPicPr>
        <p:blipFill rotWithShape="1">
          <a:blip r:embed="rId4">
            <a:alphaModFix/>
          </a:blip>
          <a:srcRect/>
          <a:stretch/>
        </p:blipFill>
        <p:spPr>
          <a:xfrm>
            <a:off x="30225" y="56600"/>
            <a:ext cx="1910035" cy="415500"/>
          </a:xfrm>
          <a:prstGeom prst="rect">
            <a:avLst/>
          </a:prstGeom>
          <a:noFill/>
          <a:ln>
            <a:noFill/>
          </a:ln>
        </p:spPr>
      </p:pic>
      <p:sp>
        <p:nvSpPr>
          <p:cNvPr id="87" name="Google Shape;87;p1"/>
          <p:cNvSpPr txBox="1"/>
          <p:nvPr/>
        </p:nvSpPr>
        <p:spPr>
          <a:xfrm>
            <a:off x="276652" y="6408810"/>
            <a:ext cx="8867328"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1" u="none" strike="noStrike" cap="none">
                <a:solidFill>
                  <a:srgbClr val="1D2129"/>
                </a:solidFill>
                <a:latin typeface="Helvetica Neue"/>
                <a:ea typeface="Helvetica Neue"/>
                <a:cs typeface="Helvetica Neue"/>
                <a:sym typeface="Helvetica Neue"/>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b="0" i="0" u="none" strike="noStrike" cap="none">
              <a:solidFill>
                <a:schemeClr val="dk1"/>
              </a:solidFill>
              <a:latin typeface="Calibri"/>
              <a:ea typeface="Calibri"/>
              <a:cs typeface="Calibri"/>
              <a:sym typeface="Calibri"/>
            </a:endParaRPr>
          </a:p>
        </p:txBody>
      </p:sp>
      <p:pic>
        <p:nvPicPr>
          <p:cNvPr id="88" name="Google Shape;88;p1"/>
          <p:cNvPicPr preferRelativeResize="0"/>
          <p:nvPr/>
        </p:nvPicPr>
        <p:blipFill rotWithShape="1">
          <a:blip r:embed="rId5">
            <a:alphaModFix/>
          </a:blip>
          <a:srcRect/>
          <a:stretch/>
        </p:blipFill>
        <p:spPr>
          <a:xfrm>
            <a:off x="7490768" y="90150"/>
            <a:ext cx="1488906" cy="481276"/>
          </a:xfrm>
          <a:prstGeom prst="rect">
            <a:avLst/>
          </a:prstGeom>
          <a:noFill/>
          <a:ln>
            <a:noFill/>
          </a:ln>
        </p:spPr>
      </p:pic>
      <p:pic>
        <p:nvPicPr>
          <p:cNvPr id="89" name="Google Shape;89;p1"/>
          <p:cNvPicPr preferRelativeResize="0"/>
          <p:nvPr/>
        </p:nvPicPr>
        <p:blipFill rotWithShape="1">
          <a:blip r:embed="rId6">
            <a:alphaModFix/>
          </a:blip>
          <a:srcRect/>
          <a:stretch/>
        </p:blipFill>
        <p:spPr>
          <a:xfrm>
            <a:off x="2692675" y="12476"/>
            <a:ext cx="1261242" cy="584750"/>
          </a:xfrm>
          <a:prstGeom prst="rect">
            <a:avLst/>
          </a:prstGeom>
          <a:noFill/>
          <a:ln>
            <a:noFill/>
          </a:ln>
        </p:spPr>
      </p:pic>
      <p:sp>
        <p:nvSpPr>
          <p:cNvPr id="90" name="Google Shape;90;p1"/>
          <p:cNvSpPr txBox="1"/>
          <p:nvPr/>
        </p:nvSpPr>
        <p:spPr>
          <a:xfrm>
            <a:off x="298649" y="1305925"/>
            <a:ext cx="8546700" cy="13849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u="sng" dirty="0">
                <a:solidFill>
                  <a:schemeClr val="dk1"/>
                </a:solidFill>
              </a:rPr>
              <a:t>Lota</a:t>
            </a:r>
            <a:r>
              <a:rPr lang="en-US" sz="2800" b="1" i="0" u="sng" strike="noStrike" cap="none" dirty="0">
                <a:solidFill>
                  <a:schemeClr val="dk1"/>
                </a:solidFill>
                <a:latin typeface="Arial"/>
                <a:ea typeface="Arial"/>
                <a:cs typeface="Arial"/>
                <a:sym typeface="Arial"/>
              </a:rPr>
              <a:t> 3</a:t>
            </a:r>
            <a:r>
              <a:rPr lang="en-US" sz="2800" b="1" i="0" u="none" strike="noStrike" cap="none" dirty="0">
                <a:solidFill>
                  <a:schemeClr val="dk1"/>
                </a:solidFill>
                <a:latin typeface="Arial"/>
                <a:ea typeface="Arial"/>
                <a:cs typeface="Arial"/>
                <a:sym typeface="Arial"/>
              </a:rPr>
              <a:t>: </a:t>
            </a:r>
            <a:endParaRPr lang="en-US"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err="1">
                <a:solidFill>
                  <a:schemeClr val="dk1"/>
                </a:solidFill>
                <a:latin typeface="Arial"/>
                <a:ea typeface="Arial"/>
                <a:cs typeface="Arial"/>
                <a:sym typeface="Arial"/>
              </a:rPr>
              <a:t>Inngrip</a:t>
            </a:r>
            <a:r>
              <a:rPr lang="en-US" sz="2800" b="1" i="0" u="none" strike="noStrike" cap="none" dirty="0">
                <a:solidFill>
                  <a:schemeClr val="dk1"/>
                </a:solidFill>
                <a:latin typeface="Arial"/>
                <a:ea typeface="Arial"/>
                <a:cs typeface="Arial"/>
                <a:sym typeface="Arial"/>
              </a:rPr>
              <a:t> </a:t>
            </a:r>
            <a:r>
              <a:rPr lang="en-US" sz="2800" b="1" i="0" u="none" strike="noStrike" cap="none" dirty="0" err="1">
                <a:solidFill>
                  <a:schemeClr val="dk1"/>
                </a:solidFill>
                <a:latin typeface="Arial"/>
                <a:ea typeface="Arial"/>
                <a:cs typeface="Arial"/>
                <a:sym typeface="Arial"/>
              </a:rPr>
              <a:t>með</a:t>
            </a:r>
            <a:r>
              <a:rPr lang="en-US" sz="2800" b="1" i="0" u="none" strike="noStrike" cap="none" dirty="0">
                <a:solidFill>
                  <a:schemeClr val="dk1"/>
                </a:solidFill>
                <a:latin typeface="Arial"/>
                <a:ea typeface="Arial"/>
                <a:cs typeface="Arial"/>
                <a:sym typeface="Arial"/>
              </a:rPr>
              <a:t> </a:t>
            </a:r>
            <a:r>
              <a:rPr lang="en-US" sz="2800" b="1" i="0" u="none" strike="noStrike" cap="none" dirty="0" err="1">
                <a:solidFill>
                  <a:schemeClr val="dk1"/>
                </a:solidFill>
                <a:latin typeface="Arial"/>
                <a:ea typeface="Arial"/>
                <a:cs typeface="Arial"/>
                <a:sym typeface="Arial"/>
              </a:rPr>
              <a:t>jákvæðri</a:t>
            </a:r>
            <a:r>
              <a:rPr lang="en-US" sz="2800" b="1" i="0" u="none" strike="noStrike" cap="none" dirty="0">
                <a:solidFill>
                  <a:schemeClr val="dk1"/>
                </a:solidFill>
                <a:latin typeface="Arial"/>
                <a:ea typeface="Arial"/>
                <a:cs typeface="Arial"/>
                <a:sym typeface="Arial"/>
              </a:rPr>
              <a:t> </a:t>
            </a:r>
            <a:r>
              <a:rPr lang="en-US" sz="2800" b="1" i="0" u="none" strike="noStrike" cap="none" dirty="0" err="1">
                <a:solidFill>
                  <a:schemeClr val="dk1"/>
                </a:solidFill>
                <a:latin typeface="Arial"/>
                <a:ea typeface="Arial"/>
                <a:cs typeface="Arial"/>
                <a:sym typeface="Arial"/>
              </a:rPr>
              <a:t>sálfræði</a:t>
            </a:r>
            <a:r>
              <a:rPr lang="en-US" sz="2800" b="1" i="0" u="none" strike="noStrike" cap="none" dirty="0">
                <a:solidFill>
                  <a:schemeClr val="dk1"/>
                </a:solidFill>
                <a:latin typeface="Arial"/>
                <a:ea typeface="Arial"/>
                <a:cs typeface="Arial"/>
                <a:sym typeface="Arial"/>
              </a:rPr>
              <a:t> </a:t>
            </a:r>
            <a:r>
              <a:rPr lang="en-US" sz="2800" b="1" i="0" u="none" strike="noStrike" cap="none" dirty="0" err="1">
                <a:solidFill>
                  <a:schemeClr val="dk1"/>
                </a:solidFill>
                <a:latin typeface="Arial"/>
                <a:ea typeface="Arial"/>
                <a:cs typeface="Arial"/>
                <a:sym typeface="Arial"/>
              </a:rPr>
              <a:t>til</a:t>
            </a:r>
            <a:r>
              <a:rPr lang="en-US" sz="2800" b="1" i="0" u="none" strike="noStrike" cap="none" dirty="0">
                <a:solidFill>
                  <a:schemeClr val="dk1"/>
                </a:solidFill>
                <a:latin typeface="Arial"/>
                <a:ea typeface="Arial"/>
                <a:cs typeface="Arial"/>
                <a:sym typeface="Arial"/>
              </a:rPr>
              <a:t> </a:t>
            </a:r>
            <a:r>
              <a:rPr lang="en-US" sz="2800" b="1" i="0" u="none" strike="noStrike" cap="none" dirty="0" err="1">
                <a:solidFill>
                  <a:schemeClr val="dk1"/>
                </a:solidFill>
                <a:latin typeface="Arial"/>
                <a:ea typeface="Arial"/>
                <a:cs typeface="Arial"/>
                <a:sym typeface="Arial"/>
              </a:rPr>
              <a:t>að</a:t>
            </a:r>
            <a:r>
              <a:rPr lang="en-US" sz="2800" b="1" i="0" u="none" strike="noStrike" cap="none" dirty="0">
                <a:solidFill>
                  <a:schemeClr val="dk1"/>
                </a:solidFill>
                <a:latin typeface="Arial"/>
                <a:ea typeface="Arial"/>
                <a:cs typeface="Arial"/>
                <a:sym typeface="Arial"/>
              </a:rPr>
              <a:t> </a:t>
            </a:r>
            <a:r>
              <a:rPr lang="en-US" sz="2800" b="1" i="0" u="none" strike="noStrike" cap="none" dirty="0" err="1">
                <a:solidFill>
                  <a:schemeClr val="dk1"/>
                </a:solidFill>
                <a:latin typeface="Arial"/>
                <a:ea typeface="Arial"/>
                <a:cs typeface="Arial"/>
                <a:sym typeface="Arial"/>
              </a:rPr>
              <a:t>stuðla</a:t>
            </a:r>
            <a:r>
              <a:rPr lang="en-US" sz="2800" b="1" i="0" u="none" strike="noStrike" cap="none" dirty="0">
                <a:solidFill>
                  <a:schemeClr val="dk1"/>
                </a:solidFill>
                <a:latin typeface="Arial"/>
                <a:ea typeface="Arial"/>
                <a:cs typeface="Arial"/>
                <a:sym typeface="Arial"/>
              </a:rPr>
              <a:t> </a:t>
            </a:r>
            <a:r>
              <a:rPr lang="en-US" sz="2800" b="1" i="0" u="none" strike="noStrike" cap="none" dirty="0" err="1">
                <a:solidFill>
                  <a:schemeClr val="dk1"/>
                </a:solidFill>
                <a:latin typeface="Arial"/>
                <a:ea typeface="Arial"/>
                <a:cs typeface="Arial"/>
                <a:sym typeface="Arial"/>
              </a:rPr>
              <a:t>að</a:t>
            </a:r>
            <a:r>
              <a:rPr lang="en-US" sz="2800" b="1" i="0" u="none" strike="noStrike" cap="none" dirty="0">
                <a:solidFill>
                  <a:schemeClr val="dk1"/>
                </a:solidFill>
                <a:latin typeface="Arial"/>
                <a:ea typeface="Arial"/>
                <a:cs typeface="Arial"/>
                <a:sym typeface="Arial"/>
              </a:rPr>
              <a:t> </a:t>
            </a:r>
            <a:r>
              <a:rPr lang="en-US" sz="2800" b="1" i="0" u="none" strike="noStrike" cap="none" dirty="0" err="1">
                <a:solidFill>
                  <a:schemeClr val="dk1"/>
                </a:solidFill>
                <a:latin typeface="Arial"/>
                <a:ea typeface="Arial"/>
                <a:cs typeface="Arial"/>
                <a:sym typeface="Arial"/>
              </a:rPr>
              <a:t>velferð</a:t>
            </a:r>
            <a:r>
              <a:rPr lang="en-US" sz="2800" b="1" i="0" u="none" strike="noStrike" cap="none" dirty="0">
                <a:solidFill>
                  <a:schemeClr val="dk1"/>
                </a:solidFill>
                <a:latin typeface="Arial"/>
                <a:ea typeface="Arial"/>
                <a:cs typeface="Arial"/>
                <a:sym typeface="Arial"/>
              </a:rPr>
              <a:t> </a:t>
            </a:r>
            <a:r>
              <a:rPr lang="en-US" sz="2800" b="1" i="0" u="none" strike="noStrike" cap="none" dirty="0" err="1">
                <a:solidFill>
                  <a:schemeClr val="dk1"/>
                </a:solidFill>
                <a:latin typeface="Arial"/>
                <a:ea typeface="Arial"/>
                <a:cs typeface="Arial"/>
                <a:sym typeface="Arial"/>
              </a:rPr>
              <a:t>fjölbreytts</a:t>
            </a:r>
            <a:r>
              <a:rPr lang="en-US" sz="2800" b="1" i="0" u="none" strike="noStrike" cap="none" dirty="0">
                <a:solidFill>
                  <a:schemeClr val="dk1"/>
                </a:solidFill>
                <a:latin typeface="Arial"/>
                <a:ea typeface="Arial"/>
                <a:cs typeface="Arial"/>
                <a:sym typeface="Arial"/>
              </a:rPr>
              <a:t> </a:t>
            </a:r>
            <a:r>
              <a:rPr lang="en-US" sz="2800" b="1" i="0" u="none" strike="noStrike" cap="none" dirty="0" err="1">
                <a:solidFill>
                  <a:schemeClr val="dk1"/>
                </a:solidFill>
                <a:latin typeface="Arial"/>
                <a:ea typeface="Arial"/>
                <a:cs typeface="Arial"/>
                <a:sym typeface="Arial"/>
              </a:rPr>
              <a:t>hóps</a:t>
            </a:r>
            <a:r>
              <a:rPr lang="en-US" sz="2800" b="1" i="0" u="none" strike="noStrike" cap="none" dirty="0">
                <a:solidFill>
                  <a:schemeClr val="dk1"/>
                </a:solidFill>
                <a:latin typeface="Arial"/>
                <a:ea typeface="Arial"/>
                <a:cs typeface="Arial"/>
                <a:sym typeface="Arial"/>
              </a:rPr>
              <a:t> </a:t>
            </a:r>
            <a:r>
              <a:rPr lang="en-US" sz="2800" b="1" i="0" u="none" strike="noStrike" cap="none" dirty="0" err="1">
                <a:solidFill>
                  <a:schemeClr val="dk1"/>
                </a:solidFill>
                <a:latin typeface="Arial"/>
                <a:ea typeface="Arial"/>
                <a:cs typeface="Arial"/>
                <a:sym typeface="Arial"/>
              </a:rPr>
              <a:t>starfsfólks</a:t>
            </a:r>
            <a:endParaRPr lang="en-US" sz="1400" b="0" i="0" u="none" strike="noStrike" cap="none" dirty="0">
              <a:solidFill>
                <a:srgbClr val="000000"/>
              </a:solidFill>
              <a:latin typeface="Arial"/>
              <a:ea typeface="Arial"/>
              <a:cs typeface="Arial"/>
              <a:sym typeface="Arial"/>
            </a:endParaRPr>
          </a:p>
        </p:txBody>
      </p:sp>
      <p:pic>
        <p:nvPicPr>
          <p:cNvPr id="3" name="Picture 2" descr="Icon&#10;&#10;Description automatically generated">
            <a:extLst>
              <a:ext uri="{FF2B5EF4-FFF2-40B4-BE49-F238E27FC236}">
                <a16:creationId xmlns:a16="http://schemas.microsoft.com/office/drawing/2014/main" id="{35AC5BBD-E99B-DD96-9C0F-0395D4EB9142}"/>
              </a:ext>
            </a:extLst>
          </p:cNvPr>
          <p:cNvPicPr>
            <a:picLocks noChangeAspect="1"/>
          </p:cNvPicPr>
          <p:nvPr/>
        </p:nvPicPr>
        <p:blipFill>
          <a:blip r:embed="rId7"/>
          <a:stretch>
            <a:fillRect/>
          </a:stretch>
        </p:blipFill>
        <p:spPr>
          <a:xfrm>
            <a:off x="5017803" y="12476"/>
            <a:ext cx="1302555" cy="7144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9"/>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dirty="0" err="1">
                <a:latin typeface="Arial"/>
                <a:ea typeface="Arial"/>
                <a:cs typeface="Arial"/>
                <a:sym typeface="Arial"/>
              </a:rPr>
              <a:t>Mentimeter</a:t>
            </a:r>
            <a:r>
              <a:rPr lang="en-US" dirty="0">
                <a:latin typeface="Arial"/>
                <a:ea typeface="Arial"/>
                <a:cs typeface="Arial"/>
                <a:sym typeface="Arial"/>
              </a:rPr>
              <a:t> / </a:t>
            </a:r>
            <a:r>
              <a:rPr lang="en-US" dirty="0" err="1">
                <a:latin typeface="Arial"/>
                <a:ea typeface="Arial"/>
                <a:cs typeface="Arial"/>
                <a:sym typeface="Arial"/>
              </a:rPr>
              <a:t>umræða</a:t>
            </a:r>
            <a:endParaRPr dirty="0">
              <a:latin typeface="Arial"/>
              <a:ea typeface="Arial"/>
              <a:cs typeface="Arial"/>
              <a:sym typeface="Arial"/>
            </a:endParaRPr>
          </a:p>
        </p:txBody>
      </p:sp>
      <p:sp>
        <p:nvSpPr>
          <p:cNvPr id="154" name="Google Shape;154;p19"/>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lvl="0"/>
            <a:r>
              <a:rPr lang="is-IS" dirty="0">
                <a:highlight>
                  <a:srgbClr val="FFFFFF"/>
                </a:highlight>
              </a:rPr>
              <a:t>Hvaða þýðingu hefur starfsánægja fyrir þig?</a:t>
            </a:r>
          </a:p>
          <a:p>
            <a:pPr lvl="0"/>
            <a:r>
              <a:rPr lang="is-IS" dirty="0">
                <a:highlight>
                  <a:srgbClr val="FFFFFF"/>
                </a:highlight>
              </a:rPr>
              <a:t>Hvað stuðlar helst að því að þú upplifir starfsánægju í vinnunni?</a:t>
            </a:r>
          </a:p>
          <a:p>
            <a:pPr lvl="0"/>
            <a:r>
              <a:rPr lang="is-IS" dirty="0">
                <a:highlight>
                  <a:srgbClr val="FFFFFF"/>
                </a:highlight>
              </a:rPr>
              <a:t>Hvað kemur helst í veg fyrir starfsánægju þína?</a:t>
            </a:r>
          </a:p>
        </p:txBody>
      </p:sp>
      <p:sp>
        <p:nvSpPr>
          <p:cNvPr id="155" name="Google Shape;155;p19"/>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6" name="Google Shape;156;p19"/>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157" name="Google Shape;157;p19"/>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3600" dirty="0">
                <a:latin typeface="Arial"/>
                <a:ea typeface="Arial"/>
                <a:cs typeface="Arial"/>
                <a:sym typeface="Arial"/>
              </a:rPr>
              <a:t>CIPD Good Work Index June 2022</a:t>
            </a:r>
            <a:endParaRPr sz="3600" dirty="0">
              <a:latin typeface="Arial"/>
              <a:ea typeface="Arial"/>
              <a:cs typeface="Arial"/>
              <a:sym typeface="Arial"/>
            </a:endParaRPr>
          </a:p>
        </p:txBody>
      </p:sp>
      <p:sp>
        <p:nvSpPr>
          <p:cNvPr id="163" name="Google Shape;163;p20"/>
          <p:cNvSpPr txBox="1">
            <a:spLocks noGrp="1"/>
          </p:cNvSpPr>
          <p:nvPr>
            <p:ph type="body" idx="1"/>
          </p:nvPr>
        </p:nvSpPr>
        <p:spPr>
          <a:xfrm>
            <a:off x="457199" y="5945156"/>
            <a:ext cx="6270172" cy="522514"/>
          </a:xfrm>
          <a:prstGeom prst="rect">
            <a:avLst/>
          </a:prstGeom>
          <a:noFill/>
          <a:ln>
            <a:noFill/>
          </a:ln>
        </p:spPr>
        <p:txBody>
          <a:bodyPr spcFirstLastPara="1" wrap="square" lIns="91425" tIns="45700" rIns="91425" bIns="45700" anchor="t" anchorCtr="0">
            <a:normAutofit/>
          </a:bodyPr>
          <a:lstStyle/>
          <a:p>
            <a:pPr marL="114300" lvl="0" indent="0" algn="l" rtl="0">
              <a:lnSpc>
                <a:spcPct val="95000"/>
              </a:lnSpc>
              <a:spcBef>
                <a:spcPts val="0"/>
              </a:spcBef>
              <a:spcAft>
                <a:spcPts val="0"/>
              </a:spcAft>
              <a:buClr>
                <a:srgbClr val="000000"/>
              </a:buClr>
              <a:buSzPts val="1800"/>
              <a:buNone/>
            </a:pPr>
            <a:r>
              <a:rPr lang="en-US" sz="1200" dirty="0">
                <a:solidFill>
                  <a:srgbClr val="000000"/>
                </a:solidFill>
                <a:highlight>
                  <a:srgbClr val="FFFFFF"/>
                </a:highlight>
                <a:latin typeface="Arial"/>
                <a:ea typeface="Arial"/>
                <a:cs typeface="Arial"/>
                <a:sym typeface="Arial"/>
              </a:rPr>
              <a:t>Source: CIPD Good Work Index June 2022</a:t>
            </a:r>
            <a:endParaRPr sz="1200" dirty="0">
              <a:solidFill>
                <a:srgbClr val="000000"/>
              </a:solidFill>
              <a:highlight>
                <a:srgbClr val="FFFFFF"/>
              </a:highlight>
              <a:latin typeface="Arial"/>
              <a:ea typeface="Arial"/>
              <a:cs typeface="Arial"/>
              <a:sym typeface="Arial"/>
            </a:endParaRPr>
          </a:p>
        </p:txBody>
      </p:sp>
      <p:sp>
        <p:nvSpPr>
          <p:cNvPr id="164" name="Google Shape;164;p20"/>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65" name="Google Shape;165;p20"/>
          <p:cNvPicPr preferRelativeResize="0"/>
          <p:nvPr/>
        </p:nvPicPr>
        <p:blipFill rotWithShape="1">
          <a:blip r:embed="rId3">
            <a:alphaModFix/>
          </a:blip>
          <a:srcRect/>
          <a:stretch/>
        </p:blipFill>
        <p:spPr>
          <a:xfrm>
            <a:off x="8181875" y="89649"/>
            <a:ext cx="892426" cy="881527"/>
          </a:xfrm>
          <a:prstGeom prst="rect">
            <a:avLst/>
          </a:prstGeom>
          <a:noFill/>
          <a:ln>
            <a:noFill/>
          </a:ln>
        </p:spPr>
      </p:pic>
      <p:sp>
        <p:nvSpPr>
          <p:cNvPr id="166" name="Google Shape;166;p20"/>
          <p:cNvSpPr txBox="1"/>
          <p:nvPr/>
        </p:nvSpPr>
        <p:spPr>
          <a:xfrm>
            <a:off x="212574" y="1604270"/>
            <a:ext cx="5094600" cy="3785611"/>
          </a:xfrm>
          <a:prstGeom prst="rect">
            <a:avLst/>
          </a:prstGeom>
          <a:noFill/>
          <a:ln>
            <a:noFill/>
          </a:ln>
        </p:spPr>
        <p:txBody>
          <a:bodyPr spcFirstLastPara="1" wrap="square" lIns="91425" tIns="45700" rIns="91425" bIns="45700" anchor="t" anchorCtr="0">
            <a:spAutoFit/>
          </a:bodyPr>
          <a:lstStyle/>
          <a:p>
            <a:pPr lvl="0">
              <a:buSzPts val="2000"/>
            </a:pPr>
            <a:r>
              <a:rPr lang="nb-NO" sz="2000" b="1" dirty="0"/>
              <a:t>Hvers vegna eru starfsmenn að skipta um starfsvettvang</a:t>
            </a:r>
            <a:r>
              <a:rPr lang="en-US" sz="2000" b="1"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lvl="0">
              <a:buSzPts val="2000"/>
            </a:pPr>
            <a:r>
              <a:rPr lang="en-US" sz="2000" dirty="0" err="1"/>
              <a:t>Algengustu</a:t>
            </a:r>
            <a:r>
              <a:rPr lang="en-US" sz="2000" dirty="0"/>
              <a:t> </a:t>
            </a:r>
            <a:r>
              <a:rPr lang="en-US" sz="2000" dirty="0" err="1"/>
              <a:t>ástæður</a:t>
            </a:r>
            <a:r>
              <a:rPr lang="en-US" sz="2000" dirty="0"/>
              <a:t> </a:t>
            </a:r>
            <a:r>
              <a:rPr lang="en-US" sz="2000" dirty="0" err="1"/>
              <a:t>sem</a:t>
            </a:r>
            <a:r>
              <a:rPr lang="en-US" sz="2000" dirty="0"/>
              <a:t> </a:t>
            </a:r>
            <a:r>
              <a:rPr lang="en-US" sz="2000" dirty="0" err="1"/>
              <a:t>starfsmenn</a:t>
            </a:r>
            <a:r>
              <a:rPr lang="en-US" sz="2000" dirty="0"/>
              <a:t> </a:t>
            </a:r>
            <a:r>
              <a:rPr lang="en-US" sz="2000" dirty="0" err="1"/>
              <a:t>töldu</a:t>
            </a:r>
            <a:r>
              <a:rPr lang="en-US" sz="2000" dirty="0"/>
              <a:t> </a:t>
            </a:r>
            <a:r>
              <a:rPr lang="en-US" sz="2000" dirty="0" err="1"/>
              <a:t>upp</a:t>
            </a:r>
            <a:r>
              <a:rPr lang="en-US" sz="2000" dirty="0"/>
              <a:t> </a:t>
            </a:r>
            <a:r>
              <a:rPr lang="en-US" sz="2000" dirty="0" err="1"/>
              <a:t>fyrir</a:t>
            </a:r>
            <a:r>
              <a:rPr lang="en-US" sz="2000" dirty="0"/>
              <a:t> því </a:t>
            </a:r>
            <a:r>
              <a:rPr lang="en-US" sz="2000" dirty="0" err="1"/>
              <a:t>að</a:t>
            </a:r>
            <a:r>
              <a:rPr lang="en-US" sz="2000" dirty="0"/>
              <a:t> </a:t>
            </a:r>
            <a:r>
              <a:rPr lang="en-US" sz="2000" dirty="0" err="1"/>
              <a:t>þeir</a:t>
            </a:r>
            <a:r>
              <a:rPr lang="en-US" sz="2000" dirty="0"/>
              <a:t> </a:t>
            </a:r>
            <a:r>
              <a:rPr lang="en-US" sz="2000" dirty="0" err="1"/>
              <a:t>vildu</a:t>
            </a:r>
            <a:r>
              <a:rPr lang="en-US" sz="2000" dirty="0"/>
              <a:t> </a:t>
            </a:r>
            <a:r>
              <a:rPr lang="en-US" sz="2000" dirty="0" err="1"/>
              <a:t>hætta</a:t>
            </a:r>
            <a:r>
              <a:rPr lang="en-US" sz="2000" dirty="0"/>
              <a:t> </a:t>
            </a:r>
            <a:r>
              <a:rPr lang="en-US" sz="2000" dirty="0" err="1"/>
              <a:t>störfum</a:t>
            </a:r>
            <a:r>
              <a:rPr lang="en-US" sz="2000" dirty="0"/>
              <a:t> á næstu 12 </a:t>
            </a:r>
            <a:r>
              <a:rPr lang="en-US" sz="2000" dirty="0" err="1"/>
              <a:t>mánuðum</a:t>
            </a:r>
            <a:r>
              <a:rPr lang="en-US" sz="2000" dirty="0"/>
              <a:t> </a:t>
            </a:r>
            <a:r>
              <a:rPr lang="en-US" sz="2000" dirty="0" err="1"/>
              <a:t>voru</a:t>
            </a:r>
            <a:r>
              <a:rPr lang="en-US" sz="2000" dirty="0"/>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a:p>
            <a:pPr marL="342900" lvl="0" indent="-342900">
              <a:buSzPts val="2000"/>
              <a:buFont typeface="Arial"/>
              <a:buChar char="•"/>
            </a:pPr>
            <a:r>
              <a:rPr lang="en-US" sz="2000" dirty="0" err="1"/>
              <a:t>Fyrir</a:t>
            </a:r>
            <a:r>
              <a:rPr lang="en-US" sz="2000" dirty="0"/>
              <a:t> </a:t>
            </a:r>
            <a:r>
              <a:rPr lang="en-US" sz="2000" dirty="0" err="1"/>
              <a:t>betri</a:t>
            </a:r>
            <a:r>
              <a:rPr lang="en-US" sz="2000" dirty="0"/>
              <a:t> </a:t>
            </a:r>
            <a:r>
              <a:rPr lang="en-US" sz="2000" dirty="0" err="1"/>
              <a:t>laun</a:t>
            </a:r>
            <a:r>
              <a:rPr lang="en-US" sz="2000" dirty="0"/>
              <a:t> og </a:t>
            </a:r>
            <a:r>
              <a:rPr lang="en-US" sz="2000" dirty="0" err="1"/>
              <a:t>fríðindi</a:t>
            </a:r>
            <a:r>
              <a:rPr lang="en-US" sz="2000" dirty="0"/>
              <a:t> annars </a:t>
            </a:r>
            <a:r>
              <a:rPr lang="en-US" sz="2000" dirty="0" err="1"/>
              <a:t>staðar</a:t>
            </a:r>
            <a:r>
              <a:rPr lang="en-US" sz="2000" dirty="0"/>
              <a:t> (35%)</a:t>
            </a:r>
          </a:p>
          <a:p>
            <a:pPr marL="342900" lvl="0" indent="-342900">
              <a:buSzPts val="2000"/>
              <a:buFont typeface="Arial"/>
              <a:buChar char="•"/>
            </a:pPr>
            <a:r>
              <a:rPr lang="en-US" sz="2000" dirty="0" err="1"/>
              <a:t>Til</a:t>
            </a:r>
            <a:r>
              <a:rPr lang="en-US" sz="2000" dirty="0"/>
              <a:t> </a:t>
            </a:r>
            <a:r>
              <a:rPr lang="en-US" sz="2000" dirty="0" err="1"/>
              <a:t>að</a:t>
            </a:r>
            <a:r>
              <a:rPr lang="en-US" sz="2000" dirty="0"/>
              <a:t> </a:t>
            </a:r>
            <a:r>
              <a:rPr lang="en-US" sz="2000" dirty="0" err="1"/>
              <a:t>auka</a:t>
            </a:r>
            <a:r>
              <a:rPr lang="en-US" sz="2000" dirty="0"/>
              <a:t> </a:t>
            </a:r>
            <a:r>
              <a:rPr lang="en-US" sz="2000" dirty="0" err="1"/>
              <a:t>starfsánægju</a:t>
            </a:r>
            <a:r>
              <a:rPr lang="en-US" sz="2000" dirty="0"/>
              <a:t> (27%)</a:t>
            </a:r>
          </a:p>
          <a:p>
            <a:pPr marL="342900" lvl="0" indent="-342900">
              <a:buSzPts val="2000"/>
              <a:buFont typeface="Arial"/>
              <a:buChar char="•"/>
            </a:pPr>
            <a:r>
              <a:rPr lang="en-US" sz="2000" dirty="0" err="1"/>
              <a:t>Fyrir</a:t>
            </a:r>
            <a:r>
              <a:rPr lang="en-US" sz="2000" dirty="0"/>
              <a:t> </a:t>
            </a:r>
            <a:r>
              <a:rPr lang="en-US" sz="2000" dirty="0" err="1"/>
              <a:t>betra</a:t>
            </a:r>
            <a:r>
              <a:rPr lang="en-US" sz="2000" dirty="0"/>
              <a:t> </a:t>
            </a:r>
            <a:r>
              <a:rPr lang="en-US" sz="2000" dirty="0" err="1"/>
              <a:t>jafnvægi</a:t>
            </a:r>
            <a:r>
              <a:rPr lang="en-US" sz="2000" dirty="0"/>
              <a:t> milli vinnu og </a:t>
            </a:r>
            <a:r>
              <a:rPr lang="en-US" sz="2000" dirty="0" err="1"/>
              <a:t>einkalífs</a:t>
            </a:r>
            <a:r>
              <a:rPr lang="en-US" sz="2000" dirty="0"/>
              <a:t> (24%)</a:t>
            </a:r>
          </a:p>
          <a:p>
            <a:pPr marL="342900" lvl="0" indent="-342900">
              <a:buSzPts val="2000"/>
              <a:buFont typeface="Arial"/>
              <a:buChar char="•"/>
            </a:pPr>
            <a:r>
              <a:rPr lang="en-US" sz="2000" dirty="0" err="1"/>
              <a:t>Að</a:t>
            </a:r>
            <a:r>
              <a:rPr lang="en-US" sz="2000" dirty="0"/>
              <a:t> vinna annars konar vinnu (23%)</a:t>
            </a:r>
          </a:p>
        </p:txBody>
      </p:sp>
      <p:pic>
        <p:nvPicPr>
          <p:cNvPr id="167" name="Google Shape;167;p20" descr="Free Woman Sitting in Front of Macbook Stock Photo"/>
          <p:cNvPicPr preferRelativeResize="0"/>
          <p:nvPr/>
        </p:nvPicPr>
        <p:blipFill rotWithShape="1">
          <a:blip r:embed="rId4">
            <a:alphaModFix/>
          </a:blip>
          <a:srcRect/>
          <a:stretch/>
        </p:blipFill>
        <p:spPr>
          <a:xfrm>
            <a:off x="5307089" y="1749260"/>
            <a:ext cx="3624337" cy="2718253"/>
          </a:xfrm>
          <a:prstGeom prst="rect">
            <a:avLst/>
          </a:prstGeom>
          <a:noFill/>
          <a:ln>
            <a:noFill/>
          </a:ln>
        </p:spPr>
      </p:pic>
      <p:pic>
        <p:nvPicPr>
          <p:cNvPr id="168" name="Google Shape;168;p20"/>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grpSp>
        <p:nvGrpSpPr>
          <p:cNvPr id="173" name="Google Shape;173;p21"/>
          <p:cNvGrpSpPr/>
          <p:nvPr/>
        </p:nvGrpSpPr>
        <p:grpSpPr>
          <a:xfrm>
            <a:off x="261607" y="1402729"/>
            <a:ext cx="8424842" cy="4011183"/>
            <a:chOff x="350" y="712263"/>
            <a:chExt cx="8424842" cy="4011183"/>
          </a:xfrm>
        </p:grpSpPr>
        <p:sp>
          <p:nvSpPr>
            <p:cNvPr id="174" name="Google Shape;174;p21"/>
            <p:cNvSpPr/>
            <p:nvPr/>
          </p:nvSpPr>
          <p:spPr>
            <a:xfrm rot="-5400000">
              <a:off x="350" y="712263"/>
              <a:ext cx="4011183" cy="4011183"/>
            </a:xfrm>
            <a:prstGeom prst="upArrow">
              <a:avLst>
                <a:gd name="adj1" fmla="val 50000"/>
                <a:gd name="adj2" fmla="val 35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1"/>
            <p:cNvSpPr txBox="1"/>
            <p:nvPr/>
          </p:nvSpPr>
          <p:spPr>
            <a:xfrm>
              <a:off x="702308" y="1715059"/>
              <a:ext cx="3309226" cy="2005591"/>
            </a:xfrm>
            <a:prstGeom prst="rect">
              <a:avLst/>
            </a:prstGeom>
            <a:noFill/>
            <a:ln>
              <a:noFill/>
            </a:ln>
          </p:spPr>
          <p:txBody>
            <a:bodyPr spcFirstLastPara="1" wrap="square" lIns="177800" tIns="177800" rIns="177800" bIns="177800" anchor="ctr" anchorCtr="0">
              <a:noAutofit/>
            </a:bodyPr>
            <a:lstStyle/>
            <a:p>
              <a:pPr lvl="0" algn="ctr">
                <a:lnSpc>
                  <a:spcPct val="90000"/>
                </a:lnSpc>
                <a:buSzPts val="2500"/>
              </a:pPr>
              <a:r>
                <a:rPr lang="en-US" sz="2500" dirty="0" err="1">
                  <a:solidFill>
                    <a:schemeClr val="lt1"/>
                  </a:solidFill>
                </a:rPr>
                <a:t>Almennt</a:t>
              </a:r>
              <a:r>
                <a:rPr lang="en-US" sz="2500" dirty="0">
                  <a:solidFill>
                    <a:schemeClr val="lt1"/>
                  </a:solidFill>
                </a:rPr>
                <a:t> er </a:t>
              </a:r>
              <a:r>
                <a:rPr lang="en-US" sz="2500" dirty="0" err="1">
                  <a:solidFill>
                    <a:schemeClr val="lt1"/>
                  </a:solidFill>
                </a:rPr>
                <a:t>litið</a:t>
              </a:r>
              <a:r>
                <a:rPr lang="en-US" sz="2500" dirty="0">
                  <a:solidFill>
                    <a:schemeClr val="lt1"/>
                  </a:solidFill>
                </a:rPr>
                <a:t> á vinnu </a:t>
              </a:r>
              <a:r>
                <a:rPr lang="en-US" sz="2500" dirty="0" err="1">
                  <a:solidFill>
                    <a:schemeClr val="lt1"/>
                  </a:solidFill>
                </a:rPr>
                <a:t>sem</a:t>
              </a:r>
              <a:r>
                <a:rPr lang="en-US" sz="2500" dirty="0">
                  <a:solidFill>
                    <a:schemeClr val="lt1"/>
                  </a:solidFill>
                </a:rPr>
                <a:t> </a:t>
              </a:r>
              <a:r>
                <a:rPr lang="en-US" sz="2500" dirty="0" err="1">
                  <a:solidFill>
                    <a:schemeClr val="lt1"/>
                  </a:solidFill>
                </a:rPr>
                <a:t>verndandi</a:t>
              </a:r>
              <a:r>
                <a:rPr lang="en-US" sz="2500" dirty="0">
                  <a:solidFill>
                    <a:schemeClr val="lt1"/>
                  </a:solidFill>
                </a:rPr>
                <a:t> þátt </a:t>
              </a:r>
              <a:r>
                <a:rPr lang="en-US" sz="2500" dirty="0" err="1">
                  <a:solidFill>
                    <a:schemeClr val="lt1"/>
                  </a:solidFill>
                </a:rPr>
                <a:t>fyrir</a:t>
              </a:r>
              <a:r>
                <a:rPr lang="en-US" sz="2500" dirty="0">
                  <a:solidFill>
                    <a:schemeClr val="lt1"/>
                  </a:solidFill>
                </a:rPr>
                <a:t> </a:t>
              </a:r>
              <a:r>
                <a:rPr lang="en-US" sz="2500" dirty="0" err="1">
                  <a:solidFill>
                    <a:schemeClr val="lt1"/>
                  </a:solidFill>
                </a:rPr>
                <a:t>líkamlega</a:t>
              </a:r>
              <a:r>
                <a:rPr lang="en-US" sz="2500" dirty="0">
                  <a:solidFill>
                    <a:schemeClr val="lt1"/>
                  </a:solidFill>
                </a:rPr>
                <a:t> og </a:t>
              </a:r>
              <a:r>
                <a:rPr lang="en-US" sz="2500" dirty="0" err="1">
                  <a:solidFill>
                    <a:schemeClr val="lt1"/>
                  </a:solidFill>
                </a:rPr>
                <a:t>andlega</a:t>
              </a:r>
              <a:r>
                <a:rPr lang="en-US" sz="2500" dirty="0">
                  <a:solidFill>
                    <a:schemeClr val="lt1"/>
                  </a:solidFill>
                </a:rPr>
                <a:t> </a:t>
              </a:r>
              <a:r>
                <a:rPr lang="en-US" sz="2500" dirty="0" err="1">
                  <a:solidFill>
                    <a:schemeClr val="lt1"/>
                  </a:solidFill>
                </a:rPr>
                <a:t>vellíðan</a:t>
              </a:r>
              <a:r>
                <a:rPr lang="en-US" sz="2500" dirty="0">
                  <a:solidFill>
                    <a:schemeClr val="lt1"/>
                  </a:solidFill>
                </a:rPr>
                <a:t>.</a:t>
              </a:r>
              <a:endParaRPr sz="2500" b="0" i="0" u="none" strike="noStrike" cap="none" dirty="0">
                <a:solidFill>
                  <a:schemeClr val="lt1"/>
                </a:solidFill>
                <a:latin typeface="Arial"/>
                <a:ea typeface="Arial"/>
                <a:cs typeface="Arial"/>
                <a:sym typeface="Arial"/>
              </a:endParaRPr>
            </a:p>
          </p:txBody>
        </p:sp>
        <p:sp>
          <p:nvSpPr>
            <p:cNvPr id="176" name="Google Shape;176;p21"/>
            <p:cNvSpPr/>
            <p:nvPr/>
          </p:nvSpPr>
          <p:spPr>
            <a:xfrm rot="5400000">
              <a:off x="4414009" y="712263"/>
              <a:ext cx="4011183" cy="4011183"/>
            </a:xfrm>
            <a:prstGeom prst="upArrow">
              <a:avLst>
                <a:gd name="adj1" fmla="val 50000"/>
                <a:gd name="adj2" fmla="val 35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1"/>
            <p:cNvSpPr txBox="1"/>
            <p:nvPr/>
          </p:nvSpPr>
          <p:spPr>
            <a:xfrm>
              <a:off x="4414010" y="1715059"/>
              <a:ext cx="3309226" cy="2005591"/>
            </a:xfrm>
            <a:prstGeom prst="rect">
              <a:avLst/>
            </a:prstGeom>
            <a:noFill/>
            <a:ln>
              <a:noFill/>
            </a:ln>
          </p:spPr>
          <p:txBody>
            <a:bodyPr spcFirstLastPara="1" wrap="square" lIns="177800" tIns="177800" rIns="177800" bIns="177800" anchor="ctr" anchorCtr="0">
              <a:noAutofit/>
            </a:bodyPr>
            <a:lstStyle/>
            <a:p>
              <a:pPr lvl="0" algn="ctr">
                <a:lnSpc>
                  <a:spcPct val="90000"/>
                </a:lnSpc>
                <a:buSzPts val="2500"/>
              </a:pPr>
              <a:r>
                <a:rPr lang="nn-NO" sz="2500" dirty="0">
                  <a:solidFill>
                    <a:schemeClr val="lt1"/>
                  </a:solidFill>
                </a:rPr>
                <a:t>Sumir starfsmenn telja vinnuna vera skaðlega líkamlegri og andlegri heilsu.</a:t>
              </a:r>
              <a:endParaRPr sz="2500" b="0" i="0" u="none" strike="noStrike" cap="none" dirty="0">
                <a:solidFill>
                  <a:schemeClr val="lt1"/>
                </a:solidFill>
                <a:latin typeface="Arial"/>
                <a:ea typeface="Arial"/>
                <a:cs typeface="Arial"/>
                <a:sym typeface="Arial"/>
              </a:endParaRPr>
            </a:p>
          </p:txBody>
        </p:sp>
      </p:grpSp>
      <p:pic>
        <p:nvPicPr>
          <p:cNvPr id="178" name="Google Shape;178;p21"/>
          <p:cNvPicPr preferRelativeResize="0"/>
          <p:nvPr/>
        </p:nvPicPr>
        <p:blipFill rotWithShape="1">
          <a:blip r:embed="rId3">
            <a:alphaModFix/>
          </a:blip>
          <a:srcRect/>
          <a:stretch/>
        </p:blipFill>
        <p:spPr>
          <a:xfrm>
            <a:off x="8181875" y="89649"/>
            <a:ext cx="892426" cy="881527"/>
          </a:xfrm>
          <a:prstGeom prst="rect">
            <a:avLst/>
          </a:prstGeom>
          <a:noFill/>
          <a:ln>
            <a:noFill/>
          </a:ln>
        </p:spPr>
      </p:pic>
      <p:sp>
        <p:nvSpPr>
          <p:cNvPr id="179" name="Google Shape;179;p21"/>
          <p:cNvSpPr txBox="1"/>
          <p:nvPr/>
        </p:nvSpPr>
        <p:spPr>
          <a:xfrm>
            <a:off x="664028" y="6204479"/>
            <a:ext cx="6270172" cy="522514"/>
          </a:xfrm>
          <a:prstGeom prst="rect">
            <a:avLst/>
          </a:prstGeom>
          <a:noFill/>
          <a:ln>
            <a:noFill/>
          </a:ln>
        </p:spPr>
        <p:txBody>
          <a:bodyPr spcFirstLastPara="1" wrap="square" lIns="91425" tIns="45700" rIns="91425" bIns="45700" anchor="t" anchorCtr="0">
            <a:normAutofit/>
          </a:bodyPr>
          <a:lstStyle/>
          <a:p>
            <a:pPr marL="114300" marR="0" lvl="0" indent="0" algn="l" rtl="0">
              <a:lnSpc>
                <a:spcPct val="95000"/>
              </a:lnSpc>
              <a:spcBef>
                <a:spcPts val="0"/>
              </a:spcBef>
              <a:spcAft>
                <a:spcPts val="0"/>
              </a:spcAft>
              <a:buClr>
                <a:srgbClr val="000000"/>
              </a:buClr>
              <a:buSzPts val="1800"/>
              <a:buFont typeface="Arial"/>
              <a:buNone/>
            </a:pPr>
            <a:r>
              <a:rPr lang="en-US" sz="1800" b="0" i="0" u="none" strike="noStrike" cap="none" dirty="0">
                <a:solidFill>
                  <a:srgbClr val="000000"/>
                </a:solidFill>
                <a:highlight>
                  <a:srgbClr val="FFFFFF"/>
                </a:highlight>
                <a:latin typeface="Arial"/>
                <a:ea typeface="Arial"/>
                <a:cs typeface="Arial"/>
                <a:sym typeface="Arial"/>
              </a:rPr>
              <a:t>Source: CIPD Good Work Index June 2022</a:t>
            </a:r>
            <a:endParaRPr sz="1400" b="0" i="0" u="none" strike="noStrike" cap="none" dirty="0">
              <a:solidFill>
                <a:srgbClr val="000000"/>
              </a:solidFill>
              <a:latin typeface="Arial"/>
              <a:ea typeface="Arial"/>
              <a:cs typeface="Arial"/>
              <a:sym typeface="Arial"/>
            </a:endParaRPr>
          </a:p>
        </p:txBody>
      </p:sp>
      <p:pic>
        <p:nvPicPr>
          <p:cNvPr id="180" name="Google Shape;180;p21"/>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2"/>
          <p:cNvSpPr txBox="1">
            <a:spLocks noGrp="1"/>
          </p:cNvSpPr>
          <p:nvPr>
            <p:ph type="body" idx="1"/>
          </p:nvPr>
        </p:nvSpPr>
        <p:spPr>
          <a:xfrm>
            <a:off x="4212771" y="2075141"/>
            <a:ext cx="4691743" cy="3814030"/>
          </a:xfrm>
          <a:prstGeom prst="rect">
            <a:avLst/>
          </a:prstGeom>
          <a:noFill/>
          <a:ln>
            <a:noFill/>
          </a:ln>
        </p:spPr>
        <p:txBody>
          <a:bodyPr spcFirstLastPara="1" wrap="square" lIns="91425" tIns="45700" rIns="91425" bIns="45700" anchor="t" anchorCtr="0">
            <a:normAutofit/>
          </a:bodyPr>
          <a:lstStyle/>
          <a:p>
            <a:pPr marL="114300" lvl="0" indent="0">
              <a:lnSpc>
                <a:spcPct val="95000"/>
              </a:lnSpc>
              <a:spcBef>
                <a:spcPts val="0"/>
              </a:spcBef>
              <a:buClr>
                <a:srgbClr val="000000"/>
              </a:buClr>
              <a:buNone/>
            </a:pPr>
            <a:r>
              <a:rPr lang="en-US" sz="1800" dirty="0">
                <a:solidFill>
                  <a:srgbClr val="000000"/>
                </a:solidFill>
                <a:latin typeface="Arial"/>
                <a:ea typeface="Arial"/>
                <a:cs typeface="Arial"/>
                <a:sym typeface="Arial"/>
              </a:rPr>
              <a:t>Jákvætt </a:t>
            </a:r>
            <a:r>
              <a:rPr lang="en-US" sz="1800" dirty="0" err="1">
                <a:solidFill>
                  <a:srgbClr val="000000"/>
                </a:solidFill>
                <a:latin typeface="Arial"/>
                <a:ea typeface="Arial"/>
                <a:cs typeface="Arial"/>
                <a:sym typeface="Arial"/>
              </a:rPr>
              <a:t>að</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meirihluti</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starfsmanna</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telur</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að</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verksjóri</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þeirra</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yfirmaður</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eða</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stjórnandi</a:t>
            </a:r>
            <a:r>
              <a:rPr lang="en-US" sz="1800" dirty="0">
                <a:solidFill>
                  <a:srgbClr val="000000"/>
                </a:solidFill>
                <a:latin typeface="Arial"/>
                <a:ea typeface="Arial"/>
                <a:cs typeface="Arial"/>
                <a:sym typeface="Arial"/>
              </a:rPr>
              <a:t>:</a:t>
            </a:r>
          </a:p>
          <a:p>
            <a:pPr marL="114300" lvl="0" indent="0">
              <a:lnSpc>
                <a:spcPct val="95000"/>
              </a:lnSpc>
              <a:spcBef>
                <a:spcPts val="0"/>
              </a:spcBef>
              <a:buClr>
                <a:srgbClr val="000000"/>
              </a:buClr>
              <a:buNone/>
            </a:pPr>
            <a:endParaRPr lang="en-US" sz="1800" dirty="0">
              <a:solidFill>
                <a:srgbClr val="000000"/>
              </a:solidFill>
              <a:latin typeface="Arial"/>
              <a:ea typeface="Arial"/>
              <a:cs typeface="Arial"/>
              <a:sym typeface="Arial"/>
            </a:endParaRPr>
          </a:p>
          <a:p>
            <a:pPr marL="114300" lvl="0" indent="0">
              <a:lnSpc>
                <a:spcPct val="95000"/>
              </a:lnSpc>
              <a:spcBef>
                <a:spcPts val="0"/>
              </a:spcBef>
              <a:buClr>
                <a:srgbClr val="000000"/>
              </a:buClr>
              <a:buNone/>
            </a:pP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Sýni</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þeim</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virðingu</a:t>
            </a:r>
            <a:r>
              <a:rPr lang="en-US" sz="1800" dirty="0">
                <a:solidFill>
                  <a:srgbClr val="000000"/>
                </a:solidFill>
                <a:latin typeface="Arial"/>
                <a:ea typeface="Arial"/>
                <a:cs typeface="Arial"/>
                <a:sym typeface="Arial"/>
              </a:rPr>
              <a:t> (77%)</a:t>
            </a:r>
          </a:p>
          <a:p>
            <a:pPr marL="114300" lvl="0" indent="0">
              <a:lnSpc>
                <a:spcPct val="95000"/>
              </a:lnSpc>
              <a:spcBef>
                <a:spcPts val="0"/>
              </a:spcBef>
              <a:buClr>
                <a:srgbClr val="000000"/>
              </a:buClr>
              <a:buNone/>
            </a:pPr>
            <a:endParaRPr lang="en-US" sz="1800" dirty="0">
              <a:solidFill>
                <a:srgbClr val="000000"/>
              </a:solidFill>
              <a:latin typeface="Arial"/>
              <a:ea typeface="Arial"/>
              <a:cs typeface="Arial"/>
              <a:sym typeface="Arial"/>
            </a:endParaRPr>
          </a:p>
          <a:p>
            <a:pPr marL="114300" lvl="0" indent="0">
              <a:lnSpc>
                <a:spcPct val="95000"/>
              </a:lnSpc>
              <a:spcBef>
                <a:spcPts val="0"/>
              </a:spcBef>
              <a:buClr>
                <a:srgbClr val="000000"/>
              </a:buClr>
              <a:buNone/>
            </a:pP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Veiti</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endurgjöf</a:t>
            </a:r>
            <a:r>
              <a:rPr lang="en-US" sz="1800" dirty="0">
                <a:solidFill>
                  <a:srgbClr val="000000"/>
                </a:solidFill>
                <a:latin typeface="Arial"/>
                <a:ea typeface="Arial"/>
                <a:cs typeface="Arial"/>
                <a:sym typeface="Arial"/>
              </a:rPr>
              <a:t> þegar </a:t>
            </a:r>
            <a:r>
              <a:rPr lang="en-US" sz="1800" dirty="0" err="1">
                <a:solidFill>
                  <a:srgbClr val="000000"/>
                </a:solidFill>
                <a:latin typeface="Arial"/>
                <a:ea typeface="Arial"/>
                <a:cs typeface="Arial"/>
                <a:sym typeface="Arial"/>
              </a:rPr>
              <a:t>þeir</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standa</a:t>
            </a:r>
            <a:r>
              <a:rPr lang="en-US" sz="1800" dirty="0">
                <a:solidFill>
                  <a:srgbClr val="000000"/>
                </a:solidFill>
                <a:latin typeface="Arial"/>
                <a:ea typeface="Arial"/>
                <a:cs typeface="Arial"/>
                <a:sym typeface="Arial"/>
              </a:rPr>
              <a:t> sig vel (70%)</a:t>
            </a:r>
          </a:p>
          <a:p>
            <a:pPr marL="114300" lvl="0" indent="0">
              <a:lnSpc>
                <a:spcPct val="95000"/>
              </a:lnSpc>
              <a:spcBef>
                <a:spcPts val="0"/>
              </a:spcBef>
              <a:buClr>
                <a:srgbClr val="000000"/>
              </a:buClr>
              <a:buNone/>
            </a:pPr>
            <a:endParaRPr lang="en-US" sz="1800" dirty="0">
              <a:solidFill>
                <a:srgbClr val="000000"/>
              </a:solidFill>
              <a:latin typeface="Arial"/>
              <a:ea typeface="Arial"/>
              <a:cs typeface="Arial"/>
              <a:sym typeface="Arial"/>
            </a:endParaRPr>
          </a:p>
          <a:p>
            <a:pPr marL="114300" lvl="0" indent="0">
              <a:lnSpc>
                <a:spcPct val="95000"/>
              </a:lnSpc>
              <a:spcBef>
                <a:spcPts val="0"/>
              </a:spcBef>
              <a:buClr>
                <a:srgbClr val="000000"/>
              </a:buClr>
              <a:buNone/>
            </a:pP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Veiti</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stuðning</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ef</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þeir</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lenda</a:t>
            </a:r>
            <a:r>
              <a:rPr lang="en-US" sz="1800" dirty="0">
                <a:solidFill>
                  <a:srgbClr val="000000"/>
                </a:solidFill>
                <a:latin typeface="Arial"/>
                <a:ea typeface="Arial"/>
                <a:cs typeface="Arial"/>
                <a:sym typeface="Arial"/>
              </a:rPr>
              <a:t> í </a:t>
            </a:r>
            <a:r>
              <a:rPr lang="en-US" sz="1800" dirty="0" err="1">
                <a:solidFill>
                  <a:srgbClr val="000000"/>
                </a:solidFill>
                <a:latin typeface="Arial"/>
                <a:ea typeface="Arial"/>
                <a:cs typeface="Arial"/>
                <a:sym typeface="Arial"/>
              </a:rPr>
              <a:t>vandræðum</a:t>
            </a:r>
            <a:r>
              <a:rPr lang="en-US" sz="1800" dirty="0">
                <a:solidFill>
                  <a:srgbClr val="000000"/>
                </a:solidFill>
                <a:latin typeface="Arial"/>
                <a:ea typeface="Arial"/>
                <a:cs typeface="Arial"/>
                <a:sym typeface="Arial"/>
              </a:rPr>
              <a:t> (74%)</a:t>
            </a:r>
          </a:p>
          <a:p>
            <a:pPr marL="114300" lvl="0" indent="0">
              <a:lnSpc>
                <a:spcPct val="95000"/>
              </a:lnSpc>
              <a:spcBef>
                <a:spcPts val="0"/>
              </a:spcBef>
              <a:buClr>
                <a:srgbClr val="000000"/>
              </a:buClr>
              <a:buNone/>
            </a:pPr>
            <a:endParaRPr lang="en-US" sz="1800" dirty="0">
              <a:solidFill>
                <a:srgbClr val="000000"/>
              </a:solidFill>
              <a:latin typeface="Arial"/>
              <a:ea typeface="Arial"/>
              <a:cs typeface="Arial"/>
              <a:sym typeface="Arial"/>
            </a:endParaRPr>
          </a:p>
          <a:p>
            <a:pPr marL="114300" lvl="0" indent="0">
              <a:lnSpc>
                <a:spcPct val="95000"/>
              </a:lnSpc>
              <a:spcBef>
                <a:spcPts val="0"/>
              </a:spcBef>
              <a:buClr>
                <a:srgbClr val="000000"/>
              </a:buClr>
              <a:buNone/>
            </a:pPr>
            <a:r>
              <a:rPr lang="en-US" sz="1800" dirty="0">
                <a:solidFill>
                  <a:srgbClr val="000000"/>
                </a:solidFill>
                <a:latin typeface="Arial"/>
                <a:ea typeface="Arial"/>
                <a:cs typeface="Arial"/>
                <a:sym typeface="Arial"/>
              </a:rPr>
              <a:t>• Komi </a:t>
            </a:r>
            <a:r>
              <a:rPr lang="en-US" sz="1800" dirty="0" err="1">
                <a:solidFill>
                  <a:srgbClr val="000000"/>
                </a:solidFill>
                <a:latin typeface="Arial"/>
                <a:ea typeface="Arial"/>
                <a:cs typeface="Arial"/>
                <a:sym typeface="Arial"/>
              </a:rPr>
              <a:t>fram</a:t>
            </a:r>
            <a:r>
              <a:rPr lang="en-US" sz="1800" dirty="0">
                <a:solidFill>
                  <a:srgbClr val="000000"/>
                </a:solidFill>
                <a:latin typeface="Arial"/>
                <a:ea typeface="Arial"/>
                <a:cs typeface="Arial"/>
                <a:sym typeface="Arial"/>
              </a:rPr>
              <a:t> við þá </a:t>
            </a:r>
            <a:r>
              <a:rPr lang="en-US" sz="1800" dirty="0" err="1">
                <a:solidFill>
                  <a:srgbClr val="000000"/>
                </a:solidFill>
                <a:latin typeface="Arial"/>
                <a:ea typeface="Arial"/>
                <a:cs typeface="Arial"/>
                <a:sym typeface="Arial"/>
              </a:rPr>
              <a:t>af</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sanngirni</a:t>
            </a:r>
            <a:r>
              <a:rPr lang="en-US" sz="1800" dirty="0">
                <a:solidFill>
                  <a:srgbClr val="000000"/>
                </a:solidFill>
                <a:latin typeface="Arial"/>
                <a:ea typeface="Arial"/>
                <a:cs typeface="Arial"/>
                <a:sym typeface="Arial"/>
              </a:rPr>
              <a:t> (77%)</a:t>
            </a:r>
          </a:p>
        </p:txBody>
      </p:sp>
      <p:pic>
        <p:nvPicPr>
          <p:cNvPr id="186" name="Google Shape;186;p22"/>
          <p:cNvPicPr preferRelativeResize="0"/>
          <p:nvPr/>
        </p:nvPicPr>
        <p:blipFill rotWithShape="1">
          <a:blip r:embed="rId3">
            <a:alphaModFix/>
          </a:blip>
          <a:srcRect/>
          <a:stretch/>
        </p:blipFill>
        <p:spPr>
          <a:xfrm>
            <a:off x="8181875" y="89649"/>
            <a:ext cx="892426" cy="881527"/>
          </a:xfrm>
          <a:prstGeom prst="rect">
            <a:avLst/>
          </a:prstGeom>
          <a:noFill/>
          <a:ln>
            <a:noFill/>
          </a:ln>
        </p:spPr>
      </p:pic>
      <p:sp>
        <p:nvSpPr>
          <p:cNvPr id="187" name="Google Shape;187;p22"/>
          <p:cNvSpPr txBox="1"/>
          <p:nvPr/>
        </p:nvSpPr>
        <p:spPr>
          <a:xfrm>
            <a:off x="435428" y="6126175"/>
            <a:ext cx="5747657" cy="373223"/>
          </a:xfrm>
          <a:prstGeom prst="rect">
            <a:avLst/>
          </a:prstGeom>
          <a:noFill/>
          <a:ln>
            <a:noFill/>
          </a:ln>
        </p:spPr>
        <p:txBody>
          <a:bodyPr spcFirstLastPara="1" wrap="square" lIns="91425" tIns="45700" rIns="91425" bIns="45700" anchor="t" anchorCtr="0">
            <a:normAutofit/>
          </a:bodyPr>
          <a:lstStyle/>
          <a:p>
            <a:pPr marL="114300" marR="0" lvl="0" indent="0" algn="l" rtl="0">
              <a:lnSpc>
                <a:spcPct val="95000"/>
              </a:lnSpc>
              <a:spcBef>
                <a:spcPts val="0"/>
              </a:spcBef>
              <a:spcAft>
                <a:spcPts val="0"/>
              </a:spcAft>
              <a:buClr>
                <a:srgbClr val="000000"/>
              </a:buClr>
              <a:buSzPts val="1800"/>
              <a:buFont typeface="Arial"/>
              <a:buNone/>
            </a:pPr>
            <a:r>
              <a:rPr lang="en-US" sz="1400" b="0" i="0" u="none" strike="noStrike" cap="none">
                <a:solidFill>
                  <a:srgbClr val="000000"/>
                </a:solidFill>
                <a:highlight>
                  <a:srgbClr val="FFFFFF"/>
                </a:highlight>
                <a:latin typeface="Arial"/>
                <a:ea typeface="Arial"/>
                <a:cs typeface="Arial"/>
                <a:sym typeface="Arial"/>
              </a:rPr>
              <a:t>Source: CIPD Good Work Index June 2022 p.20</a:t>
            </a:r>
            <a:endParaRPr sz="1400" b="0" i="0" u="none" strike="noStrike" cap="none">
              <a:solidFill>
                <a:srgbClr val="000000"/>
              </a:solidFill>
              <a:latin typeface="Arial"/>
              <a:ea typeface="Arial"/>
              <a:cs typeface="Arial"/>
              <a:sym typeface="Arial"/>
            </a:endParaRPr>
          </a:p>
        </p:txBody>
      </p:sp>
      <p:sp>
        <p:nvSpPr>
          <p:cNvPr id="188" name="Google Shape;188;p22"/>
          <p:cNvSpPr/>
          <p:nvPr/>
        </p:nvSpPr>
        <p:spPr>
          <a:xfrm>
            <a:off x="435428" y="1515679"/>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22"/>
          <p:cNvSpPr txBox="1"/>
          <p:nvPr/>
        </p:nvSpPr>
        <p:spPr>
          <a:xfrm>
            <a:off x="190500" y="465888"/>
            <a:ext cx="7260772" cy="910978"/>
          </a:xfrm>
          <a:prstGeom prst="rect">
            <a:avLst/>
          </a:prstGeom>
          <a:noFill/>
          <a:ln>
            <a:noFill/>
          </a:ln>
        </p:spPr>
        <p:txBody>
          <a:bodyPr spcFirstLastPara="1" wrap="square" lIns="91425" tIns="45700" rIns="91425" bIns="45700" anchor="t" anchorCtr="0">
            <a:spAutoFit/>
          </a:bodyPr>
          <a:lstStyle/>
          <a:p>
            <a:pPr marL="114300" marR="0" lvl="0" indent="0" algn="l" rtl="0">
              <a:lnSpc>
                <a:spcPct val="95000"/>
              </a:lnSpc>
              <a:spcBef>
                <a:spcPts val="0"/>
              </a:spcBef>
              <a:spcAft>
                <a:spcPts val="0"/>
              </a:spcAft>
              <a:buClr>
                <a:srgbClr val="000000"/>
              </a:buClr>
              <a:buSzPts val="2800"/>
              <a:buFont typeface="Arial"/>
              <a:buNone/>
            </a:pPr>
            <a:r>
              <a:rPr lang="en-US" sz="2800" dirty="0" err="1">
                <a:highlight>
                  <a:srgbClr val="FFFFFF"/>
                </a:highlight>
              </a:rPr>
              <a:t>Hlutverk</a:t>
            </a:r>
            <a:r>
              <a:rPr lang="en-US" sz="2800" dirty="0">
                <a:highlight>
                  <a:srgbClr val="FFFFFF"/>
                </a:highlight>
              </a:rPr>
              <a:t> </a:t>
            </a:r>
            <a:r>
              <a:rPr lang="en-US" sz="2800" dirty="0" err="1">
                <a:highlight>
                  <a:srgbClr val="FFFFFF"/>
                </a:highlight>
              </a:rPr>
              <a:t>stjórnenda</a:t>
            </a:r>
            <a:r>
              <a:rPr lang="en-US" sz="2800" dirty="0">
                <a:highlight>
                  <a:srgbClr val="FFFFFF"/>
                </a:highlight>
              </a:rPr>
              <a:t> </a:t>
            </a:r>
            <a:r>
              <a:rPr lang="en-US" sz="2800" dirty="0" err="1">
                <a:highlight>
                  <a:srgbClr val="FFFFFF"/>
                </a:highlight>
              </a:rPr>
              <a:t>mikilvægur</a:t>
            </a:r>
            <a:r>
              <a:rPr lang="en-US" sz="2800" dirty="0">
                <a:highlight>
                  <a:srgbClr val="FFFFFF"/>
                </a:highlight>
              </a:rPr>
              <a:t> </a:t>
            </a:r>
            <a:r>
              <a:rPr lang="en-US" sz="2800" dirty="0" err="1">
                <a:highlight>
                  <a:srgbClr val="FFFFFF"/>
                </a:highlight>
              </a:rPr>
              <a:t>áhrifaþáttur</a:t>
            </a:r>
            <a:r>
              <a:rPr lang="en-US" sz="2800" dirty="0">
                <a:highlight>
                  <a:srgbClr val="FFFFFF"/>
                </a:highlight>
              </a:rPr>
              <a:t> í </a:t>
            </a:r>
            <a:r>
              <a:rPr lang="en-US" sz="2800" dirty="0" err="1">
                <a:highlight>
                  <a:srgbClr val="FFFFFF"/>
                </a:highlight>
              </a:rPr>
              <a:t>vellíðan</a:t>
            </a:r>
            <a:r>
              <a:rPr lang="en-US" sz="2800" dirty="0">
                <a:highlight>
                  <a:srgbClr val="FFFFFF"/>
                </a:highlight>
              </a:rPr>
              <a:t> og </a:t>
            </a:r>
            <a:r>
              <a:rPr lang="en-US" sz="2800" dirty="0" err="1">
                <a:highlight>
                  <a:srgbClr val="FFFFFF"/>
                </a:highlight>
              </a:rPr>
              <a:t>jákvæðs</a:t>
            </a:r>
            <a:r>
              <a:rPr lang="en-US" sz="2800" dirty="0">
                <a:highlight>
                  <a:srgbClr val="FFFFFF"/>
                </a:highlight>
              </a:rPr>
              <a:t> </a:t>
            </a:r>
            <a:r>
              <a:rPr lang="en-US" sz="2800" dirty="0" err="1">
                <a:highlight>
                  <a:srgbClr val="FFFFFF"/>
                </a:highlight>
              </a:rPr>
              <a:t>viðhorfs</a:t>
            </a:r>
            <a:r>
              <a:rPr lang="en-US" sz="2800" dirty="0">
                <a:highlight>
                  <a:srgbClr val="FFFFFF"/>
                </a:highlight>
              </a:rPr>
              <a:t> </a:t>
            </a:r>
            <a:r>
              <a:rPr lang="en-US" sz="2800" dirty="0" err="1">
                <a:highlight>
                  <a:srgbClr val="FFFFFF"/>
                </a:highlight>
              </a:rPr>
              <a:t>til</a:t>
            </a:r>
            <a:r>
              <a:rPr lang="en-US" sz="2800" dirty="0">
                <a:highlight>
                  <a:srgbClr val="FFFFFF"/>
                </a:highlight>
              </a:rPr>
              <a:t> </a:t>
            </a:r>
            <a:r>
              <a:rPr lang="en-US" sz="2800" dirty="0" err="1">
                <a:highlight>
                  <a:srgbClr val="FFFFFF"/>
                </a:highlight>
              </a:rPr>
              <a:t>starfs</a:t>
            </a:r>
            <a:r>
              <a:rPr lang="en-US" sz="2800" b="0" i="0" u="none" strike="noStrike" cap="none" dirty="0">
                <a:solidFill>
                  <a:srgbClr val="000000"/>
                </a:solidFill>
                <a:highlight>
                  <a:srgbClr val="FFFFFF"/>
                </a:highlight>
                <a:latin typeface="Arial"/>
                <a:ea typeface="Arial"/>
                <a:cs typeface="Arial"/>
                <a:sym typeface="Arial"/>
              </a:rPr>
              <a:t>.</a:t>
            </a:r>
            <a:endParaRPr sz="2800" b="0" i="0" u="none" strike="noStrike" cap="none" dirty="0">
              <a:solidFill>
                <a:srgbClr val="000000"/>
              </a:solidFill>
              <a:highlight>
                <a:srgbClr val="FFFFFF"/>
              </a:highlight>
              <a:latin typeface="Arial"/>
              <a:ea typeface="Arial"/>
              <a:cs typeface="Arial"/>
              <a:sym typeface="Arial"/>
            </a:endParaRPr>
          </a:p>
        </p:txBody>
      </p:sp>
      <p:pic>
        <p:nvPicPr>
          <p:cNvPr id="190" name="Google Shape;190;p22" descr="Free People Working in Office Stock Photo"/>
          <p:cNvPicPr preferRelativeResize="0"/>
          <p:nvPr/>
        </p:nvPicPr>
        <p:blipFill rotWithShape="1">
          <a:blip r:embed="rId4">
            <a:alphaModFix/>
          </a:blip>
          <a:srcRect/>
          <a:stretch/>
        </p:blipFill>
        <p:spPr>
          <a:xfrm>
            <a:off x="337457" y="2448364"/>
            <a:ext cx="3435045" cy="2290030"/>
          </a:xfrm>
          <a:prstGeom prst="rect">
            <a:avLst/>
          </a:prstGeom>
          <a:noFill/>
          <a:ln>
            <a:noFill/>
          </a:ln>
        </p:spPr>
      </p:pic>
      <p:pic>
        <p:nvPicPr>
          <p:cNvPr id="191" name="Google Shape;191;p22"/>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3"/>
          <p:cNvSpPr txBox="1">
            <a:spLocks noGrp="1"/>
          </p:cNvSpPr>
          <p:nvPr>
            <p:ph type="body" idx="1"/>
          </p:nvPr>
        </p:nvSpPr>
        <p:spPr>
          <a:xfrm>
            <a:off x="146561" y="1141445"/>
            <a:ext cx="8481527" cy="5529016"/>
          </a:xfrm>
          <a:prstGeom prst="rect">
            <a:avLst/>
          </a:prstGeom>
          <a:noFill/>
          <a:ln>
            <a:noFill/>
          </a:ln>
        </p:spPr>
        <p:txBody>
          <a:bodyPr spcFirstLastPara="1" wrap="square" lIns="91425" tIns="45700" rIns="91425" bIns="45700" anchor="t" anchorCtr="0">
            <a:normAutofit/>
          </a:bodyPr>
          <a:lstStyle/>
          <a:p>
            <a:pPr>
              <a:lnSpc>
                <a:spcPct val="115000"/>
              </a:lnSpc>
              <a:spcAft>
                <a:spcPts val="800"/>
              </a:spcAft>
            </a:pPr>
            <a:r>
              <a:rPr lang="is-I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Starfsmenn almennt ekki eins jákvæðir gagnvart þeim stuðningi sem þeir fá frá yfirmanni sínum við starfsþróun og starfsframa:</a:t>
            </a:r>
          </a:p>
          <a:p>
            <a:pPr marL="800100" lvl="1">
              <a:lnSpc>
                <a:spcPct val="115000"/>
              </a:lnSpc>
              <a:spcAft>
                <a:spcPts val="800"/>
              </a:spcAft>
              <a:buFont typeface="Arial" panose="020B0604020202020204" pitchFamily="34" charset="0"/>
              <a:buChar char="•"/>
              <a:tabLst>
                <a:tab pos="457200" algn="l"/>
              </a:tabLst>
            </a:pPr>
            <a:r>
              <a:rPr lang="is-IS" sz="20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Rúmlega helmingur starfsmanna telur að verkstjóri, yfirmaður eða yfirstjórnandi þeirra veiti þeim gagnlega endurgjöf um starfið (55%)</a:t>
            </a:r>
            <a:endParaRPr lang="is-IS"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800100" lvl="1">
              <a:lnSpc>
                <a:spcPct val="115000"/>
              </a:lnSpc>
              <a:spcAft>
                <a:spcPts val="800"/>
              </a:spcAft>
              <a:buFont typeface="Arial" panose="020B0604020202020204" pitchFamily="34" charset="0"/>
              <a:buChar char="•"/>
              <a:tabLst>
                <a:tab pos="457200" algn="l"/>
              </a:tabLst>
            </a:pPr>
            <a:r>
              <a:rPr lang="is-IS" sz="20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57% telja sig fá stuðning vegna náms og </a:t>
            </a:r>
            <a:r>
              <a:rPr lang="is-IS" sz="2000" kern="100" dirty="0" err="1">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persónuþroska</a:t>
            </a:r>
            <a:r>
              <a:rPr lang="is-IS" sz="20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 </a:t>
            </a:r>
            <a:endParaRPr lang="is-IS"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800100" lvl="1">
              <a:lnSpc>
                <a:spcPct val="115000"/>
              </a:lnSpc>
              <a:spcAft>
                <a:spcPts val="800"/>
              </a:spcAft>
              <a:buFont typeface="Arial" panose="020B0604020202020204" pitchFamily="34" charset="0"/>
              <a:buChar char="•"/>
              <a:tabLst>
                <a:tab pos="457200" algn="l"/>
              </a:tabLst>
            </a:pPr>
            <a:r>
              <a:rPr lang="is-IS" sz="20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Tæplega helmingur telur að yfirmaður þeirra styðji framgang þeirra í starfi til lengri tíma (48%)</a:t>
            </a:r>
            <a:endParaRPr lang="is-IS"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97" name="Google Shape;197;p23"/>
          <p:cNvPicPr preferRelativeResize="0"/>
          <p:nvPr/>
        </p:nvPicPr>
        <p:blipFill rotWithShape="1">
          <a:blip r:embed="rId3">
            <a:alphaModFix/>
          </a:blip>
          <a:srcRect/>
          <a:stretch/>
        </p:blipFill>
        <p:spPr>
          <a:xfrm>
            <a:off x="8181875" y="89649"/>
            <a:ext cx="892426" cy="881527"/>
          </a:xfrm>
          <a:prstGeom prst="rect">
            <a:avLst/>
          </a:prstGeom>
          <a:noFill/>
          <a:ln>
            <a:noFill/>
          </a:ln>
        </p:spPr>
      </p:pic>
      <p:sp>
        <p:nvSpPr>
          <p:cNvPr id="198" name="Google Shape;198;p23"/>
          <p:cNvSpPr txBox="1"/>
          <p:nvPr/>
        </p:nvSpPr>
        <p:spPr>
          <a:xfrm>
            <a:off x="370114" y="6126175"/>
            <a:ext cx="5257800" cy="387848"/>
          </a:xfrm>
          <a:prstGeom prst="rect">
            <a:avLst/>
          </a:prstGeom>
          <a:noFill/>
          <a:ln>
            <a:noFill/>
          </a:ln>
        </p:spPr>
        <p:txBody>
          <a:bodyPr spcFirstLastPara="1" wrap="square" lIns="91425" tIns="45700" rIns="91425" bIns="45700" anchor="t" anchorCtr="0">
            <a:normAutofit/>
          </a:bodyPr>
          <a:lstStyle/>
          <a:p>
            <a:pPr marL="114300" marR="0" lvl="0" indent="0" algn="l" rtl="0">
              <a:lnSpc>
                <a:spcPct val="95000"/>
              </a:lnSpc>
              <a:spcBef>
                <a:spcPts val="0"/>
              </a:spcBef>
              <a:spcAft>
                <a:spcPts val="0"/>
              </a:spcAft>
              <a:buClr>
                <a:srgbClr val="000000"/>
              </a:buClr>
              <a:buSzPts val="1800"/>
              <a:buFont typeface="Arial"/>
              <a:buNone/>
            </a:pPr>
            <a:r>
              <a:rPr lang="en-US" sz="1800" b="0" i="0" u="none" strike="noStrike" cap="none" dirty="0">
                <a:solidFill>
                  <a:srgbClr val="000000"/>
                </a:solidFill>
                <a:highlight>
                  <a:srgbClr val="FFFFFF"/>
                </a:highlight>
                <a:latin typeface="Arial"/>
                <a:ea typeface="Arial"/>
                <a:cs typeface="Arial"/>
                <a:sym typeface="Arial"/>
              </a:rPr>
              <a:t>Source: CIPD Good Work Index June 2022 p.20</a:t>
            </a:r>
            <a:endParaRPr sz="1400" b="0" i="0" u="none" strike="noStrike" cap="none" dirty="0">
              <a:solidFill>
                <a:srgbClr val="000000"/>
              </a:solidFill>
              <a:latin typeface="Arial"/>
              <a:ea typeface="Arial"/>
              <a:cs typeface="Arial"/>
              <a:sym typeface="Arial"/>
            </a:endParaRPr>
          </a:p>
        </p:txBody>
      </p:sp>
      <p:pic>
        <p:nvPicPr>
          <p:cNvPr id="199" name="Google Shape;199;p23"/>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4"/>
          <p:cNvSpPr txBox="1">
            <a:spLocks noGrp="1"/>
          </p:cNvSpPr>
          <p:nvPr>
            <p:ph type="body" idx="1"/>
          </p:nvPr>
        </p:nvSpPr>
        <p:spPr>
          <a:xfrm>
            <a:off x="387220" y="1314724"/>
            <a:ext cx="8022771" cy="5096961"/>
          </a:xfrm>
          <a:prstGeom prst="rect">
            <a:avLst/>
          </a:prstGeom>
          <a:noFill/>
          <a:ln>
            <a:noFill/>
          </a:ln>
        </p:spPr>
        <p:txBody>
          <a:bodyPr spcFirstLastPara="1" wrap="square" lIns="91425" tIns="45700" rIns="91425" bIns="45700" anchor="t" anchorCtr="0">
            <a:normAutofit/>
          </a:bodyPr>
          <a:lstStyle/>
          <a:p>
            <a:pPr marL="114300" indent="0">
              <a:lnSpc>
                <a:spcPct val="115000"/>
              </a:lnSpc>
              <a:spcAft>
                <a:spcPts val="800"/>
              </a:spcAft>
              <a:buNone/>
            </a:pPr>
            <a:r>
              <a:rPr lang="is-IS" sz="18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Þeir </a:t>
            </a:r>
            <a:r>
              <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sem töldu starfsframa sinn ekki hafa staðið undir væntingum nefndu eftirfarandi sem helstu hindranir á veginum:</a:t>
            </a:r>
          </a:p>
          <a:p>
            <a:pPr marL="342900" lvl="0" indent="-342900">
              <a:lnSpc>
                <a:spcPct val="115000"/>
              </a:lnSpc>
              <a:spcAft>
                <a:spcPts val="800"/>
              </a:spcAft>
              <a:buFont typeface="Arial" panose="020B0604020202020204" pitchFamily="34" charset="0"/>
              <a:buChar char="•"/>
              <a:tabLst>
                <a:tab pos="457200" algn="l"/>
              </a:tabLst>
            </a:pPr>
            <a:r>
              <a:rPr lang="is-IS" sz="18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Skortur á leiðum til framgangs (44%)</a:t>
            </a:r>
            <a:endPar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is-IS" sz="18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Léleg verkstjórn (37%)</a:t>
            </a:r>
            <a:endPar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is-IS" sz="18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Skortur á tækifærum til að þróa nýja færni (34%)</a:t>
            </a:r>
            <a:endPar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14300" lvl="0" indent="0">
              <a:lnSpc>
                <a:spcPct val="115000"/>
              </a:lnSpc>
              <a:spcAft>
                <a:spcPts val="800"/>
              </a:spcAft>
              <a:buNone/>
            </a:pPr>
            <a:r>
              <a:rPr lang="en-US" sz="1800" kern="100" dirty="0" err="1">
                <a:solidFill>
                  <a:srgbClr val="000000"/>
                </a:solidFill>
                <a:latin typeface="Arial" panose="020B0604020202020204" pitchFamily="34" charset="0"/>
                <a:cs typeface="Times New Roman" panose="02020603050405020304" pitchFamily="18" charset="0"/>
              </a:rPr>
              <a:t>Svipað</a:t>
            </a:r>
            <a:r>
              <a:rPr lang="en-US" sz="1800" kern="100" dirty="0">
                <a:solidFill>
                  <a:srgbClr val="000000"/>
                </a:solidFill>
                <a:latin typeface="Arial" panose="020B0604020202020204" pitchFamily="34" charset="0"/>
                <a:cs typeface="Times New Roman" panose="02020603050405020304" pitchFamily="18" charset="0"/>
              </a:rPr>
              <a:t> er </a:t>
            </a:r>
            <a:r>
              <a:rPr lang="en-US" sz="1800" kern="100" dirty="0" err="1">
                <a:solidFill>
                  <a:srgbClr val="000000"/>
                </a:solidFill>
                <a:latin typeface="Arial" panose="020B0604020202020204" pitchFamily="34" charset="0"/>
                <a:cs typeface="Times New Roman" panose="02020603050405020304" pitchFamily="18" charset="0"/>
              </a:rPr>
              <a:t>uppi</a:t>
            </a:r>
            <a:r>
              <a:rPr lang="en-US" sz="1800" kern="100" dirty="0">
                <a:solidFill>
                  <a:srgbClr val="000000"/>
                </a:solidFill>
                <a:latin typeface="Arial" panose="020B0604020202020204" pitchFamily="34" charset="0"/>
                <a:cs typeface="Times New Roman" panose="02020603050405020304" pitchFamily="18" charset="0"/>
              </a:rPr>
              <a:t> á </a:t>
            </a:r>
            <a:r>
              <a:rPr lang="en-US" sz="1800" kern="100" dirty="0" err="1">
                <a:solidFill>
                  <a:srgbClr val="000000"/>
                </a:solidFill>
                <a:latin typeface="Arial" panose="020B0604020202020204" pitchFamily="34" charset="0"/>
                <a:cs typeface="Times New Roman" panose="02020603050405020304" pitchFamily="18" charset="0"/>
              </a:rPr>
              <a:t>teningnum</a:t>
            </a:r>
            <a:r>
              <a:rPr lang="en-US" sz="1800" kern="100" dirty="0">
                <a:solidFill>
                  <a:srgbClr val="000000"/>
                </a:solidFill>
                <a:latin typeface="Arial" panose="020B0604020202020204" pitchFamily="34" charset="0"/>
                <a:cs typeface="Times New Roman" panose="02020603050405020304" pitchFamily="18" charset="0"/>
              </a:rPr>
              <a:t> hjá </a:t>
            </a:r>
            <a:r>
              <a:rPr lang="en-US" sz="1800" kern="100" dirty="0" err="1">
                <a:solidFill>
                  <a:srgbClr val="000000"/>
                </a:solidFill>
                <a:latin typeface="Arial" panose="020B0604020202020204" pitchFamily="34" charset="0"/>
                <a:cs typeface="Times New Roman" panose="02020603050405020304" pitchFamily="18" charset="0"/>
              </a:rPr>
              <a:t>þeim</a:t>
            </a:r>
            <a:r>
              <a:rPr lang="en-US" sz="1800" kern="100" dirty="0">
                <a:solidFill>
                  <a:srgbClr val="000000"/>
                </a:solidFill>
                <a:latin typeface="Arial" panose="020B0604020202020204" pitchFamily="34" charset="0"/>
                <a:cs typeface="Times New Roman" panose="02020603050405020304" pitchFamily="18" charset="0"/>
              </a:rPr>
              <a:t> </a:t>
            </a:r>
            <a:r>
              <a:rPr lang="en-US" sz="1800" kern="100" dirty="0" err="1">
                <a:solidFill>
                  <a:srgbClr val="000000"/>
                </a:solidFill>
                <a:latin typeface="Arial" panose="020B0604020202020204" pitchFamily="34" charset="0"/>
                <a:cs typeface="Times New Roman" panose="02020603050405020304" pitchFamily="18" charset="0"/>
              </a:rPr>
              <a:t>starfsmönnum</a:t>
            </a:r>
            <a:r>
              <a:rPr lang="en-US" sz="1800" kern="100" dirty="0">
                <a:solidFill>
                  <a:srgbClr val="000000"/>
                </a:solidFill>
                <a:latin typeface="Arial" panose="020B0604020202020204" pitchFamily="34" charset="0"/>
                <a:cs typeface="Times New Roman" panose="02020603050405020304" pitchFamily="18" charset="0"/>
              </a:rPr>
              <a:t> </a:t>
            </a:r>
            <a:r>
              <a:rPr lang="en-US" sz="1800" kern="100" dirty="0" err="1">
                <a:solidFill>
                  <a:srgbClr val="000000"/>
                </a:solidFill>
                <a:latin typeface="Arial" panose="020B0604020202020204" pitchFamily="34" charset="0"/>
                <a:cs typeface="Times New Roman" panose="02020603050405020304" pitchFamily="18" charset="0"/>
              </a:rPr>
              <a:t>sem</a:t>
            </a:r>
            <a:r>
              <a:rPr lang="en-US" sz="1800" kern="100" dirty="0">
                <a:solidFill>
                  <a:srgbClr val="000000"/>
                </a:solidFill>
                <a:latin typeface="Arial" panose="020B0604020202020204" pitchFamily="34" charset="0"/>
                <a:cs typeface="Times New Roman" panose="02020603050405020304" pitchFamily="18" charset="0"/>
              </a:rPr>
              <a:t> </a:t>
            </a:r>
            <a:r>
              <a:rPr lang="en-US" sz="1800" kern="100" dirty="0" err="1">
                <a:solidFill>
                  <a:srgbClr val="000000"/>
                </a:solidFill>
                <a:latin typeface="Arial" panose="020B0604020202020204" pitchFamily="34" charset="0"/>
                <a:cs typeface="Times New Roman" panose="02020603050405020304" pitchFamily="18" charset="0"/>
              </a:rPr>
              <a:t>telja</a:t>
            </a:r>
            <a:r>
              <a:rPr lang="en-US" sz="1800" kern="100" dirty="0">
                <a:solidFill>
                  <a:srgbClr val="000000"/>
                </a:solidFill>
                <a:latin typeface="Arial" panose="020B0604020202020204" pitchFamily="34" charset="0"/>
                <a:cs typeface="Times New Roman" panose="02020603050405020304" pitchFamily="18" charset="0"/>
              </a:rPr>
              <a:t> </a:t>
            </a:r>
            <a:r>
              <a:rPr lang="en-US" sz="1800" kern="100" dirty="0" err="1">
                <a:solidFill>
                  <a:srgbClr val="000000"/>
                </a:solidFill>
                <a:latin typeface="Arial" panose="020B0604020202020204" pitchFamily="34" charset="0"/>
                <a:cs typeface="Times New Roman" panose="02020603050405020304" pitchFamily="18" charset="0"/>
              </a:rPr>
              <a:t>frama</a:t>
            </a:r>
            <a:r>
              <a:rPr lang="en-US" sz="1800" kern="100" dirty="0">
                <a:solidFill>
                  <a:srgbClr val="000000"/>
                </a:solidFill>
                <a:latin typeface="Arial" panose="020B0604020202020204" pitchFamily="34" charset="0"/>
                <a:cs typeface="Times New Roman" panose="02020603050405020304" pitchFamily="18" charset="0"/>
              </a:rPr>
              <a:t> </a:t>
            </a:r>
            <a:r>
              <a:rPr lang="en-US" sz="1800" kern="100" dirty="0" err="1">
                <a:solidFill>
                  <a:srgbClr val="000000"/>
                </a:solidFill>
                <a:latin typeface="Arial" panose="020B0604020202020204" pitchFamily="34" charset="0"/>
                <a:cs typeface="Times New Roman" panose="02020603050405020304" pitchFamily="18" charset="0"/>
              </a:rPr>
              <a:t>sinn</a:t>
            </a:r>
            <a:r>
              <a:rPr lang="en-US" sz="1800" kern="100" dirty="0">
                <a:solidFill>
                  <a:srgbClr val="000000"/>
                </a:solidFill>
                <a:latin typeface="Arial" panose="020B0604020202020204" pitchFamily="34" charset="0"/>
                <a:cs typeface="Times New Roman" panose="02020603050405020304" pitchFamily="18" charset="0"/>
              </a:rPr>
              <a:t> </a:t>
            </a:r>
            <a:r>
              <a:rPr lang="en-US" sz="1800" kern="100" dirty="0" err="1">
                <a:solidFill>
                  <a:srgbClr val="000000"/>
                </a:solidFill>
                <a:latin typeface="Arial" panose="020B0604020202020204" pitchFamily="34" charset="0"/>
                <a:cs typeface="Times New Roman" panose="02020603050405020304" pitchFamily="18" charset="0"/>
              </a:rPr>
              <a:t>hafa</a:t>
            </a:r>
            <a:r>
              <a:rPr lang="en-US" sz="1800" kern="100" dirty="0">
                <a:solidFill>
                  <a:srgbClr val="000000"/>
                </a:solidFill>
                <a:latin typeface="Arial" panose="020B0604020202020204" pitchFamily="34" charset="0"/>
                <a:cs typeface="Times New Roman" panose="02020603050405020304" pitchFamily="18" charset="0"/>
              </a:rPr>
              <a:t> </a:t>
            </a:r>
            <a:r>
              <a:rPr lang="en-US" sz="1800" kern="100" dirty="0" err="1">
                <a:solidFill>
                  <a:srgbClr val="000000"/>
                </a:solidFill>
                <a:latin typeface="Arial" panose="020B0604020202020204" pitchFamily="34" charset="0"/>
                <a:cs typeface="Times New Roman" panose="02020603050405020304" pitchFamily="18" charset="0"/>
              </a:rPr>
              <a:t>staðið</a:t>
            </a:r>
            <a:r>
              <a:rPr lang="en-US" sz="1800" kern="100" dirty="0">
                <a:solidFill>
                  <a:srgbClr val="000000"/>
                </a:solidFill>
                <a:latin typeface="Arial" panose="020B0604020202020204" pitchFamily="34" charset="0"/>
                <a:cs typeface="Times New Roman" panose="02020603050405020304" pitchFamily="18" charset="0"/>
              </a:rPr>
              <a:t> </a:t>
            </a:r>
            <a:r>
              <a:rPr lang="en-US" sz="1800" kern="100" dirty="0" err="1">
                <a:solidFill>
                  <a:srgbClr val="000000"/>
                </a:solidFill>
                <a:latin typeface="Arial" panose="020B0604020202020204" pitchFamily="34" charset="0"/>
                <a:cs typeface="Times New Roman" panose="02020603050405020304" pitchFamily="18" charset="0"/>
              </a:rPr>
              <a:t>undir</a:t>
            </a:r>
            <a:r>
              <a:rPr lang="en-US" sz="1800" kern="100" dirty="0">
                <a:solidFill>
                  <a:srgbClr val="000000"/>
                </a:solidFill>
                <a:latin typeface="Arial" panose="020B0604020202020204" pitchFamily="34" charset="0"/>
                <a:cs typeface="Times New Roman" panose="02020603050405020304" pitchFamily="18" charset="0"/>
              </a:rPr>
              <a:t> </a:t>
            </a:r>
            <a:r>
              <a:rPr lang="en-US" sz="1800" kern="100" dirty="0" err="1">
                <a:solidFill>
                  <a:srgbClr val="000000"/>
                </a:solidFill>
                <a:latin typeface="Arial" panose="020B0604020202020204" pitchFamily="34" charset="0"/>
                <a:cs typeface="Times New Roman" panose="02020603050405020304" pitchFamily="18" charset="0"/>
              </a:rPr>
              <a:t>væntingum</a:t>
            </a:r>
            <a:r>
              <a:rPr lang="en-US" sz="1800" kern="100" dirty="0">
                <a:solidFill>
                  <a:srgbClr val="000000"/>
                </a:solidFill>
                <a:latin typeface="Arial" panose="020B0604020202020204" pitchFamily="34" charset="0"/>
                <a:cs typeface="Times New Roman" panose="02020603050405020304" pitchFamily="18" charset="0"/>
              </a:rPr>
              <a:t>. </a:t>
            </a:r>
            <a:r>
              <a:rPr lang="en-US" sz="1800" kern="100" dirty="0" err="1">
                <a:solidFill>
                  <a:srgbClr val="000000"/>
                </a:solidFill>
                <a:latin typeface="Arial" panose="020B0604020202020204" pitchFamily="34" charset="0"/>
                <a:cs typeface="Times New Roman" panose="02020603050405020304" pitchFamily="18" charset="0"/>
              </a:rPr>
              <a:t>Eftirfarandi</a:t>
            </a:r>
            <a:r>
              <a:rPr lang="en-US" sz="1800" kern="100" dirty="0">
                <a:solidFill>
                  <a:srgbClr val="000000"/>
                </a:solidFill>
                <a:latin typeface="Arial" panose="020B0604020202020204" pitchFamily="34" charset="0"/>
                <a:cs typeface="Times New Roman" panose="02020603050405020304" pitchFamily="18" charset="0"/>
              </a:rPr>
              <a:t> </a:t>
            </a:r>
            <a:r>
              <a:rPr lang="en-US" sz="1800" kern="100" dirty="0" err="1">
                <a:solidFill>
                  <a:srgbClr val="000000"/>
                </a:solidFill>
                <a:latin typeface="Arial" panose="020B0604020202020204" pitchFamily="34" charset="0"/>
                <a:cs typeface="Times New Roman" panose="02020603050405020304" pitchFamily="18" charset="0"/>
              </a:rPr>
              <a:t>þættir</a:t>
            </a:r>
            <a:r>
              <a:rPr lang="en-US" sz="1800" kern="100" dirty="0">
                <a:solidFill>
                  <a:srgbClr val="000000"/>
                </a:solidFill>
                <a:latin typeface="Arial" panose="020B0604020202020204" pitchFamily="34" charset="0"/>
                <a:cs typeface="Times New Roman" panose="02020603050405020304" pitchFamily="18" charset="0"/>
              </a:rPr>
              <a:t> eru </a:t>
            </a:r>
            <a:r>
              <a:rPr lang="en-US" sz="1800" kern="100" dirty="0" err="1">
                <a:solidFill>
                  <a:srgbClr val="000000"/>
                </a:solidFill>
                <a:latin typeface="Arial" panose="020B0604020202020204" pitchFamily="34" charset="0"/>
                <a:cs typeface="Times New Roman" panose="02020603050405020304" pitchFamily="18" charset="0"/>
              </a:rPr>
              <a:t>taldir</a:t>
            </a:r>
            <a:r>
              <a:rPr lang="en-US" sz="1800" kern="100" dirty="0">
                <a:solidFill>
                  <a:srgbClr val="000000"/>
                </a:solidFill>
                <a:latin typeface="Arial" panose="020B0604020202020204" pitchFamily="34" charset="0"/>
                <a:cs typeface="Times New Roman" panose="02020603050405020304" pitchFamily="18" charset="0"/>
              </a:rPr>
              <a:t> </a:t>
            </a:r>
            <a:r>
              <a:rPr lang="en-US" sz="1800" kern="100" dirty="0" err="1">
                <a:solidFill>
                  <a:srgbClr val="000000"/>
                </a:solidFill>
                <a:latin typeface="Arial" panose="020B0604020202020204" pitchFamily="34" charset="0"/>
                <a:cs typeface="Times New Roman" panose="02020603050405020304" pitchFamily="18" charset="0"/>
              </a:rPr>
              <a:t>hafa</a:t>
            </a:r>
            <a:r>
              <a:rPr lang="en-US" sz="1800" kern="100" dirty="0">
                <a:solidFill>
                  <a:srgbClr val="000000"/>
                </a:solidFill>
                <a:latin typeface="Arial" panose="020B0604020202020204" pitchFamily="34" charset="0"/>
                <a:cs typeface="Times New Roman" panose="02020603050405020304" pitchFamily="18" charset="0"/>
              </a:rPr>
              <a:t> </a:t>
            </a:r>
            <a:r>
              <a:rPr lang="en-US" sz="1800" kern="100" dirty="0" err="1">
                <a:solidFill>
                  <a:srgbClr val="000000"/>
                </a:solidFill>
                <a:latin typeface="Arial" panose="020B0604020202020204" pitchFamily="34" charset="0"/>
                <a:cs typeface="Times New Roman" panose="02020603050405020304" pitchFamily="18" charset="0"/>
              </a:rPr>
              <a:t>jákvæð</a:t>
            </a:r>
            <a:r>
              <a:rPr lang="en-US" sz="1800" kern="100" dirty="0">
                <a:solidFill>
                  <a:srgbClr val="000000"/>
                </a:solidFill>
                <a:latin typeface="Arial" panose="020B0604020202020204" pitchFamily="34" charset="0"/>
                <a:cs typeface="Times New Roman" panose="02020603050405020304" pitchFamily="18" charset="0"/>
              </a:rPr>
              <a:t> </a:t>
            </a:r>
            <a:r>
              <a:rPr lang="en-US" sz="1800" kern="100" dirty="0" err="1">
                <a:solidFill>
                  <a:srgbClr val="000000"/>
                </a:solidFill>
                <a:latin typeface="Arial" panose="020B0604020202020204" pitchFamily="34" charset="0"/>
                <a:cs typeface="Times New Roman" panose="02020603050405020304" pitchFamily="18" charset="0"/>
              </a:rPr>
              <a:t>áhrif</a:t>
            </a:r>
            <a:r>
              <a:rPr lang="en-US" sz="1800" kern="100" dirty="0">
                <a:solidFill>
                  <a:srgbClr val="000000"/>
                </a:solidFill>
                <a:latin typeface="Arial" panose="020B0604020202020204" pitchFamily="34" charset="0"/>
                <a:cs typeface="Times New Roman" panose="02020603050405020304" pitchFamily="18" charset="0"/>
              </a:rPr>
              <a:t> á </a:t>
            </a:r>
            <a:r>
              <a:rPr lang="en-US" sz="1800" kern="100" dirty="0" err="1">
                <a:solidFill>
                  <a:srgbClr val="000000"/>
                </a:solidFill>
                <a:latin typeface="Arial" panose="020B0604020202020204" pitchFamily="34" charset="0"/>
                <a:cs typeface="Times New Roman" panose="02020603050405020304" pitchFamily="18" charset="0"/>
              </a:rPr>
              <a:t>brautargengi</a:t>
            </a:r>
            <a:r>
              <a:rPr lang="en-US" sz="1800" kern="100" dirty="0">
                <a:solidFill>
                  <a:srgbClr val="000000"/>
                </a:solidFill>
                <a:latin typeface="Arial" panose="020B0604020202020204" pitchFamily="34" charset="0"/>
                <a:cs typeface="Times New Roman" panose="02020603050405020304" pitchFamily="18" charset="0"/>
              </a:rPr>
              <a:t>:</a:t>
            </a:r>
          </a:p>
          <a:p>
            <a:pPr marL="342900">
              <a:lnSpc>
                <a:spcPct val="115000"/>
              </a:lnSpc>
              <a:spcAft>
                <a:spcPts val="800"/>
              </a:spcAft>
              <a:buFont typeface="Arial" panose="020B0604020202020204" pitchFamily="34" charset="0"/>
              <a:buChar char="•"/>
              <a:tabLst>
                <a:tab pos="457200" algn="l"/>
              </a:tabLst>
            </a:pPr>
            <a:r>
              <a:rPr lang="en-US" sz="1800" kern="100" dirty="0">
                <a:solidFill>
                  <a:srgbClr val="000000"/>
                </a:solidFill>
                <a:highlight>
                  <a:srgbClr val="FFFFFF"/>
                </a:highlight>
                <a:latin typeface="Arial" panose="020B0604020202020204" pitchFamily="34" charset="0"/>
                <a:cs typeface="Times New Roman" panose="02020603050405020304" pitchFamily="18" charset="0"/>
              </a:rPr>
              <a:t>Tækifæri </a:t>
            </a:r>
            <a:r>
              <a:rPr lang="en-US" sz="1800" kern="100" dirty="0" err="1">
                <a:solidFill>
                  <a:srgbClr val="000000"/>
                </a:solidFill>
                <a:highlight>
                  <a:srgbClr val="FFFFFF"/>
                </a:highlight>
                <a:latin typeface="Arial" panose="020B0604020202020204" pitchFamily="34" charset="0"/>
                <a:cs typeface="Times New Roman" panose="02020603050405020304" pitchFamily="18" charset="0"/>
              </a:rPr>
              <a:t>til</a:t>
            </a:r>
            <a:r>
              <a:rPr lang="en-US" sz="1800" kern="100" dirty="0">
                <a:solidFill>
                  <a:srgbClr val="000000"/>
                </a:solidFill>
                <a:highlight>
                  <a:srgbClr val="FFFFFF"/>
                </a:highlight>
                <a:latin typeface="Arial" panose="020B0604020202020204" pitchFamily="34" charset="0"/>
                <a:cs typeface="Times New Roman" panose="02020603050405020304" pitchFamily="18" charset="0"/>
              </a:rPr>
              <a:t> </a:t>
            </a:r>
            <a:r>
              <a:rPr lang="en-US" sz="1800" kern="100" dirty="0" err="1">
                <a:solidFill>
                  <a:srgbClr val="000000"/>
                </a:solidFill>
                <a:highlight>
                  <a:srgbClr val="FFFFFF"/>
                </a:highlight>
                <a:latin typeface="Arial" panose="020B0604020202020204" pitchFamily="34" charset="0"/>
                <a:cs typeface="Times New Roman" panose="02020603050405020304" pitchFamily="18" charset="0"/>
              </a:rPr>
              <a:t>að</a:t>
            </a:r>
            <a:r>
              <a:rPr lang="en-US" sz="1800" kern="100" dirty="0">
                <a:solidFill>
                  <a:srgbClr val="000000"/>
                </a:solidFill>
                <a:highlight>
                  <a:srgbClr val="FFFFFF"/>
                </a:highlight>
                <a:latin typeface="Arial" panose="020B0604020202020204" pitchFamily="34" charset="0"/>
                <a:cs typeface="Times New Roman" panose="02020603050405020304" pitchFamily="18" charset="0"/>
              </a:rPr>
              <a:t> </a:t>
            </a:r>
            <a:r>
              <a:rPr lang="en-US" sz="1800" kern="100" dirty="0" err="1">
                <a:solidFill>
                  <a:srgbClr val="000000"/>
                </a:solidFill>
                <a:highlight>
                  <a:srgbClr val="FFFFFF"/>
                </a:highlight>
                <a:latin typeface="Arial" panose="020B0604020202020204" pitchFamily="34" charset="0"/>
                <a:cs typeface="Times New Roman" panose="02020603050405020304" pitchFamily="18" charset="0"/>
              </a:rPr>
              <a:t>þróa</a:t>
            </a:r>
            <a:r>
              <a:rPr lang="en-US" sz="1800" kern="100" dirty="0">
                <a:solidFill>
                  <a:srgbClr val="000000"/>
                </a:solidFill>
                <a:highlight>
                  <a:srgbClr val="FFFFFF"/>
                </a:highlight>
                <a:latin typeface="Arial" panose="020B0604020202020204" pitchFamily="34" charset="0"/>
                <a:cs typeface="Times New Roman" panose="02020603050405020304" pitchFamily="18" charset="0"/>
              </a:rPr>
              <a:t> </a:t>
            </a:r>
            <a:r>
              <a:rPr lang="en-US" sz="1800" kern="100" dirty="0" err="1">
                <a:solidFill>
                  <a:srgbClr val="000000"/>
                </a:solidFill>
                <a:highlight>
                  <a:srgbClr val="FFFFFF"/>
                </a:highlight>
                <a:latin typeface="Arial" panose="020B0604020202020204" pitchFamily="34" charset="0"/>
                <a:cs typeface="Times New Roman" panose="02020603050405020304" pitchFamily="18" charset="0"/>
              </a:rPr>
              <a:t>nýja</a:t>
            </a:r>
            <a:r>
              <a:rPr lang="en-US" sz="1800" kern="100" dirty="0">
                <a:solidFill>
                  <a:srgbClr val="000000"/>
                </a:solidFill>
                <a:highlight>
                  <a:srgbClr val="FFFFFF"/>
                </a:highlight>
                <a:latin typeface="Arial" panose="020B0604020202020204" pitchFamily="34" charset="0"/>
                <a:cs typeface="Times New Roman" panose="02020603050405020304" pitchFamily="18" charset="0"/>
              </a:rPr>
              <a:t> </a:t>
            </a:r>
            <a:r>
              <a:rPr lang="en-US" sz="1800" kern="100" dirty="0" err="1">
                <a:solidFill>
                  <a:srgbClr val="000000"/>
                </a:solidFill>
                <a:highlight>
                  <a:srgbClr val="FFFFFF"/>
                </a:highlight>
                <a:latin typeface="Arial" panose="020B0604020202020204" pitchFamily="34" charset="0"/>
                <a:cs typeface="Times New Roman" panose="02020603050405020304" pitchFamily="18" charset="0"/>
              </a:rPr>
              <a:t>færni</a:t>
            </a:r>
            <a:r>
              <a:rPr lang="en-US" sz="1800" kern="100" dirty="0">
                <a:solidFill>
                  <a:srgbClr val="000000"/>
                </a:solidFill>
                <a:highlight>
                  <a:srgbClr val="FFFFFF"/>
                </a:highlight>
                <a:latin typeface="Arial" panose="020B0604020202020204" pitchFamily="34" charset="0"/>
                <a:cs typeface="Times New Roman" panose="02020603050405020304" pitchFamily="18" charset="0"/>
              </a:rPr>
              <a:t> (36%)</a:t>
            </a:r>
          </a:p>
          <a:p>
            <a:pPr marL="342900">
              <a:lnSpc>
                <a:spcPct val="115000"/>
              </a:lnSpc>
              <a:spcAft>
                <a:spcPts val="800"/>
              </a:spcAft>
              <a:buFont typeface="Arial" panose="020B0604020202020204" pitchFamily="34" charset="0"/>
              <a:buChar char="•"/>
              <a:tabLst>
                <a:tab pos="457200" algn="l"/>
              </a:tabLst>
            </a:pPr>
            <a:r>
              <a:rPr lang="en-US" sz="1800" kern="100" dirty="0">
                <a:solidFill>
                  <a:srgbClr val="000000"/>
                </a:solidFill>
                <a:highlight>
                  <a:srgbClr val="FFFFFF"/>
                </a:highlight>
                <a:latin typeface="Arial" panose="020B0604020202020204" pitchFamily="34" charset="0"/>
                <a:cs typeface="Times New Roman" panose="02020603050405020304" pitchFamily="18" charset="0"/>
              </a:rPr>
              <a:t>Góð </a:t>
            </a:r>
            <a:r>
              <a:rPr lang="en-US" sz="1800" kern="100" dirty="0" err="1">
                <a:solidFill>
                  <a:srgbClr val="000000"/>
                </a:solidFill>
                <a:highlight>
                  <a:srgbClr val="FFFFFF"/>
                </a:highlight>
                <a:latin typeface="Arial" panose="020B0604020202020204" pitchFamily="34" charset="0"/>
                <a:cs typeface="Times New Roman" panose="02020603050405020304" pitchFamily="18" charset="0"/>
              </a:rPr>
              <a:t>verkstjórnun</a:t>
            </a:r>
            <a:r>
              <a:rPr lang="en-US" sz="1800" kern="100" dirty="0">
                <a:solidFill>
                  <a:srgbClr val="000000"/>
                </a:solidFill>
                <a:highlight>
                  <a:srgbClr val="FFFFFF"/>
                </a:highlight>
                <a:latin typeface="Arial" panose="020B0604020202020204" pitchFamily="34" charset="0"/>
                <a:cs typeface="Times New Roman" panose="02020603050405020304" pitchFamily="18" charset="0"/>
              </a:rPr>
              <a:t> (36%)</a:t>
            </a:r>
          </a:p>
          <a:p>
            <a:pPr marL="342900">
              <a:lnSpc>
                <a:spcPct val="115000"/>
              </a:lnSpc>
              <a:spcAft>
                <a:spcPts val="800"/>
              </a:spcAft>
              <a:buFont typeface="Arial" panose="020B0604020202020204" pitchFamily="34" charset="0"/>
              <a:buChar char="•"/>
              <a:tabLst>
                <a:tab pos="457200" algn="l"/>
              </a:tabLst>
            </a:pPr>
            <a:r>
              <a:rPr lang="en-US" sz="1800" kern="100" dirty="0" err="1">
                <a:solidFill>
                  <a:srgbClr val="000000"/>
                </a:solidFill>
                <a:highlight>
                  <a:srgbClr val="FFFFFF"/>
                </a:highlight>
                <a:latin typeface="Arial" panose="020B0604020202020204" pitchFamily="34" charset="0"/>
                <a:cs typeface="Times New Roman" panose="02020603050405020304" pitchFamily="18" charset="0"/>
              </a:rPr>
              <a:t>Vinnustaðir</a:t>
            </a:r>
            <a:r>
              <a:rPr lang="en-US" sz="1800" kern="100" dirty="0">
                <a:solidFill>
                  <a:srgbClr val="000000"/>
                </a:solidFill>
                <a:highlight>
                  <a:srgbClr val="FFFFFF"/>
                </a:highlight>
                <a:latin typeface="Arial" panose="020B0604020202020204" pitchFamily="34" charset="0"/>
                <a:cs typeface="Times New Roman" panose="02020603050405020304" pitchFamily="18" charset="0"/>
              </a:rPr>
              <a:t> </a:t>
            </a:r>
            <a:r>
              <a:rPr lang="en-US" sz="1800" kern="100" dirty="0" err="1">
                <a:solidFill>
                  <a:srgbClr val="000000"/>
                </a:solidFill>
                <a:highlight>
                  <a:srgbClr val="FFFFFF"/>
                </a:highlight>
                <a:latin typeface="Arial" panose="020B0604020202020204" pitchFamily="34" charset="0"/>
                <a:cs typeface="Times New Roman" panose="02020603050405020304" pitchFamily="18" charset="0"/>
              </a:rPr>
              <a:t>sem</a:t>
            </a:r>
            <a:r>
              <a:rPr lang="en-US" sz="1800" kern="100" dirty="0">
                <a:solidFill>
                  <a:srgbClr val="000000"/>
                </a:solidFill>
                <a:highlight>
                  <a:srgbClr val="FFFFFF"/>
                </a:highlight>
                <a:latin typeface="Arial" panose="020B0604020202020204" pitchFamily="34" charset="0"/>
                <a:cs typeface="Times New Roman" panose="02020603050405020304" pitchFamily="18" charset="0"/>
              </a:rPr>
              <a:t> </a:t>
            </a:r>
            <a:r>
              <a:rPr lang="en-US" sz="1800" kern="100" dirty="0" err="1">
                <a:solidFill>
                  <a:srgbClr val="000000"/>
                </a:solidFill>
                <a:highlight>
                  <a:srgbClr val="FFFFFF"/>
                </a:highlight>
                <a:latin typeface="Arial" panose="020B0604020202020204" pitchFamily="34" charset="0"/>
                <a:cs typeface="Times New Roman" panose="02020603050405020304" pitchFamily="18" charset="0"/>
              </a:rPr>
              <a:t>þau</a:t>
            </a:r>
            <a:r>
              <a:rPr lang="en-US" sz="1800" kern="100" dirty="0">
                <a:solidFill>
                  <a:srgbClr val="000000"/>
                </a:solidFill>
                <a:highlight>
                  <a:srgbClr val="FFFFFF"/>
                </a:highlight>
                <a:latin typeface="Arial" panose="020B0604020202020204" pitchFamily="34" charset="0"/>
                <a:cs typeface="Times New Roman" panose="02020603050405020304" pitchFamily="18" charset="0"/>
              </a:rPr>
              <a:t> </a:t>
            </a:r>
            <a:r>
              <a:rPr lang="en-US" sz="1800" kern="100" dirty="0" err="1">
                <a:solidFill>
                  <a:srgbClr val="000000"/>
                </a:solidFill>
                <a:highlight>
                  <a:srgbClr val="FFFFFF"/>
                </a:highlight>
                <a:latin typeface="Arial" panose="020B0604020202020204" pitchFamily="34" charset="0"/>
                <a:cs typeface="Times New Roman" panose="02020603050405020304" pitchFamily="18" charset="0"/>
              </a:rPr>
              <a:t>starfa</a:t>
            </a:r>
            <a:r>
              <a:rPr lang="en-US" sz="1800" kern="100" dirty="0">
                <a:solidFill>
                  <a:srgbClr val="000000"/>
                </a:solidFill>
                <a:highlight>
                  <a:srgbClr val="FFFFFF"/>
                </a:highlight>
                <a:latin typeface="Arial" panose="020B0604020202020204" pitchFamily="34" charset="0"/>
                <a:cs typeface="Times New Roman" panose="02020603050405020304" pitchFamily="18" charset="0"/>
              </a:rPr>
              <a:t> </a:t>
            </a:r>
            <a:r>
              <a:rPr lang="en-US" sz="1800" kern="100" dirty="0" err="1">
                <a:solidFill>
                  <a:srgbClr val="000000"/>
                </a:solidFill>
                <a:highlight>
                  <a:srgbClr val="FFFFFF"/>
                </a:highlight>
                <a:latin typeface="Arial" panose="020B0604020202020204" pitchFamily="34" charset="0"/>
                <a:cs typeface="Times New Roman" panose="02020603050405020304" pitchFamily="18" charset="0"/>
              </a:rPr>
              <a:t>eða</a:t>
            </a:r>
            <a:r>
              <a:rPr lang="en-US" sz="1800" kern="100" dirty="0">
                <a:solidFill>
                  <a:srgbClr val="000000"/>
                </a:solidFill>
                <a:highlight>
                  <a:srgbClr val="FFFFFF"/>
                </a:highlight>
                <a:latin typeface="Arial" panose="020B0604020202020204" pitchFamily="34" charset="0"/>
                <a:cs typeface="Times New Roman" panose="02020603050405020304" pitchFamily="18" charset="0"/>
              </a:rPr>
              <a:t> </a:t>
            </a:r>
            <a:r>
              <a:rPr lang="en-US" sz="1800" kern="100" dirty="0" err="1">
                <a:solidFill>
                  <a:srgbClr val="000000"/>
                </a:solidFill>
                <a:highlight>
                  <a:srgbClr val="FFFFFF"/>
                </a:highlight>
                <a:latin typeface="Arial" panose="020B0604020202020204" pitchFamily="34" charset="0"/>
                <a:cs typeface="Times New Roman" panose="02020603050405020304" pitchFamily="18" charset="0"/>
              </a:rPr>
              <a:t>hafa</a:t>
            </a:r>
            <a:r>
              <a:rPr lang="en-US" sz="1800" kern="100" dirty="0">
                <a:solidFill>
                  <a:srgbClr val="000000"/>
                </a:solidFill>
                <a:highlight>
                  <a:srgbClr val="FFFFFF"/>
                </a:highlight>
                <a:latin typeface="Arial" panose="020B0604020202020204" pitchFamily="34" charset="0"/>
                <a:cs typeface="Times New Roman" panose="02020603050405020304" pitchFamily="18" charset="0"/>
              </a:rPr>
              <a:t> </a:t>
            </a:r>
            <a:r>
              <a:rPr lang="en-US" sz="1800" kern="100" dirty="0" err="1">
                <a:solidFill>
                  <a:srgbClr val="000000"/>
                </a:solidFill>
                <a:highlight>
                  <a:srgbClr val="FFFFFF"/>
                </a:highlight>
                <a:latin typeface="Arial" panose="020B0604020202020204" pitchFamily="34" charset="0"/>
                <a:cs typeface="Times New Roman" panose="02020603050405020304" pitchFamily="18" charset="0"/>
              </a:rPr>
              <a:t>starfað</a:t>
            </a:r>
            <a:r>
              <a:rPr lang="en-US" sz="1800" kern="100" dirty="0">
                <a:solidFill>
                  <a:srgbClr val="000000"/>
                </a:solidFill>
                <a:highlight>
                  <a:srgbClr val="FFFFFF"/>
                </a:highlight>
                <a:latin typeface="Arial" panose="020B0604020202020204" pitchFamily="34" charset="0"/>
                <a:cs typeface="Times New Roman" panose="02020603050405020304" pitchFamily="18" charset="0"/>
              </a:rPr>
              <a:t> hjá </a:t>
            </a:r>
            <a:r>
              <a:rPr lang="en-US" sz="1800" kern="100" dirty="0" err="1">
                <a:solidFill>
                  <a:srgbClr val="000000"/>
                </a:solidFill>
                <a:highlight>
                  <a:srgbClr val="FFFFFF"/>
                </a:highlight>
                <a:latin typeface="Arial" panose="020B0604020202020204" pitchFamily="34" charset="0"/>
                <a:cs typeface="Times New Roman" panose="02020603050405020304" pitchFamily="18" charset="0"/>
              </a:rPr>
              <a:t>hafa</a:t>
            </a:r>
            <a:r>
              <a:rPr lang="en-US" sz="1800" kern="100" dirty="0">
                <a:solidFill>
                  <a:srgbClr val="000000"/>
                </a:solidFill>
                <a:highlight>
                  <a:srgbClr val="FFFFFF"/>
                </a:highlight>
                <a:latin typeface="Arial" panose="020B0604020202020204" pitchFamily="34" charset="0"/>
                <a:cs typeface="Times New Roman" panose="02020603050405020304" pitchFamily="18" charset="0"/>
              </a:rPr>
              <a:t> </a:t>
            </a:r>
            <a:r>
              <a:rPr lang="en-US" sz="1800" kern="100" dirty="0" err="1">
                <a:solidFill>
                  <a:srgbClr val="000000"/>
                </a:solidFill>
                <a:highlight>
                  <a:srgbClr val="FFFFFF"/>
                </a:highlight>
                <a:latin typeface="Arial" panose="020B0604020202020204" pitchFamily="34" charset="0"/>
                <a:cs typeface="Times New Roman" panose="02020603050405020304" pitchFamily="18" charset="0"/>
              </a:rPr>
              <a:t>hvatt</a:t>
            </a:r>
            <a:r>
              <a:rPr lang="en-US" sz="1800" kern="100" dirty="0">
                <a:solidFill>
                  <a:srgbClr val="000000"/>
                </a:solidFill>
                <a:highlight>
                  <a:srgbClr val="FFFFFF"/>
                </a:highlight>
                <a:latin typeface="Arial" panose="020B0604020202020204" pitchFamily="34" charset="0"/>
                <a:cs typeface="Times New Roman" panose="02020603050405020304" pitchFamily="18" charset="0"/>
              </a:rPr>
              <a:t> </a:t>
            </a:r>
            <a:r>
              <a:rPr lang="en-US" sz="1800" kern="100" dirty="0" err="1">
                <a:solidFill>
                  <a:srgbClr val="000000"/>
                </a:solidFill>
                <a:highlight>
                  <a:srgbClr val="FFFFFF"/>
                </a:highlight>
                <a:latin typeface="Arial" panose="020B0604020202020204" pitchFamily="34" charset="0"/>
                <a:cs typeface="Times New Roman" panose="02020603050405020304" pitchFamily="18" charset="0"/>
              </a:rPr>
              <a:t>til</a:t>
            </a:r>
            <a:r>
              <a:rPr lang="en-US" sz="1800" kern="100" dirty="0">
                <a:solidFill>
                  <a:srgbClr val="000000"/>
                </a:solidFill>
                <a:highlight>
                  <a:srgbClr val="FFFFFF"/>
                </a:highlight>
                <a:latin typeface="Arial" panose="020B0604020202020204" pitchFamily="34" charset="0"/>
                <a:cs typeface="Times New Roman" panose="02020603050405020304" pitchFamily="18" charset="0"/>
              </a:rPr>
              <a:t> </a:t>
            </a:r>
            <a:r>
              <a:rPr lang="en-US" sz="1800" kern="100" dirty="0" err="1">
                <a:solidFill>
                  <a:srgbClr val="000000"/>
                </a:solidFill>
                <a:highlight>
                  <a:srgbClr val="FFFFFF"/>
                </a:highlight>
                <a:latin typeface="Arial" panose="020B0604020202020204" pitchFamily="34" charset="0"/>
                <a:cs typeface="Times New Roman" panose="02020603050405020304" pitchFamily="18" charset="0"/>
              </a:rPr>
              <a:t>þróunar</a:t>
            </a:r>
            <a:r>
              <a:rPr lang="en-US" sz="1800" kern="100" dirty="0">
                <a:solidFill>
                  <a:srgbClr val="000000"/>
                </a:solidFill>
                <a:highlight>
                  <a:srgbClr val="FFFFFF"/>
                </a:highlight>
                <a:latin typeface="Arial" panose="020B0604020202020204" pitchFamily="34" charset="0"/>
                <a:cs typeface="Times New Roman" panose="02020603050405020304" pitchFamily="18" charset="0"/>
              </a:rPr>
              <a:t> og </a:t>
            </a:r>
            <a:r>
              <a:rPr lang="en-US" sz="1800" kern="100" dirty="0" err="1">
                <a:solidFill>
                  <a:srgbClr val="000000"/>
                </a:solidFill>
                <a:highlight>
                  <a:srgbClr val="FFFFFF"/>
                </a:highlight>
                <a:latin typeface="Arial" panose="020B0604020202020204" pitchFamily="34" charset="0"/>
                <a:cs typeface="Times New Roman" panose="02020603050405020304" pitchFamily="18" charset="0"/>
              </a:rPr>
              <a:t>framgangs</a:t>
            </a:r>
            <a:r>
              <a:rPr lang="en-US" sz="1800" kern="100" dirty="0">
                <a:solidFill>
                  <a:srgbClr val="000000"/>
                </a:solidFill>
                <a:highlight>
                  <a:srgbClr val="FFFFFF"/>
                </a:highlight>
                <a:latin typeface="Arial" panose="020B0604020202020204" pitchFamily="34" charset="0"/>
                <a:cs typeface="Times New Roman" panose="02020603050405020304" pitchFamily="18" charset="0"/>
              </a:rPr>
              <a:t> </a:t>
            </a:r>
            <a:r>
              <a:rPr lang="en-US" sz="1800" kern="100" dirty="0" err="1">
                <a:solidFill>
                  <a:srgbClr val="000000"/>
                </a:solidFill>
                <a:highlight>
                  <a:srgbClr val="FFFFFF"/>
                </a:highlight>
                <a:latin typeface="Arial" panose="020B0604020202020204" pitchFamily="34" charset="0"/>
                <a:cs typeface="Times New Roman" panose="02020603050405020304" pitchFamily="18" charset="0"/>
              </a:rPr>
              <a:t>innan</a:t>
            </a:r>
            <a:r>
              <a:rPr lang="en-US" sz="1800" kern="100" dirty="0">
                <a:solidFill>
                  <a:srgbClr val="000000"/>
                </a:solidFill>
                <a:highlight>
                  <a:srgbClr val="FFFFFF"/>
                </a:highlight>
                <a:latin typeface="Arial" panose="020B0604020202020204" pitchFamily="34" charset="0"/>
                <a:cs typeface="Times New Roman" panose="02020603050405020304" pitchFamily="18" charset="0"/>
              </a:rPr>
              <a:t> </a:t>
            </a:r>
            <a:r>
              <a:rPr lang="en-US" sz="1800" kern="100" dirty="0" err="1">
                <a:solidFill>
                  <a:srgbClr val="000000"/>
                </a:solidFill>
                <a:highlight>
                  <a:srgbClr val="FFFFFF"/>
                </a:highlight>
                <a:latin typeface="Arial" panose="020B0604020202020204" pitchFamily="34" charset="0"/>
                <a:cs typeface="Times New Roman" panose="02020603050405020304" pitchFamily="18" charset="0"/>
              </a:rPr>
              <a:t>vinnustaðar</a:t>
            </a:r>
            <a:r>
              <a:rPr lang="en-US" sz="1800" kern="100" dirty="0">
                <a:solidFill>
                  <a:srgbClr val="000000"/>
                </a:solidFill>
                <a:highlight>
                  <a:srgbClr val="FFFFFF"/>
                </a:highlight>
                <a:latin typeface="Arial" panose="020B0604020202020204" pitchFamily="34" charset="0"/>
                <a:cs typeface="Times New Roman" panose="02020603050405020304" pitchFamily="18" charset="0"/>
              </a:rPr>
              <a:t> (30%)</a:t>
            </a:r>
          </a:p>
          <a:p>
            <a:pPr marL="114300" lvl="0" indent="0" algn="l" rtl="0">
              <a:lnSpc>
                <a:spcPct val="95000"/>
              </a:lnSpc>
              <a:spcBef>
                <a:spcPts val="0"/>
              </a:spcBef>
              <a:spcAft>
                <a:spcPts val="0"/>
              </a:spcAft>
              <a:buClr>
                <a:srgbClr val="000000"/>
              </a:buClr>
              <a:buSzPct val="81081"/>
              <a:buNone/>
            </a:pPr>
            <a:endParaRPr lang="en-US" sz="2400" dirty="0">
              <a:solidFill>
                <a:srgbClr val="000000"/>
              </a:solidFill>
              <a:highlight>
                <a:srgbClr val="FFFFFF"/>
              </a:highlight>
              <a:latin typeface="Calibri"/>
              <a:ea typeface="Calibri"/>
              <a:cs typeface="Calibri"/>
              <a:sym typeface="Calibri"/>
            </a:endParaRPr>
          </a:p>
        </p:txBody>
      </p:sp>
      <p:pic>
        <p:nvPicPr>
          <p:cNvPr id="205" name="Google Shape;205;p24"/>
          <p:cNvPicPr preferRelativeResize="0"/>
          <p:nvPr/>
        </p:nvPicPr>
        <p:blipFill rotWithShape="1">
          <a:blip r:embed="rId3">
            <a:alphaModFix/>
          </a:blip>
          <a:srcRect/>
          <a:stretch/>
        </p:blipFill>
        <p:spPr>
          <a:xfrm>
            <a:off x="8181875" y="89649"/>
            <a:ext cx="892426" cy="881527"/>
          </a:xfrm>
          <a:prstGeom prst="rect">
            <a:avLst/>
          </a:prstGeom>
          <a:noFill/>
          <a:ln>
            <a:noFill/>
          </a:ln>
        </p:spPr>
      </p:pic>
      <p:sp>
        <p:nvSpPr>
          <p:cNvPr id="206" name="Google Shape;206;p24"/>
          <p:cNvSpPr txBox="1"/>
          <p:nvPr/>
        </p:nvSpPr>
        <p:spPr>
          <a:xfrm>
            <a:off x="4928118" y="6507094"/>
            <a:ext cx="6270172" cy="522514"/>
          </a:xfrm>
          <a:prstGeom prst="rect">
            <a:avLst/>
          </a:prstGeom>
          <a:noFill/>
          <a:ln>
            <a:noFill/>
          </a:ln>
        </p:spPr>
        <p:txBody>
          <a:bodyPr spcFirstLastPara="1" wrap="square" lIns="91425" tIns="45700" rIns="91425" bIns="45700" anchor="t" anchorCtr="0">
            <a:normAutofit/>
          </a:bodyPr>
          <a:lstStyle/>
          <a:p>
            <a:pPr marL="114300" marR="0" lvl="0" indent="0" algn="l" rtl="0">
              <a:lnSpc>
                <a:spcPct val="95000"/>
              </a:lnSpc>
              <a:spcBef>
                <a:spcPts val="0"/>
              </a:spcBef>
              <a:spcAft>
                <a:spcPts val="0"/>
              </a:spcAft>
              <a:buClr>
                <a:srgbClr val="000000"/>
              </a:buClr>
              <a:buSzPts val="1800"/>
              <a:buFont typeface="Arial"/>
              <a:buNone/>
            </a:pPr>
            <a:r>
              <a:rPr lang="en-US" sz="1400" b="0" i="0" u="none" strike="noStrike" cap="none">
                <a:solidFill>
                  <a:srgbClr val="000000"/>
                </a:solidFill>
                <a:highlight>
                  <a:srgbClr val="FFFFFF"/>
                </a:highlight>
                <a:latin typeface="Arial"/>
                <a:ea typeface="Arial"/>
                <a:cs typeface="Arial"/>
                <a:sym typeface="Arial"/>
              </a:rPr>
              <a:t>Source: CIPD Good Work Index June 2022 p.20</a:t>
            </a:r>
            <a:endParaRPr sz="1400" b="0" i="0" u="none" strike="noStrike" cap="none">
              <a:solidFill>
                <a:srgbClr val="000000"/>
              </a:solidFill>
              <a:latin typeface="Arial"/>
              <a:ea typeface="Arial"/>
              <a:cs typeface="Arial"/>
              <a:sym typeface="Arial"/>
            </a:endParaRPr>
          </a:p>
        </p:txBody>
      </p:sp>
      <p:sp>
        <p:nvSpPr>
          <p:cNvPr id="207" name="Google Shape;207;p24"/>
          <p:cNvSpPr txBox="1"/>
          <p:nvPr/>
        </p:nvSpPr>
        <p:spPr>
          <a:xfrm>
            <a:off x="159104" y="297099"/>
            <a:ext cx="8022771" cy="910978"/>
          </a:xfrm>
          <a:prstGeom prst="rect">
            <a:avLst/>
          </a:prstGeom>
          <a:noFill/>
          <a:ln>
            <a:noFill/>
          </a:ln>
        </p:spPr>
        <p:txBody>
          <a:bodyPr spcFirstLastPara="1" wrap="square" lIns="91425" tIns="45700" rIns="91425" bIns="45700" anchor="t" anchorCtr="0">
            <a:spAutoFit/>
          </a:bodyPr>
          <a:lstStyle/>
          <a:p>
            <a:pPr marL="114300" marR="0" lvl="0" indent="0" algn="l" rtl="0">
              <a:lnSpc>
                <a:spcPct val="95000"/>
              </a:lnSpc>
              <a:spcBef>
                <a:spcPts val="0"/>
              </a:spcBef>
              <a:spcAft>
                <a:spcPts val="0"/>
              </a:spcAft>
              <a:buClr>
                <a:srgbClr val="000000"/>
              </a:buClr>
              <a:buSzPts val="2800"/>
              <a:buFont typeface="Arial"/>
              <a:buNone/>
            </a:pPr>
            <a:r>
              <a:rPr lang="en-US" sz="2800" b="0" i="0" u="none" strike="noStrike" cap="none" dirty="0" err="1">
                <a:solidFill>
                  <a:srgbClr val="000000"/>
                </a:solidFill>
                <a:highlight>
                  <a:srgbClr val="FFFFFF"/>
                </a:highlight>
                <a:latin typeface="Arial"/>
                <a:ea typeface="Arial"/>
                <a:cs typeface="Arial"/>
                <a:sym typeface="Arial"/>
              </a:rPr>
              <a:t>Þættir</a:t>
            </a:r>
            <a:r>
              <a:rPr lang="en-US" sz="2800" b="0" i="0" u="none" strike="noStrike" cap="none" dirty="0">
                <a:solidFill>
                  <a:srgbClr val="000000"/>
                </a:solidFill>
                <a:highlight>
                  <a:srgbClr val="FFFFFF"/>
                </a:highlight>
                <a:latin typeface="Arial"/>
                <a:ea typeface="Arial"/>
                <a:cs typeface="Arial"/>
                <a:sym typeface="Arial"/>
              </a:rPr>
              <a:t> </a:t>
            </a:r>
            <a:r>
              <a:rPr lang="en-US" sz="2800" b="0" i="0" u="none" strike="noStrike" cap="none" dirty="0" err="1">
                <a:solidFill>
                  <a:srgbClr val="000000"/>
                </a:solidFill>
                <a:highlight>
                  <a:srgbClr val="FFFFFF"/>
                </a:highlight>
                <a:latin typeface="Arial"/>
                <a:ea typeface="Arial"/>
                <a:cs typeface="Arial"/>
                <a:sym typeface="Arial"/>
              </a:rPr>
              <a:t>sem</a:t>
            </a:r>
            <a:r>
              <a:rPr lang="en-US" sz="2800" b="0" i="0" u="none" strike="noStrike" cap="none" dirty="0">
                <a:solidFill>
                  <a:srgbClr val="000000"/>
                </a:solidFill>
                <a:highlight>
                  <a:srgbClr val="FFFFFF"/>
                </a:highlight>
                <a:latin typeface="Arial"/>
                <a:ea typeface="Arial"/>
                <a:cs typeface="Arial"/>
                <a:sym typeface="Arial"/>
              </a:rPr>
              <a:t> </a:t>
            </a:r>
            <a:r>
              <a:rPr lang="en-US" sz="2800" b="0" i="0" u="none" strike="noStrike" cap="none" dirty="0" err="1">
                <a:solidFill>
                  <a:srgbClr val="000000"/>
                </a:solidFill>
                <a:highlight>
                  <a:srgbClr val="FFFFFF"/>
                </a:highlight>
                <a:latin typeface="Arial"/>
                <a:ea typeface="Arial"/>
                <a:cs typeface="Arial"/>
                <a:sym typeface="Arial"/>
              </a:rPr>
              <a:t>hafa</a:t>
            </a:r>
            <a:r>
              <a:rPr lang="en-US" sz="2800" b="0" i="0" u="none" strike="noStrike" cap="none" dirty="0">
                <a:solidFill>
                  <a:srgbClr val="000000"/>
                </a:solidFill>
                <a:highlight>
                  <a:srgbClr val="FFFFFF"/>
                </a:highlight>
                <a:latin typeface="Arial"/>
                <a:ea typeface="Arial"/>
                <a:cs typeface="Arial"/>
                <a:sym typeface="Arial"/>
              </a:rPr>
              <a:t> </a:t>
            </a:r>
            <a:r>
              <a:rPr lang="en-US" sz="2800" b="0" i="0" u="none" strike="noStrike" cap="none" dirty="0" err="1">
                <a:solidFill>
                  <a:srgbClr val="000000"/>
                </a:solidFill>
                <a:highlight>
                  <a:srgbClr val="FFFFFF"/>
                </a:highlight>
                <a:latin typeface="Arial"/>
                <a:ea typeface="Arial"/>
                <a:cs typeface="Arial"/>
                <a:sym typeface="Arial"/>
              </a:rPr>
              <a:t>hafa</a:t>
            </a:r>
            <a:r>
              <a:rPr lang="en-US" sz="2800" b="0" i="0" u="none" strike="noStrike" cap="none" dirty="0">
                <a:solidFill>
                  <a:srgbClr val="000000"/>
                </a:solidFill>
                <a:highlight>
                  <a:srgbClr val="FFFFFF"/>
                </a:highlight>
                <a:latin typeface="Arial"/>
                <a:ea typeface="Arial"/>
                <a:cs typeface="Arial"/>
                <a:sym typeface="Arial"/>
              </a:rPr>
              <a:t> haft </a:t>
            </a:r>
            <a:r>
              <a:rPr lang="en-US" sz="2800" b="0" i="0" u="none" strike="noStrike" cap="none" dirty="0" err="1">
                <a:solidFill>
                  <a:srgbClr val="000000"/>
                </a:solidFill>
                <a:highlight>
                  <a:srgbClr val="FFFFFF"/>
                </a:highlight>
                <a:latin typeface="Arial"/>
                <a:ea typeface="Arial"/>
                <a:cs typeface="Arial"/>
                <a:sym typeface="Arial"/>
              </a:rPr>
              <a:t>jákvæð</a:t>
            </a:r>
            <a:r>
              <a:rPr lang="en-US" sz="2800" b="0" i="0" u="none" strike="noStrike" cap="none" dirty="0">
                <a:solidFill>
                  <a:srgbClr val="000000"/>
                </a:solidFill>
                <a:highlight>
                  <a:srgbClr val="FFFFFF"/>
                </a:highlight>
                <a:latin typeface="Arial"/>
                <a:ea typeface="Arial"/>
                <a:cs typeface="Arial"/>
                <a:sym typeface="Arial"/>
              </a:rPr>
              <a:t> </a:t>
            </a:r>
            <a:r>
              <a:rPr lang="en-US" sz="2800" b="0" i="0" u="none" strike="noStrike" cap="none" dirty="0" err="1">
                <a:solidFill>
                  <a:srgbClr val="000000"/>
                </a:solidFill>
                <a:highlight>
                  <a:srgbClr val="FFFFFF"/>
                </a:highlight>
                <a:latin typeface="Arial"/>
                <a:ea typeface="Arial"/>
                <a:cs typeface="Arial"/>
                <a:sym typeface="Arial"/>
              </a:rPr>
              <a:t>eða</a:t>
            </a:r>
            <a:r>
              <a:rPr lang="en-US" sz="2800" b="0" i="0" u="none" strike="noStrike" cap="none" dirty="0">
                <a:solidFill>
                  <a:srgbClr val="000000"/>
                </a:solidFill>
                <a:highlight>
                  <a:srgbClr val="FFFFFF"/>
                </a:highlight>
                <a:latin typeface="Arial"/>
                <a:ea typeface="Arial"/>
                <a:cs typeface="Arial"/>
                <a:sym typeface="Arial"/>
              </a:rPr>
              <a:t> neikvæð </a:t>
            </a:r>
            <a:r>
              <a:rPr lang="en-US" sz="2800" b="0" i="0" u="none" strike="noStrike" cap="none" dirty="0" err="1">
                <a:solidFill>
                  <a:srgbClr val="000000"/>
                </a:solidFill>
                <a:highlight>
                  <a:srgbClr val="FFFFFF"/>
                </a:highlight>
                <a:latin typeface="Arial"/>
                <a:ea typeface="Arial"/>
                <a:cs typeface="Arial"/>
                <a:sym typeface="Arial"/>
              </a:rPr>
              <a:t>áhrif</a:t>
            </a:r>
            <a:r>
              <a:rPr lang="en-US" sz="2800" b="0" i="0" u="none" strike="noStrike" cap="none" dirty="0">
                <a:solidFill>
                  <a:srgbClr val="000000"/>
                </a:solidFill>
                <a:highlight>
                  <a:srgbClr val="FFFFFF"/>
                </a:highlight>
                <a:latin typeface="Arial"/>
                <a:ea typeface="Arial"/>
                <a:cs typeface="Arial"/>
                <a:sym typeface="Arial"/>
              </a:rPr>
              <a:t> á </a:t>
            </a:r>
            <a:r>
              <a:rPr lang="en-US" sz="2800" b="0" i="0" u="none" strike="noStrike" cap="none" dirty="0" err="1">
                <a:solidFill>
                  <a:srgbClr val="000000"/>
                </a:solidFill>
                <a:highlight>
                  <a:srgbClr val="FFFFFF"/>
                </a:highlight>
                <a:latin typeface="Arial"/>
                <a:ea typeface="Arial"/>
                <a:cs typeface="Arial"/>
                <a:sym typeface="Arial"/>
              </a:rPr>
              <a:t>frama</a:t>
            </a:r>
            <a:r>
              <a:rPr lang="en-US" sz="2800" b="0" i="0" u="none" strike="noStrike" cap="none" dirty="0">
                <a:solidFill>
                  <a:srgbClr val="000000"/>
                </a:solidFill>
                <a:highlight>
                  <a:srgbClr val="FFFFFF"/>
                </a:highlight>
                <a:latin typeface="Arial"/>
                <a:ea typeface="Arial"/>
                <a:cs typeface="Arial"/>
                <a:sym typeface="Arial"/>
              </a:rPr>
              <a:t> </a:t>
            </a:r>
            <a:r>
              <a:rPr lang="en-US" sz="2800" b="0" i="0" u="none" strike="noStrike" cap="none" dirty="0" err="1">
                <a:solidFill>
                  <a:srgbClr val="000000"/>
                </a:solidFill>
                <a:highlight>
                  <a:srgbClr val="FFFFFF"/>
                </a:highlight>
                <a:latin typeface="Arial"/>
                <a:ea typeface="Arial"/>
                <a:cs typeface="Arial"/>
                <a:sym typeface="Arial"/>
              </a:rPr>
              <a:t>starfsmanna</a:t>
            </a:r>
            <a:r>
              <a:rPr lang="en-US" sz="2800" b="0" i="0" u="none" strike="noStrike" cap="none" dirty="0">
                <a:solidFill>
                  <a:srgbClr val="000000"/>
                </a:solidFill>
                <a:highlight>
                  <a:srgbClr val="FFFFFF"/>
                </a:highlight>
                <a:latin typeface="Arial"/>
                <a:ea typeface="Arial"/>
                <a:cs typeface="Arial"/>
                <a:sym typeface="Arial"/>
              </a:rPr>
              <a:t> </a:t>
            </a:r>
            <a:r>
              <a:rPr lang="en-US" sz="2800" b="0" i="0" u="none" strike="noStrike" cap="none" dirty="0" err="1">
                <a:solidFill>
                  <a:srgbClr val="000000"/>
                </a:solidFill>
                <a:highlight>
                  <a:srgbClr val="FFFFFF"/>
                </a:highlight>
                <a:latin typeface="Arial"/>
                <a:ea typeface="Arial"/>
                <a:cs typeface="Arial"/>
                <a:sym typeface="Arial"/>
              </a:rPr>
              <a:t>að</a:t>
            </a:r>
            <a:r>
              <a:rPr lang="en-US" sz="2800" b="0" i="0" u="none" strike="noStrike" cap="none" dirty="0">
                <a:solidFill>
                  <a:srgbClr val="000000"/>
                </a:solidFill>
                <a:highlight>
                  <a:srgbClr val="FFFFFF"/>
                </a:highlight>
                <a:latin typeface="Arial"/>
                <a:ea typeface="Arial"/>
                <a:cs typeface="Arial"/>
                <a:sym typeface="Arial"/>
              </a:rPr>
              <a:t> þeirri eigin </a:t>
            </a:r>
            <a:r>
              <a:rPr lang="en-US" sz="2800" b="0" i="0" u="none" strike="noStrike" cap="none" dirty="0" err="1">
                <a:solidFill>
                  <a:srgbClr val="000000"/>
                </a:solidFill>
                <a:highlight>
                  <a:srgbClr val="FFFFFF"/>
                </a:highlight>
                <a:latin typeface="Arial"/>
                <a:ea typeface="Arial"/>
                <a:cs typeface="Arial"/>
                <a:sym typeface="Arial"/>
              </a:rPr>
              <a:t>mati</a:t>
            </a:r>
            <a:r>
              <a:rPr lang="en-US" sz="2800" b="0" i="0" u="none" strike="noStrike" cap="none" dirty="0">
                <a:solidFill>
                  <a:srgbClr val="000000"/>
                </a:solidFill>
                <a:highlight>
                  <a:srgbClr val="FFFFFF"/>
                </a:highlight>
                <a:latin typeface="Arial"/>
                <a:ea typeface="Arial"/>
                <a:cs typeface="Arial"/>
                <a:sym typeface="Arial"/>
              </a:rPr>
              <a:t>.</a:t>
            </a:r>
            <a:endParaRPr sz="2800" b="0" i="0" u="none" strike="noStrike" cap="none" dirty="0">
              <a:solidFill>
                <a:srgbClr val="000000"/>
              </a:solidFill>
              <a:highlight>
                <a:srgbClr val="FFFFFF"/>
              </a:highlight>
              <a:latin typeface="Arial"/>
              <a:ea typeface="Arial"/>
              <a:cs typeface="Arial"/>
              <a:sym typeface="Arial"/>
            </a:endParaRPr>
          </a:p>
        </p:txBody>
      </p:sp>
      <p:sp>
        <p:nvSpPr>
          <p:cNvPr id="208" name="Google Shape;208;p24"/>
          <p:cNvSpPr/>
          <p:nvPr/>
        </p:nvSpPr>
        <p:spPr>
          <a:xfrm>
            <a:off x="387220" y="1216325"/>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9" name="Google Shape;209;p24"/>
          <p:cNvPicPr preferRelativeResize="0"/>
          <p:nvPr/>
        </p:nvPicPr>
        <p:blipFill rotWithShape="1">
          <a:blip r:embed="rId4">
            <a:alphaModFix/>
          </a:blip>
          <a:srcRect/>
          <a:stretch/>
        </p:blipFill>
        <p:spPr>
          <a:xfrm>
            <a:off x="7718900" y="6001913"/>
            <a:ext cx="1261242" cy="584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5"/>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dirty="0" err="1">
                <a:latin typeface="Arial"/>
                <a:ea typeface="Arial"/>
                <a:cs typeface="Arial"/>
                <a:sym typeface="Arial"/>
              </a:rPr>
              <a:t>Starfsánægja</a:t>
            </a:r>
            <a:endParaRPr dirty="0">
              <a:latin typeface="Arial"/>
              <a:ea typeface="Arial"/>
              <a:cs typeface="Arial"/>
              <a:sym typeface="Arial"/>
            </a:endParaRPr>
          </a:p>
        </p:txBody>
      </p:sp>
      <p:sp>
        <p:nvSpPr>
          <p:cNvPr id="215" name="Google Shape;215;p25"/>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16" name="Google Shape;216;p25"/>
          <p:cNvPicPr preferRelativeResize="0"/>
          <p:nvPr/>
        </p:nvPicPr>
        <p:blipFill rotWithShape="1">
          <a:blip r:embed="rId3">
            <a:alphaModFix/>
          </a:blip>
          <a:srcRect/>
          <a:stretch/>
        </p:blipFill>
        <p:spPr>
          <a:xfrm>
            <a:off x="8181875" y="89649"/>
            <a:ext cx="892426" cy="881527"/>
          </a:xfrm>
          <a:prstGeom prst="rect">
            <a:avLst/>
          </a:prstGeom>
          <a:noFill/>
          <a:ln>
            <a:noFill/>
          </a:ln>
        </p:spPr>
      </p:pic>
      <p:grpSp>
        <p:nvGrpSpPr>
          <p:cNvPr id="217" name="Google Shape;217;p25"/>
          <p:cNvGrpSpPr/>
          <p:nvPr/>
        </p:nvGrpSpPr>
        <p:grpSpPr>
          <a:xfrm>
            <a:off x="2697878" y="1198413"/>
            <a:ext cx="5357115" cy="5357115"/>
            <a:chOff x="636092" y="571"/>
            <a:chExt cx="5357115" cy="5357115"/>
          </a:xfrm>
        </p:grpSpPr>
        <p:sp>
          <p:nvSpPr>
            <p:cNvPr id="218" name="Google Shape;218;p25"/>
            <p:cNvSpPr/>
            <p:nvPr/>
          </p:nvSpPr>
          <p:spPr>
            <a:xfrm>
              <a:off x="1252192" y="616672"/>
              <a:ext cx="4124914" cy="4124914"/>
            </a:xfrm>
            <a:prstGeom prst="blockArc">
              <a:avLst>
                <a:gd name="adj1" fmla="val 10800000"/>
                <a:gd name="adj2" fmla="val 16200000"/>
                <a:gd name="adj3" fmla="val 4635"/>
              </a:avLst>
            </a:prstGeom>
            <a:solidFill>
              <a:srgbClr val="B1C0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25"/>
            <p:cNvSpPr/>
            <p:nvPr/>
          </p:nvSpPr>
          <p:spPr>
            <a:xfrm>
              <a:off x="1252192" y="616672"/>
              <a:ext cx="4124914" cy="4124914"/>
            </a:xfrm>
            <a:prstGeom prst="blockArc">
              <a:avLst>
                <a:gd name="adj1" fmla="val 5400000"/>
                <a:gd name="adj2" fmla="val 10800000"/>
                <a:gd name="adj3" fmla="val 4635"/>
              </a:avLst>
            </a:prstGeom>
            <a:solidFill>
              <a:srgbClr val="B1C0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25"/>
            <p:cNvSpPr/>
            <p:nvPr/>
          </p:nvSpPr>
          <p:spPr>
            <a:xfrm>
              <a:off x="1252192" y="616672"/>
              <a:ext cx="4124914" cy="4124914"/>
            </a:xfrm>
            <a:prstGeom prst="blockArc">
              <a:avLst>
                <a:gd name="adj1" fmla="val 0"/>
                <a:gd name="adj2" fmla="val 5400000"/>
                <a:gd name="adj3" fmla="val 4635"/>
              </a:avLst>
            </a:prstGeom>
            <a:solidFill>
              <a:srgbClr val="B1C0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5"/>
            <p:cNvSpPr/>
            <p:nvPr/>
          </p:nvSpPr>
          <p:spPr>
            <a:xfrm>
              <a:off x="1252192" y="616672"/>
              <a:ext cx="4124914" cy="4124914"/>
            </a:xfrm>
            <a:prstGeom prst="blockArc">
              <a:avLst>
                <a:gd name="adj1" fmla="val 16200000"/>
                <a:gd name="adj2" fmla="val 0"/>
                <a:gd name="adj3" fmla="val 4635"/>
              </a:avLst>
            </a:prstGeom>
            <a:solidFill>
              <a:srgbClr val="B1C0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5"/>
            <p:cNvSpPr/>
            <p:nvPr/>
          </p:nvSpPr>
          <p:spPr>
            <a:xfrm>
              <a:off x="2366219" y="1730699"/>
              <a:ext cx="1896860" cy="189686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25"/>
            <p:cNvSpPr txBox="1"/>
            <p:nvPr/>
          </p:nvSpPr>
          <p:spPr>
            <a:xfrm>
              <a:off x="2644008" y="2008488"/>
              <a:ext cx="1341282" cy="1341282"/>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dirty="0" err="1">
                  <a:solidFill>
                    <a:schemeClr val="lt1"/>
                  </a:solidFill>
                  <a:latin typeface="Arial"/>
                  <a:ea typeface="Arial"/>
                  <a:cs typeface="Arial"/>
                  <a:sym typeface="Arial"/>
                </a:rPr>
                <a:t>Starfs-ánægja</a:t>
              </a:r>
              <a:endParaRPr sz="1400" b="0" i="0" u="none" strike="noStrike" cap="none" dirty="0">
                <a:solidFill>
                  <a:srgbClr val="000000"/>
                </a:solidFill>
                <a:latin typeface="Arial"/>
                <a:ea typeface="Arial"/>
                <a:cs typeface="Arial"/>
                <a:sym typeface="Arial"/>
              </a:endParaRPr>
            </a:p>
          </p:txBody>
        </p:sp>
        <p:sp>
          <p:nvSpPr>
            <p:cNvPr id="224" name="Google Shape;224;p25"/>
            <p:cNvSpPr/>
            <p:nvPr/>
          </p:nvSpPr>
          <p:spPr>
            <a:xfrm>
              <a:off x="2650748" y="571"/>
              <a:ext cx="1327802" cy="1327802"/>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25"/>
            <p:cNvSpPr txBox="1"/>
            <p:nvPr/>
          </p:nvSpPr>
          <p:spPr>
            <a:xfrm>
              <a:off x="2712774" y="195023"/>
              <a:ext cx="1071324" cy="938898"/>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dirty="0" err="1">
                  <a:solidFill>
                    <a:schemeClr val="lt1"/>
                  </a:solidFill>
                </a:rPr>
                <a:t>Vinnuskipulag</a:t>
              </a:r>
              <a:endParaRPr sz="1400" b="0" i="0" u="none" strike="noStrike" cap="none" dirty="0">
                <a:solidFill>
                  <a:srgbClr val="000000"/>
                </a:solidFill>
                <a:latin typeface="Arial"/>
                <a:ea typeface="Arial"/>
                <a:cs typeface="Arial"/>
                <a:sym typeface="Arial"/>
              </a:endParaRPr>
            </a:p>
          </p:txBody>
        </p:sp>
        <p:sp>
          <p:nvSpPr>
            <p:cNvPr id="226" name="Google Shape;226;p25"/>
            <p:cNvSpPr/>
            <p:nvPr/>
          </p:nvSpPr>
          <p:spPr>
            <a:xfrm>
              <a:off x="4665405" y="2015228"/>
              <a:ext cx="1327802" cy="1327802"/>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25"/>
            <p:cNvSpPr txBox="1"/>
            <p:nvPr/>
          </p:nvSpPr>
          <p:spPr>
            <a:xfrm>
              <a:off x="4859857" y="2209680"/>
              <a:ext cx="938898" cy="938898"/>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dirty="0" err="1">
                  <a:solidFill>
                    <a:schemeClr val="lt1"/>
                  </a:solidFill>
                  <a:latin typeface="Arial"/>
                  <a:ea typeface="Arial"/>
                  <a:cs typeface="Arial"/>
                  <a:sym typeface="Arial"/>
                </a:rPr>
                <a:t>Samlegð</a:t>
              </a:r>
              <a:r>
                <a:rPr lang="en-US" sz="1300" b="0" i="0" u="none" strike="noStrike" cap="none" dirty="0">
                  <a:solidFill>
                    <a:schemeClr val="lt1"/>
                  </a:solidFill>
                  <a:latin typeface="Arial"/>
                  <a:ea typeface="Arial"/>
                  <a:cs typeface="Arial"/>
                  <a:sym typeface="Arial"/>
                </a:rPr>
                <a:t> </a:t>
              </a:r>
              <a:r>
                <a:rPr lang="en-US" sz="1300" b="0" i="0" u="none" strike="noStrike" cap="none" dirty="0" err="1">
                  <a:solidFill>
                    <a:schemeClr val="lt1"/>
                  </a:solidFill>
                  <a:latin typeface="Arial"/>
                  <a:ea typeface="Arial"/>
                  <a:cs typeface="Arial"/>
                  <a:sym typeface="Arial"/>
                </a:rPr>
                <a:t>með</a:t>
              </a:r>
              <a:r>
                <a:rPr lang="en-US" sz="1300" b="0" i="0" u="none" strike="noStrike" cap="none" dirty="0">
                  <a:solidFill>
                    <a:schemeClr val="lt1"/>
                  </a:solidFill>
                  <a:latin typeface="Arial"/>
                  <a:ea typeface="Arial"/>
                  <a:cs typeface="Arial"/>
                  <a:sym typeface="Arial"/>
                </a:rPr>
                <a:t> </a:t>
              </a:r>
              <a:r>
                <a:rPr lang="en-US" sz="1300" b="0" i="0" u="none" strike="noStrike" cap="none" dirty="0" err="1">
                  <a:solidFill>
                    <a:schemeClr val="lt1"/>
                  </a:solidFill>
                  <a:latin typeface="Arial"/>
                  <a:ea typeface="Arial"/>
                  <a:cs typeface="Arial"/>
                  <a:sym typeface="Arial"/>
                </a:rPr>
                <a:t>einstaklingsbundnum</a:t>
              </a:r>
              <a:r>
                <a:rPr lang="en-US" sz="1300" b="0" i="0" u="none" strike="noStrike" cap="none" dirty="0">
                  <a:solidFill>
                    <a:schemeClr val="lt1"/>
                  </a:solidFill>
                  <a:latin typeface="Arial"/>
                  <a:ea typeface="Arial"/>
                  <a:cs typeface="Arial"/>
                  <a:sym typeface="Arial"/>
                </a:rPr>
                <a:t> </a:t>
              </a:r>
              <a:r>
                <a:rPr lang="en-US" sz="1300" b="0" i="0" u="none" strike="noStrike" cap="none" dirty="0" err="1">
                  <a:solidFill>
                    <a:schemeClr val="lt1"/>
                  </a:solidFill>
                  <a:latin typeface="Arial"/>
                  <a:ea typeface="Arial"/>
                  <a:cs typeface="Arial"/>
                  <a:sym typeface="Arial"/>
                </a:rPr>
                <a:t>hæfileikum</a:t>
              </a:r>
              <a:endParaRPr sz="1400" b="0" i="0" u="none" strike="noStrike" cap="none" dirty="0">
                <a:solidFill>
                  <a:srgbClr val="000000"/>
                </a:solidFill>
                <a:latin typeface="Arial"/>
                <a:ea typeface="Arial"/>
                <a:cs typeface="Arial"/>
                <a:sym typeface="Arial"/>
              </a:endParaRPr>
            </a:p>
          </p:txBody>
        </p:sp>
        <p:sp>
          <p:nvSpPr>
            <p:cNvPr id="228" name="Google Shape;228;p25"/>
            <p:cNvSpPr/>
            <p:nvPr/>
          </p:nvSpPr>
          <p:spPr>
            <a:xfrm>
              <a:off x="2650748" y="4029884"/>
              <a:ext cx="1327802" cy="1327802"/>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25"/>
            <p:cNvSpPr txBox="1"/>
            <p:nvPr/>
          </p:nvSpPr>
          <p:spPr>
            <a:xfrm>
              <a:off x="2845200" y="4224336"/>
              <a:ext cx="938898" cy="938898"/>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dirty="0" err="1">
                  <a:solidFill>
                    <a:schemeClr val="lt1"/>
                  </a:solidFill>
                  <a:latin typeface="Arial"/>
                  <a:ea typeface="Arial"/>
                  <a:cs typeface="Arial"/>
                  <a:sym typeface="Arial"/>
                </a:rPr>
                <a:t>Laun</a:t>
              </a:r>
              <a:r>
                <a:rPr lang="en-US" sz="1300" b="0" i="0" u="none" strike="noStrike" cap="none" dirty="0">
                  <a:solidFill>
                    <a:schemeClr val="lt1"/>
                  </a:solidFill>
                  <a:latin typeface="Arial"/>
                  <a:ea typeface="Arial"/>
                  <a:cs typeface="Arial"/>
                  <a:sym typeface="Arial"/>
                </a:rPr>
                <a:t> og </a:t>
              </a:r>
              <a:r>
                <a:rPr lang="en-US" sz="1300" b="0" i="0" u="none" strike="noStrike" cap="none" dirty="0" err="1">
                  <a:solidFill>
                    <a:schemeClr val="lt1"/>
                  </a:solidFill>
                  <a:latin typeface="Arial"/>
                  <a:ea typeface="Arial"/>
                  <a:cs typeface="Arial"/>
                  <a:sym typeface="Arial"/>
                </a:rPr>
                <a:t>samningsbundin</a:t>
              </a:r>
              <a:r>
                <a:rPr lang="en-US" sz="1300" b="0" i="0" u="none" strike="noStrike" cap="none" dirty="0">
                  <a:solidFill>
                    <a:schemeClr val="lt1"/>
                  </a:solidFill>
                  <a:latin typeface="Arial"/>
                  <a:ea typeface="Arial"/>
                  <a:cs typeface="Arial"/>
                  <a:sym typeface="Arial"/>
                </a:rPr>
                <a:t> </a:t>
              </a:r>
              <a:r>
                <a:rPr lang="en-US" sz="1300" b="0" i="0" u="none" strike="noStrike" cap="none" dirty="0" err="1">
                  <a:solidFill>
                    <a:schemeClr val="lt1"/>
                  </a:solidFill>
                  <a:latin typeface="Arial"/>
                  <a:ea typeface="Arial"/>
                  <a:cs typeface="Arial"/>
                  <a:sym typeface="Arial"/>
                </a:rPr>
                <a:t>ákvæði</a:t>
              </a:r>
              <a:endParaRPr sz="1400" b="0" i="0" u="none" strike="noStrike" cap="none" dirty="0">
                <a:solidFill>
                  <a:srgbClr val="000000"/>
                </a:solidFill>
                <a:latin typeface="Arial"/>
                <a:ea typeface="Arial"/>
                <a:cs typeface="Arial"/>
                <a:sym typeface="Arial"/>
              </a:endParaRPr>
            </a:p>
          </p:txBody>
        </p:sp>
        <p:sp>
          <p:nvSpPr>
            <p:cNvPr id="230" name="Google Shape;230;p25"/>
            <p:cNvSpPr/>
            <p:nvPr/>
          </p:nvSpPr>
          <p:spPr>
            <a:xfrm>
              <a:off x="636092" y="2015228"/>
              <a:ext cx="1327802" cy="1327802"/>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25"/>
            <p:cNvSpPr txBox="1"/>
            <p:nvPr/>
          </p:nvSpPr>
          <p:spPr>
            <a:xfrm>
              <a:off x="830544" y="2209680"/>
              <a:ext cx="938898" cy="938898"/>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dirty="0" err="1">
                  <a:solidFill>
                    <a:schemeClr val="lt1"/>
                  </a:solidFill>
                </a:rPr>
                <a:t>Vellíðan</a:t>
              </a:r>
              <a:r>
                <a:rPr lang="en-US" sz="1300" dirty="0">
                  <a:solidFill>
                    <a:schemeClr val="lt1"/>
                  </a:solidFill>
                </a:rPr>
                <a:t> </a:t>
              </a:r>
              <a:r>
                <a:rPr lang="en-US" sz="1300" dirty="0" err="1">
                  <a:solidFill>
                    <a:schemeClr val="lt1"/>
                  </a:solidFill>
                </a:rPr>
                <a:t>byggð</a:t>
              </a:r>
              <a:r>
                <a:rPr lang="en-US" sz="1300" dirty="0">
                  <a:solidFill>
                    <a:schemeClr val="lt1"/>
                  </a:solidFill>
                </a:rPr>
                <a:t> á </a:t>
              </a:r>
              <a:r>
                <a:rPr lang="en-US" sz="1300" dirty="0" err="1">
                  <a:solidFill>
                    <a:schemeClr val="lt1"/>
                  </a:solidFill>
                </a:rPr>
                <a:t>ánægju</a:t>
              </a:r>
              <a:r>
                <a:rPr lang="en-US" sz="1300" dirty="0">
                  <a:solidFill>
                    <a:schemeClr val="lt1"/>
                  </a:solidFill>
                </a:rPr>
                <a:t> og </a:t>
              </a:r>
              <a:r>
                <a:rPr lang="en-US" sz="1300" dirty="0" err="1">
                  <a:solidFill>
                    <a:schemeClr val="lt1"/>
                  </a:solidFill>
                </a:rPr>
                <a:t>farsæld</a:t>
              </a:r>
              <a:r>
                <a:rPr lang="en-US" sz="1300" b="0" i="0" u="none" strike="noStrike" cap="none" dirty="0">
                  <a:solidFill>
                    <a:schemeClr val="lt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grpSp>
      <p:sp>
        <p:nvSpPr>
          <p:cNvPr id="232" name="Google Shape;232;p25"/>
          <p:cNvSpPr/>
          <p:nvPr/>
        </p:nvSpPr>
        <p:spPr>
          <a:xfrm>
            <a:off x="1035900" y="1698486"/>
            <a:ext cx="1735747" cy="1331032"/>
          </a:xfrm>
          <a:prstGeom prst="wedgeRectCallout">
            <a:avLst>
              <a:gd name="adj1" fmla="val 63841"/>
              <a:gd name="adj2" fmla="val 75610"/>
            </a:avLst>
          </a:prstGeom>
          <a:solidFill>
            <a:srgbClr val="FFC000"/>
          </a:solidFill>
          <a:ln w="12700" cap="flat" cmpd="sng">
            <a:solidFill>
              <a:srgbClr val="7F5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dirty="0" err="1">
                <a:solidFill>
                  <a:schemeClr val="dk1"/>
                </a:solidFill>
                <a:latin typeface="Calibri"/>
                <a:ea typeface="Calibri"/>
                <a:cs typeface="Calibri"/>
                <a:sym typeface="Calibri"/>
              </a:rPr>
              <a:t>Ánægja</a:t>
            </a:r>
            <a:endParaRPr sz="4000" b="1" i="0" u="none" strike="noStrike" cap="none" dirty="0">
              <a:solidFill>
                <a:schemeClr val="dk1"/>
              </a:solidFill>
              <a:latin typeface="Arial"/>
              <a:ea typeface="Arial"/>
              <a:cs typeface="Arial"/>
              <a:sym typeface="Arial"/>
            </a:endParaRPr>
          </a:p>
        </p:txBody>
      </p:sp>
      <p:sp>
        <p:nvSpPr>
          <p:cNvPr id="233" name="Google Shape;233;p25"/>
          <p:cNvSpPr/>
          <p:nvPr/>
        </p:nvSpPr>
        <p:spPr>
          <a:xfrm>
            <a:off x="1189902" y="4701863"/>
            <a:ext cx="1296582" cy="1251398"/>
          </a:xfrm>
          <a:prstGeom prst="wedgeRectCallout">
            <a:avLst>
              <a:gd name="adj1" fmla="val 83345"/>
              <a:gd name="adj2" fmla="val -76030"/>
            </a:avLst>
          </a:prstGeom>
          <a:solidFill>
            <a:srgbClr val="5B9BD5"/>
          </a:solidFill>
          <a:ln w="12700" cap="flat" cmpd="sng">
            <a:solidFill>
              <a:srgbClr val="1F4D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dirty="0" err="1">
                <a:solidFill>
                  <a:schemeClr val="dk1"/>
                </a:solidFill>
                <a:latin typeface="Calibri"/>
                <a:ea typeface="Calibri"/>
                <a:cs typeface="Calibri"/>
                <a:sym typeface="Calibri"/>
              </a:rPr>
              <a:t>Þýðing</a:t>
            </a:r>
            <a:r>
              <a:rPr lang="en-US" sz="2000" b="1" i="0" u="none" strike="noStrike" cap="none" dirty="0">
                <a:solidFill>
                  <a:schemeClr val="dk1"/>
                </a:solidFill>
                <a:latin typeface="Calibri"/>
                <a:ea typeface="Calibri"/>
                <a:cs typeface="Calibri"/>
                <a:sym typeface="Calibri"/>
              </a:rPr>
              <a:t> og </a:t>
            </a:r>
            <a:r>
              <a:rPr lang="en-US" sz="2000" b="1" i="0" u="none" strike="noStrike" cap="none" dirty="0" err="1">
                <a:solidFill>
                  <a:schemeClr val="dk1"/>
                </a:solidFill>
                <a:latin typeface="Calibri"/>
                <a:ea typeface="Calibri"/>
                <a:cs typeface="Calibri"/>
                <a:sym typeface="Calibri"/>
              </a:rPr>
              <a:t>tilgangur</a:t>
            </a:r>
            <a:endParaRPr sz="3600" b="1" i="0" u="none" strike="noStrike" cap="none" dirty="0">
              <a:solidFill>
                <a:schemeClr val="dk1"/>
              </a:solidFill>
              <a:latin typeface="Arial"/>
              <a:ea typeface="Arial"/>
              <a:cs typeface="Arial"/>
              <a:sym typeface="Arial"/>
            </a:endParaRPr>
          </a:p>
        </p:txBody>
      </p:sp>
      <p:sp>
        <p:nvSpPr>
          <p:cNvPr id="234" name="Google Shape;234;p25"/>
          <p:cNvSpPr/>
          <p:nvPr/>
        </p:nvSpPr>
        <p:spPr>
          <a:xfrm>
            <a:off x="1552574" y="1478678"/>
            <a:ext cx="10038057" cy="54606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5"/>
          <p:cNvSpPr/>
          <p:nvPr/>
        </p:nvSpPr>
        <p:spPr>
          <a:xfrm rot="10800000" flipH="1">
            <a:off x="1552574" y="2024742"/>
            <a:ext cx="10038057" cy="4571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5"/>
          <p:cNvSpPr/>
          <p:nvPr/>
        </p:nvSpPr>
        <p:spPr>
          <a:xfrm rot="10800000" flipH="1">
            <a:off x="1552574" y="6533242"/>
            <a:ext cx="10038057" cy="4571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25"/>
          <p:cNvSpPr/>
          <p:nvPr/>
        </p:nvSpPr>
        <p:spPr>
          <a:xfrm>
            <a:off x="5860873" y="160327"/>
            <a:ext cx="3092796" cy="1943460"/>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000000"/>
                </a:solidFill>
                <a:latin typeface="Arial"/>
                <a:ea typeface="Arial"/>
                <a:cs typeface="Arial"/>
                <a:sym typeface="Arial"/>
              </a:rPr>
              <a:t>Aðrir</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þættir</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s.s.</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gæði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teymis</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samsetning</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starfshóps</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mönnun</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dreifing</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vinnuálags</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starfsaðstæður</a:t>
            </a:r>
            <a:r>
              <a:rPr lang="en-US" sz="1400" b="0" i="0" u="none" strike="noStrike" cap="none" dirty="0">
                <a:solidFill>
                  <a:srgbClr val="000000"/>
                </a:solidFill>
                <a:latin typeface="Arial"/>
                <a:ea typeface="Arial"/>
                <a:cs typeface="Arial"/>
                <a:sym typeface="Arial"/>
              </a:rPr>
              <a:t> -  </a:t>
            </a:r>
            <a:r>
              <a:rPr lang="en-US" sz="1400" b="0" i="0" u="none" strike="noStrike" cap="none" dirty="0" err="1">
                <a:solidFill>
                  <a:srgbClr val="000000"/>
                </a:solidFill>
                <a:latin typeface="Arial"/>
                <a:ea typeface="Arial"/>
                <a:cs typeface="Arial"/>
                <a:sym typeface="Arial"/>
              </a:rPr>
              <a:t>Tvíþátta</a:t>
            </a:r>
            <a:r>
              <a:rPr lang="en-US" dirty="0" err="1"/>
              <a:t>kenning</a:t>
            </a:r>
            <a:r>
              <a:rPr lang="en-US" dirty="0"/>
              <a:t> </a:t>
            </a:r>
            <a:r>
              <a:rPr lang="en-US" sz="1400" b="0" i="0" u="none" strike="noStrike" cap="none" dirty="0">
                <a:solidFill>
                  <a:srgbClr val="000000"/>
                </a:solidFill>
                <a:latin typeface="Arial"/>
                <a:ea typeface="Arial"/>
                <a:cs typeface="Arial"/>
                <a:sym typeface="Arial"/>
              </a:rPr>
              <a:t>Herzberg’s</a:t>
            </a:r>
            <a:endParaRPr sz="1400" b="0" i="0" u="none" strike="noStrike" cap="none" dirty="0">
              <a:solidFill>
                <a:srgbClr val="000000"/>
              </a:solidFill>
              <a:latin typeface="Arial"/>
              <a:ea typeface="Arial"/>
              <a:cs typeface="Arial"/>
              <a:sym typeface="Arial"/>
            </a:endParaRPr>
          </a:p>
        </p:txBody>
      </p:sp>
      <p:pic>
        <p:nvPicPr>
          <p:cNvPr id="238" name="Google Shape;238;p25"/>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6"/>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3600" dirty="0">
                <a:latin typeface="Arial"/>
                <a:ea typeface="Arial"/>
                <a:cs typeface="Arial"/>
                <a:sym typeface="Arial"/>
              </a:rPr>
              <a:t>PERMA MÓDELIÐ </a:t>
            </a:r>
            <a:br>
              <a:rPr lang="en-US" sz="3600" dirty="0">
                <a:latin typeface="Arial"/>
                <a:ea typeface="Arial"/>
                <a:cs typeface="Arial"/>
                <a:sym typeface="Arial"/>
              </a:rPr>
            </a:br>
            <a:r>
              <a:rPr lang="en-US" sz="3600" dirty="0">
                <a:latin typeface="Arial"/>
                <a:ea typeface="Arial"/>
                <a:cs typeface="Arial"/>
                <a:sym typeface="Arial"/>
              </a:rPr>
              <a:t> Martin Seligman</a:t>
            </a:r>
            <a:endParaRPr sz="3600" dirty="0">
              <a:latin typeface="Arial"/>
              <a:ea typeface="Arial"/>
              <a:cs typeface="Arial"/>
              <a:sym typeface="Arial"/>
            </a:endParaRPr>
          </a:p>
        </p:txBody>
      </p:sp>
      <p:grpSp>
        <p:nvGrpSpPr>
          <p:cNvPr id="244" name="Google Shape;244;p26"/>
          <p:cNvGrpSpPr/>
          <p:nvPr/>
        </p:nvGrpSpPr>
        <p:grpSpPr>
          <a:xfrm>
            <a:off x="808978" y="1764003"/>
            <a:ext cx="7517476" cy="3542398"/>
            <a:chOff x="0" y="34808"/>
            <a:chExt cx="7517476" cy="3542398"/>
          </a:xfrm>
        </p:grpSpPr>
        <p:sp>
          <p:nvSpPr>
            <p:cNvPr id="245" name="Google Shape;245;p26"/>
            <p:cNvSpPr/>
            <p:nvPr/>
          </p:nvSpPr>
          <p:spPr>
            <a:xfrm>
              <a:off x="0" y="270968"/>
              <a:ext cx="7517476" cy="403199"/>
            </a:xfrm>
            <a:prstGeom prst="rect">
              <a:avLst/>
            </a:prstGeom>
            <a:solidFill>
              <a:schemeClr val="lt1">
                <a:alpha val="89411"/>
              </a:schemeClr>
            </a:solid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6"/>
            <p:cNvSpPr/>
            <p:nvPr/>
          </p:nvSpPr>
          <p:spPr>
            <a:xfrm>
              <a:off x="375873" y="34808"/>
              <a:ext cx="5262233" cy="472320"/>
            </a:xfrm>
            <a:prstGeom prst="roundRect">
              <a:avLst>
                <a:gd name="adj" fmla="val 16667"/>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26"/>
            <p:cNvSpPr txBox="1"/>
            <p:nvPr/>
          </p:nvSpPr>
          <p:spPr>
            <a:xfrm>
              <a:off x="398930" y="57865"/>
              <a:ext cx="5216119" cy="426206"/>
            </a:xfrm>
            <a:prstGeom prst="rect">
              <a:avLst/>
            </a:prstGeom>
            <a:noFill/>
            <a:ln>
              <a:noFill/>
            </a:ln>
          </p:spPr>
          <p:txBody>
            <a:bodyPr spcFirstLastPara="1" wrap="square" lIns="198900" tIns="0" rIns="198900" bIns="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P = Positive emotions (</a:t>
              </a:r>
              <a:r>
                <a:rPr lang="en-US" sz="1600" b="0" i="0" u="none" strike="noStrike" cap="none" dirty="0" err="1">
                  <a:solidFill>
                    <a:schemeClr val="lt1"/>
                  </a:solidFill>
                  <a:latin typeface="Arial"/>
                  <a:ea typeface="Arial"/>
                  <a:cs typeface="Arial"/>
                  <a:sym typeface="Arial"/>
                </a:rPr>
                <a:t>Jákvæðar</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tilfinningar</a:t>
              </a:r>
              <a:r>
                <a:rPr lang="en-US" sz="1600" dirty="0">
                  <a:solidFill>
                    <a:schemeClr val="lt1"/>
                  </a:solidFill>
                </a:rPr>
                <a:t>)</a:t>
              </a:r>
              <a:endParaRPr sz="1600" b="0" i="0" u="none" strike="noStrike" cap="none" dirty="0">
                <a:solidFill>
                  <a:schemeClr val="lt1"/>
                </a:solidFill>
                <a:latin typeface="Arial"/>
                <a:ea typeface="Arial"/>
                <a:cs typeface="Arial"/>
                <a:sym typeface="Arial"/>
              </a:endParaRPr>
            </a:p>
          </p:txBody>
        </p:sp>
        <p:sp>
          <p:nvSpPr>
            <p:cNvPr id="248" name="Google Shape;248;p26"/>
            <p:cNvSpPr/>
            <p:nvPr/>
          </p:nvSpPr>
          <p:spPr>
            <a:xfrm>
              <a:off x="0" y="996728"/>
              <a:ext cx="7517476" cy="403199"/>
            </a:xfrm>
            <a:prstGeom prst="rect">
              <a:avLst/>
            </a:prstGeom>
            <a:solidFill>
              <a:schemeClr val="lt1">
                <a:alpha val="89411"/>
              </a:schemeClr>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26"/>
            <p:cNvSpPr/>
            <p:nvPr/>
          </p:nvSpPr>
          <p:spPr>
            <a:xfrm>
              <a:off x="375873" y="760568"/>
              <a:ext cx="5262233" cy="472320"/>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26"/>
            <p:cNvSpPr txBox="1"/>
            <p:nvPr/>
          </p:nvSpPr>
          <p:spPr>
            <a:xfrm>
              <a:off x="398930" y="783625"/>
              <a:ext cx="5216119" cy="426206"/>
            </a:xfrm>
            <a:prstGeom prst="rect">
              <a:avLst/>
            </a:prstGeom>
            <a:noFill/>
            <a:ln>
              <a:noFill/>
            </a:ln>
          </p:spPr>
          <p:txBody>
            <a:bodyPr spcFirstLastPara="1" wrap="square" lIns="198900" tIns="0" rIns="198900" bIns="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E = Engagement (</a:t>
              </a:r>
              <a:r>
                <a:rPr lang="en-US" sz="1600" b="0" i="0" u="none" strike="noStrike" cap="none" dirty="0" err="1">
                  <a:solidFill>
                    <a:schemeClr val="lt1"/>
                  </a:solidFill>
                  <a:latin typeface="Arial"/>
                  <a:ea typeface="Arial"/>
                  <a:cs typeface="Arial"/>
                  <a:sym typeface="Arial"/>
                </a:rPr>
                <a:t>þátttaka</a:t>
              </a:r>
              <a:r>
                <a:rPr lang="en-US" sz="1600" b="0" i="0" u="none" strike="noStrike" cap="none" dirty="0">
                  <a:solidFill>
                    <a:schemeClr val="lt1"/>
                  </a:solidFill>
                  <a:latin typeface="Arial"/>
                  <a:ea typeface="Arial"/>
                  <a:cs typeface="Arial"/>
                  <a:sym typeface="Arial"/>
                </a:rPr>
                <a:t> – </a:t>
              </a:r>
              <a:r>
                <a:rPr lang="en-US" sz="1600" b="0" i="0" u="none" strike="noStrike" cap="none" dirty="0" err="1">
                  <a:solidFill>
                    <a:schemeClr val="lt1"/>
                  </a:solidFill>
                  <a:latin typeface="Arial"/>
                  <a:ea typeface="Arial"/>
                  <a:cs typeface="Arial"/>
                  <a:sym typeface="Arial"/>
                </a:rPr>
                <a:t>virkni</a:t>
              </a:r>
              <a:r>
                <a:rPr lang="en-US" sz="1600" dirty="0">
                  <a:solidFill>
                    <a:schemeClr val="lt1"/>
                  </a:solidFill>
                </a:rPr>
                <a:t>)</a:t>
              </a:r>
              <a:endParaRPr sz="1600" b="0" i="0" u="none" strike="noStrike" cap="none" dirty="0">
                <a:solidFill>
                  <a:schemeClr val="lt1"/>
                </a:solidFill>
                <a:latin typeface="Arial"/>
                <a:ea typeface="Arial"/>
                <a:cs typeface="Arial"/>
                <a:sym typeface="Arial"/>
              </a:endParaRPr>
            </a:p>
          </p:txBody>
        </p:sp>
        <p:sp>
          <p:nvSpPr>
            <p:cNvPr id="251" name="Google Shape;251;p26"/>
            <p:cNvSpPr/>
            <p:nvPr/>
          </p:nvSpPr>
          <p:spPr>
            <a:xfrm>
              <a:off x="0" y="1722488"/>
              <a:ext cx="7517476" cy="403199"/>
            </a:xfrm>
            <a:prstGeom prst="rect">
              <a:avLst/>
            </a:prstGeom>
            <a:solidFill>
              <a:schemeClr val="lt1">
                <a:alpha val="89411"/>
              </a:schemeClr>
            </a:solid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26"/>
            <p:cNvSpPr/>
            <p:nvPr/>
          </p:nvSpPr>
          <p:spPr>
            <a:xfrm>
              <a:off x="375873" y="1486328"/>
              <a:ext cx="5262233" cy="472320"/>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26"/>
            <p:cNvSpPr txBox="1"/>
            <p:nvPr/>
          </p:nvSpPr>
          <p:spPr>
            <a:xfrm>
              <a:off x="398930" y="1509385"/>
              <a:ext cx="5216119" cy="426206"/>
            </a:xfrm>
            <a:prstGeom prst="rect">
              <a:avLst/>
            </a:prstGeom>
            <a:noFill/>
            <a:ln>
              <a:noFill/>
            </a:ln>
          </p:spPr>
          <p:txBody>
            <a:bodyPr spcFirstLastPara="1" wrap="square" lIns="198900" tIns="0" rIns="198900" bIns="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R = Relationships (Góð </a:t>
              </a:r>
              <a:r>
                <a:rPr lang="en-US" sz="1600" b="0" i="0" u="none" strike="noStrike" cap="none" dirty="0" err="1">
                  <a:solidFill>
                    <a:schemeClr val="lt1"/>
                  </a:solidFill>
                  <a:latin typeface="Arial"/>
                  <a:ea typeface="Arial"/>
                  <a:cs typeface="Arial"/>
                  <a:sym typeface="Arial"/>
                </a:rPr>
                <a:t>félagsleg</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tengsl</a:t>
              </a:r>
              <a:r>
                <a:rPr lang="en-US" sz="1600" dirty="0">
                  <a:solidFill>
                    <a:schemeClr val="lt1"/>
                  </a:solidFill>
                </a:rPr>
                <a:t>)</a:t>
              </a:r>
              <a:endParaRPr sz="1600" b="0" i="0" u="none" strike="noStrike" cap="none" dirty="0">
                <a:solidFill>
                  <a:schemeClr val="lt1"/>
                </a:solidFill>
                <a:latin typeface="Arial"/>
                <a:ea typeface="Arial"/>
                <a:cs typeface="Arial"/>
                <a:sym typeface="Arial"/>
              </a:endParaRPr>
            </a:p>
          </p:txBody>
        </p:sp>
        <p:sp>
          <p:nvSpPr>
            <p:cNvPr id="254" name="Google Shape;254;p26"/>
            <p:cNvSpPr/>
            <p:nvPr/>
          </p:nvSpPr>
          <p:spPr>
            <a:xfrm>
              <a:off x="0" y="2448247"/>
              <a:ext cx="7517476" cy="403199"/>
            </a:xfrm>
            <a:prstGeom prst="rect">
              <a:avLst/>
            </a:prstGeom>
            <a:solidFill>
              <a:schemeClr val="lt1">
                <a:alpha val="89411"/>
              </a:schemeClr>
            </a:solidFill>
            <a:ln w="25400" cap="flat" cmpd="sng">
              <a:solidFill>
                <a:srgbClr val="49AC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26"/>
            <p:cNvSpPr/>
            <p:nvPr/>
          </p:nvSpPr>
          <p:spPr>
            <a:xfrm>
              <a:off x="375873" y="2212087"/>
              <a:ext cx="5262233" cy="472320"/>
            </a:xfrm>
            <a:prstGeom prst="roundRect">
              <a:avLst>
                <a:gd name="adj" fmla="val 16667"/>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26"/>
            <p:cNvSpPr txBox="1"/>
            <p:nvPr/>
          </p:nvSpPr>
          <p:spPr>
            <a:xfrm>
              <a:off x="398930" y="2235144"/>
              <a:ext cx="5216119" cy="426206"/>
            </a:xfrm>
            <a:prstGeom prst="rect">
              <a:avLst/>
            </a:prstGeom>
            <a:noFill/>
            <a:ln>
              <a:noFill/>
            </a:ln>
          </p:spPr>
          <p:txBody>
            <a:bodyPr spcFirstLastPara="1" wrap="square" lIns="198900" tIns="0" rIns="198900" bIns="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M = Meaning (</a:t>
              </a:r>
              <a:r>
                <a:rPr lang="en-US" sz="1600" b="0" i="0" u="none" strike="noStrike" cap="none" dirty="0" err="1">
                  <a:solidFill>
                    <a:schemeClr val="lt1"/>
                  </a:solidFill>
                  <a:latin typeface="Arial"/>
                  <a:ea typeface="Arial"/>
                  <a:cs typeface="Arial"/>
                  <a:sym typeface="Arial"/>
                </a:rPr>
                <a:t>Tilgangur</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með</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lífinu</a:t>
              </a:r>
              <a:r>
                <a:rPr lang="en-US" sz="1600" dirty="0">
                  <a:solidFill>
                    <a:schemeClr val="lt1"/>
                  </a:solidFill>
                </a:rPr>
                <a:t>)</a:t>
              </a:r>
              <a:endParaRPr sz="1600" b="0" i="0" u="none" strike="noStrike" cap="none" dirty="0">
                <a:solidFill>
                  <a:schemeClr val="lt1"/>
                </a:solidFill>
                <a:latin typeface="Arial"/>
                <a:ea typeface="Arial"/>
                <a:cs typeface="Arial"/>
                <a:sym typeface="Arial"/>
              </a:endParaRPr>
            </a:p>
          </p:txBody>
        </p:sp>
        <p:sp>
          <p:nvSpPr>
            <p:cNvPr id="257" name="Google Shape;257;p26"/>
            <p:cNvSpPr/>
            <p:nvPr/>
          </p:nvSpPr>
          <p:spPr>
            <a:xfrm>
              <a:off x="0" y="3174007"/>
              <a:ext cx="7517476" cy="403199"/>
            </a:xfrm>
            <a:prstGeom prst="rect">
              <a:avLst/>
            </a:prstGeom>
            <a:solidFill>
              <a:schemeClr val="lt1">
                <a:alpha val="89411"/>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26"/>
            <p:cNvSpPr/>
            <p:nvPr/>
          </p:nvSpPr>
          <p:spPr>
            <a:xfrm>
              <a:off x="375873" y="2937847"/>
              <a:ext cx="5262233" cy="472320"/>
            </a:xfrm>
            <a:prstGeom prst="roundRect">
              <a:avLst>
                <a:gd name="adj" fmla="val 16667"/>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6"/>
            <p:cNvSpPr txBox="1"/>
            <p:nvPr/>
          </p:nvSpPr>
          <p:spPr>
            <a:xfrm>
              <a:off x="398930" y="2960904"/>
              <a:ext cx="5216119" cy="426206"/>
            </a:xfrm>
            <a:prstGeom prst="rect">
              <a:avLst/>
            </a:prstGeom>
            <a:noFill/>
            <a:ln>
              <a:noFill/>
            </a:ln>
          </p:spPr>
          <p:txBody>
            <a:bodyPr spcFirstLastPara="1" wrap="square" lIns="198900" tIns="0" rIns="198900" bIns="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A = Achievement (</a:t>
              </a:r>
              <a:r>
                <a:rPr lang="en-US" sz="1600" b="0" i="0" u="none" strike="noStrike" cap="none" dirty="0" err="1">
                  <a:solidFill>
                    <a:schemeClr val="lt1"/>
                  </a:solidFill>
                  <a:latin typeface="Arial"/>
                  <a:ea typeface="Arial"/>
                  <a:cs typeface="Arial"/>
                  <a:sym typeface="Arial"/>
                </a:rPr>
                <a:t>Árangur</a:t>
              </a:r>
              <a:r>
                <a:rPr lang="en-US" sz="1600" b="0" i="0" u="none" strike="noStrike" cap="none" dirty="0">
                  <a:solidFill>
                    <a:schemeClr val="lt1"/>
                  </a:solidFill>
                  <a:latin typeface="Arial"/>
                  <a:ea typeface="Arial"/>
                  <a:cs typeface="Arial"/>
                  <a:sym typeface="Arial"/>
                </a:rPr>
                <a:t>)</a:t>
              </a:r>
              <a:endParaRPr sz="1600" b="0" i="0" u="none" strike="noStrike" cap="none" dirty="0">
                <a:solidFill>
                  <a:schemeClr val="lt1"/>
                </a:solidFill>
                <a:latin typeface="Arial"/>
                <a:ea typeface="Arial"/>
                <a:cs typeface="Arial"/>
                <a:sym typeface="Arial"/>
              </a:endParaRPr>
            </a:p>
          </p:txBody>
        </p:sp>
      </p:grpSp>
      <p:sp>
        <p:nvSpPr>
          <p:cNvPr id="260" name="Google Shape;260;p26"/>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61" name="Google Shape;261;p26"/>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263" name="Google Shape;263;p26"/>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7"/>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dirty="0">
                <a:latin typeface="Arial"/>
                <a:ea typeface="Arial"/>
                <a:cs typeface="Arial"/>
                <a:sym typeface="Arial"/>
              </a:rPr>
              <a:t>RÁÐ</a:t>
            </a:r>
            <a:endParaRPr dirty="0">
              <a:latin typeface="Arial"/>
              <a:ea typeface="Arial"/>
              <a:cs typeface="Arial"/>
              <a:sym typeface="Arial"/>
            </a:endParaRPr>
          </a:p>
        </p:txBody>
      </p:sp>
      <p:sp>
        <p:nvSpPr>
          <p:cNvPr id="269" name="Google Shape;269;p27"/>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70" name="Google Shape;270;p27"/>
          <p:cNvPicPr preferRelativeResize="0"/>
          <p:nvPr/>
        </p:nvPicPr>
        <p:blipFill rotWithShape="1">
          <a:blip r:embed="rId3">
            <a:alphaModFix/>
          </a:blip>
          <a:srcRect/>
          <a:stretch/>
        </p:blipFill>
        <p:spPr>
          <a:xfrm>
            <a:off x="8181875" y="89649"/>
            <a:ext cx="892426" cy="881527"/>
          </a:xfrm>
          <a:prstGeom prst="rect">
            <a:avLst/>
          </a:prstGeom>
          <a:noFill/>
          <a:ln>
            <a:noFill/>
          </a:ln>
        </p:spPr>
      </p:pic>
      <p:sp>
        <p:nvSpPr>
          <p:cNvPr id="271" name="Google Shape;271;p27"/>
          <p:cNvSpPr/>
          <p:nvPr/>
        </p:nvSpPr>
        <p:spPr>
          <a:xfrm>
            <a:off x="1552574" y="1478678"/>
            <a:ext cx="10038057" cy="54606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27"/>
          <p:cNvSpPr/>
          <p:nvPr/>
        </p:nvSpPr>
        <p:spPr>
          <a:xfrm rot="10800000" flipH="1">
            <a:off x="1552574" y="2024742"/>
            <a:ext cx="10038057" cy="4571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3" name="Google Shape;273;p27" descr="Diagram&#10;&#10;Description automatically generated"/>
          <p:cNvPicPr preferRelativeResize="0"/>
          <p:nvPr/>
        </p:nvPicPr>
        <p:blipFill rotWithShape="1">
          <a:blip r:embed="rId4">
            <a:alphaModFix/>
          </a:blip>
          <a:srcRect/>
          <a:stretch/>
        </p:blipFill>
        <p:spPr>
          <a:xfrm>
            <a:off x="281182" y="1640004"/>
            <a:ext cx="8581635" cy="4240427"/>
          </a:xfrm>
          <a:prstGeom prst="rect">
            <a:avLst/>
          </a:prstGeom>
          <a:noFill/>
          <a:ln>
            <a:noFill/>
          </a:ln>
        </p:spPr>
      </p:pic>
      <p:sp>
        <p:nvSpPr>
          <p:cNvPr id="274" name="Google Shape;274;p27"/>
          <p:cNvSpPr txBox="1"/>
          <p:nvPr/>
        </p:nvSpPr>
        <p:spPr>
          <a:xfrm>
            <a:off x="2001416" y="6167720"/>
            <a:ext cx="5794310" cy="297004"/>
          </a:xfrm>
          <a:prstGeom prst="rect">
            <a:avLst/>
          </a:prstGeom>
          <a:noFill/>
          <a:ln>
            <a:noFill/>
          </a:ln>
        </p:spPr>
        <p:txBody>
          <a:bodyPr spcFirstLastPara="1" wrap="square" lIns="91425" tIns="45700" rIns="91425" bIns="45700" anchor="t" anchorCtr="0">
            <a:spAutoFit/>
          </a:bodyPr>
          <a:lstStyle/>
          <a:p>
            <a:pPr marL="114300" marR="0" lvl="0" indent="0" algn="l" rtl="0">
              <a:lnSpc>
                <a:spcPct val="95000"/>
              </a:lnSpc>
              <a:spcBef>
                <a:spcPts val="0"/>
              </a:spcBef>
              <a:spcAft>
                <a:spcPts val="0"/>
              </a:spcAft>
              <a:buClr>
                <a:srgbClr val="000000"/>
              </a:buClr>
              <a:buSzPts val="1400"/>
              <a:buFont typeface="Arial"/>
              <a:buNone/>
            </a:pPr>
            <a:r>
              <a:rPr lang="en-US" sz="1400" b="0" i="0" u="none" strike="noStrike" cap="none" dirty="0">
                <a:solidFill>
                  <a:srgbClr val="000000"/>
                </a:solidFill>
                <a:highlight>
                  <a:srgbClr val="FFFFFF"/>
                </a:highlight>
                <a:latin typeface="Arial"/>
                <a:ea typeface="Arial"/>
                <a:cs typeface="Arial"/>
                <a:sym typeface="Arial"/>
              </a:rPr>
              <a:t>Source: “Happiness at Work” project </a:t>
            </a:r>
            <a:r>
              <a:rPr lang="en-US" dirty="0">
                <a:highlight>
                  <a:srgbClr val="FFFFFF"/>
                </a:highlight>
              </a:rPr>
              <a:t>s</a:t>
            </a:r>
            <a:r>
              <a:rPr lang="en-US" sz="1400" b="0" i="0" u="none" strike="noStrike" cap="none" dirty="0">
                <a:solidFill>
                  <a:srgbClr val="000000"/>
                </a:solidFill>
                <a:highlight>
                  <a:srgbClr val="FFFFFF"/>
                </a:highlight>
                <a:latin typeface="Arial"/>
                <a:ea typeface="Arial"/>
                <a:cs typeface="Arial"/>
                <a:sym typeface="Arial"/>
              </a:rPr>
              <a:t>lides Session 23.06.2022</a:t>
            </a:r>
            <a:endParaRPr sz="1400" b="0" i="0" u="none" strike="noStrike" cap="none" dirty="0">
              <a:solidFill>
                <a:srgbClr val="000000"/>
              </a:solidFill>
              <a:highlight>
                <a:srgbClr val="FFFFFF"/>
              </a:highlight>
              <a:latin typeface="Arial"/>
              <a:ea typeface="Arial"/>
              <a:cs typeface="Arial"/>
              <a:sym typeface="Arial"/>
            </a:endParaRPr>
          </a:p>
        </p:txBody>
      </p:sp>
      <p:pic>
        <p:nvPicPr>
          <p:cNvPr id="275" name="Google Shape;275;p27"/>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8"/>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dirty="0" err="1">
                <a:latin typeface="Arial"/>
                <a:ea typeface="Arial"/>
                <a:cs typeface="Arial"/>
                <a:sym typeface="Arial"/>
              </a:rPr>
              <a:t>Jákvæð</a:t>
            </a:r>
            <a:r>
              <a:rPr lang="en-US" dirty="0">
                <a:latin typeface="Arial"/>
                <a:ea typeface="Arial"/>
                <a:cs typeface="Arial"/>
                <a:sym typeface="Arial"/>
              </a:rPr>
              <a:t> </a:t>
            </a:r>
            <a:r>
              <a:rPr lang="en-US" dirty="0" err="1">
                <a:latin typeface="Arial"/>
                <a:ea typeface="Arial"/>
                <a:cs typeface="Arial"/>
                <a:sym typeface="Arial"/>
              </a:rPr>
              <a:t>sálfræði</a:t>
            </a:r>
            <a:endParaRPr dirty="0">
              <a:latin typeface="Arial"/>
              <a:ea typeface="Arial"/>
              <a:cs typeface="Arial"/>
              <a:sym typeface="Arial"/>
            </a:endParaRPr>
          </a:p>
        </p:txBody>
      </p:sp>
      <p:sp>
        <p:nvSpPr>
          <p:cNvPr id="281" name="Google Shape;281;p28"/>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114300" indent="0">
              <a:lnSpc>
                <a:spcPct val="95000"/>
              </a:lnSpc>
              <a:spcBef>
                <a:spcPts val="0"/>
              </a:spcBef>
              <a:buClr>
                <a:srgbClr val="000000"/>
              </a:buClr>
              <a:buNone/>
            </a:pPr>
            <a:r>
              <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Til þess að finna ánægju í starfi okkar þurfum við að fá tækifæri til að </a:t>
            </a:r>
            <a:r>
              <a:rPr lang="is-IS" sz="18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nýta hæfileika okkar </a:t>
            </a:r>
            <a:r>
              <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til fullnustu og fá </a:t>
            </a:r>
            <a:r>
              <a:rPr lang="is-IS" sz="18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viðeigandi áskoranir</a:t>
            </a:r>
            <a:endParaRPr sz="1800" b="1" dirty="0">
              <a:solidFill>
                <a:srgbClr val="000000"/>
              </a:solidFill>
              <a:highlight>
                <a:srgbClr val="FFFFFF"/>
              </a:highlight>
              <a:latin typeface="Arial"/>
              <a:ea typeface="Arial"/>
              <a:cs typeface="Arial"/>
              <a:sym typeface="Arial"/>
            </a:endParaRPr>
          </a:p>
        </p:txBody>
      </p:sp>
      <p:sp>
        <p:nvSpPr>
          <p:cNvPr id="282" name="Google Shape;282;p28"/>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83" name="Google Shape;283;p28"/>
          <p:cNvPicPr preferRelativeResize="0"/>
          <p:nvPr/>
        </p:nvPicPr>
        <p:blipFill rotWithShape="1">
          <a:blip r:embed="rId3">
            <a:alphaModFix/>
          </a:blip>
          <a:srcRect/>
          <a:stretch/>
        </p:blipFill>
        <p:spPr>
          <a:xfrm>
            <a:off x="8181875" y="89649"/>
            <a:ext cx="892426" cy="881527"/>
          </a:xfrm>
          <a:prstGeom prst="rect">
            <a:avLst/>
          </a:prstGeom>
          <a:noFill/>
          <a:ln>
            <a:noFill/>
          </a:ln>
        </p:spPr>
      </p:pic>
      <p:grpSp>
        <p:nvGrpSpPr>
          <p:cNvPr id="284" name="Google Shape;284;p28"/>
          <p:cNvGrpSpPr/>
          <p:nvPr/>
        </p:nvGrpSpPr>
        <p:grpSpPr>
          <a:xfrm>
            <a:off x="2545713" y="2805563"/>
            <a:ext cx="4357605" cy="3319526"/>
            <a:chOff x="1157661" y="1085"/>
            <a:chExt cx="4357605" cy="3319526"/>
          </a:xfrm>
        </p:grpSpPr>
        <p:sp>
          <p:nvSpPr>
            <p:cNvPr id="285" name="Google Shape;285;p28"/>
            <p:cNvSpPr/>
            <p:nvPr/>
          </p:nvSpPr>
          <p:spPr>
            <a:xfrm>
              <a:off x="1157661" y="1085"/>
              <a:ext cx="1210445" cy="1210445"/>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28"/>
            <p:cNvSpPr txBox="1"/>
            <p:nvPr/>
          </p:nvSpPr>
          <p:spPr>
            <a:xfrm>
              <a:off x="1334927" y="178351"/>
              <a:ext cx="855913" cy="855913"/>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dirty="0" err="1">
                  <a:solidFill>
                    <a:schemeClr val="lt1"/>
                  </a:solidFill>
                  <a:latin typeface="Arial"/>
                  <a:ea typeface="Arial"/>
                  <a:cs typeface="Arial"/>
                  <a:sym typeface="Arial"/>
                </a:rPr>
                <a:t>Nýting</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hæfileika</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til</a:t>
              </a:r>
              <a:r>
                <a:rPr lang="en-US" sz="1500" b="0" i="0" u="none" strike="noStrike" cap="none" dirty="0">
                  <a:solidFill>
                    <a:schemeClr val="lt1"/>
                  </a:solidFill>
                  <a:latin typeface="Arial"/>
                  <a:ea typeface="Arial"/>
                  <a:cs typeface="Arial"/>
                  <a:sym typeface="Arial"/>
                </a:rPr>
                <a:t> </a:t>
              </a:r>
              <a:r>
                <a:rPr lang="en-US" sz="1500" b="0" i="0" u="none" strike="noStrike" cap="none" dirty="0" err="1">
                  <a:solidFill>
                    <a:schemeClr val="lt1"/>
                  </a:solidFill>
                  <a:latin typeface="Arial"/>
                  <a:ea typeface="Arial"/>
                  <a:cs typeface="Arial"/>
                  <a:sym typeface="Arial"/>
                </a:rPr>
                <a:t>fulls</a:t>
              </a:r>
              <a:endParaRPr sz="1400" b="0" i="0" u="none" strike="noStrike" cap="none" dirty="0">
                <a:solidFill>
                  <a:srgbClr val="000000"/>
                </a:solidFill>
                <a:latin typeface="Arial"/>
                <a:ea typeface="Arial"/>
                <a:cs typeface="Arial"/>
                <a:sym typeface="Arial"/>
              </a:endParaRPr>
            </a:p>
          </p:txBody>
        </p:sp>
        <p:sp>
          <p:nvSpPr>
            <p:cNvPr id="287" name="Google Shape;287;p28"/>
            <p:cNvSpPr/>
            <p:nvPr/>
          </p:nvSpPr>
          <p:spPr>
            <a:xfrm>
              <a:off x="1411855" y="1309819"/>
              <a:ext cx="702058" cy="702058"/>
            </a:xfrm>
            <a:prstGeom prst="mathPlus">
              <a:avLst>
                <a:gd name="adj1" fmla="val 23520"/>
              </a:avLst>
            </a:prstGeom>
            <a:solidFill>
              <a:srgbClr val="B1C0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28"/>
            <p:cNvSpPr txBox="1"/>
            <p:nvPr/>
          </p:nvSpPr>
          <p:spPr>
            <a:xfrm>
              <a:off x="1504913" y="1578286"/>
              <a:ext cx="515942" cy="16512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9" name="Google Shape;289;p28"/>
            <p:cNvSpPr/>
            <p:nvPr/>
          </p:nvSpPr>
          <p:spPr>
            <a:xfrm>
              <a:off x="1157661" y="2110166"/>
              <a:ext cx="1210445" cy="1210445"/>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28"/>
            <p:cNvSpPr txBox="1"/>
            <p:nvPr/>
          </p:nvSpPr>
          <p:spPr>
            <a:xfrm>
              <a:off x="1157661" y="2287432"/>
              <a:ext cx="1210445" cy="855913"/>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dirty="0" err="1">
                  <a:solidFill>
                    <a:schemeClr val="lt1"/>
                  </a:solidFill>
                </a:rPr>
                <a:t>Áskoranir</a:t>
              </a:r>
              <a:r>
                <a:rPr lang="en-US" sz="1500" dirty="0">
                  <a:solidFill>
                    <a:schemeClr val="lt1"/>
                  </a:solidFill>
                </a:rPr>
                <a:t> við hæfi</a:t>
              </a:r>
              <a:endParaRPr sz="1400" b="0" i="0" u="none" strike="noStrike" cap="none" dirty="0">
                <a:solidFill>
                  <a:srgbClr val="000000"/>
                </a:solidFill>
                <a:latin typeface="Arial"/>
                <a:ea typeface="Arial"/>
                <a:cs typeface="Arial"/>
                <a:sym typeface="Arial"/>
              </a:endParaRPr>
            </a:p>
          </p:txBody>
        </p:sp>
        <p:sp>
          <p:nvSpPr>
            <p:cNvPr id="291" name="Google Shape;291;p28"/>
            <p:cNvSpPr/>
            <p:nvPr/>
          </p:nvSpPr>
          <p:spPr>
            <a:xfrm>
              <a:off x="2549674" y="1435705"/>
              <a:ext cx="384921" cy="450285"/>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28"/>
            <p:cNvSpPr txBox="1"/>
            <p:nvPr/>
          </p:nvSpPr>
          <p:spPr>
            <a:xfrm>
              <a:off x="2549674" y="1525762"/>
              <a:ext cx="269445" cy="27017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3" name="Google Shape;293;p28"/>
            <p:cNvSpPr/>
            <p:nvPr/>
          </p:nvSpPr>
          <p:spPr>
            <a:xfrm>
              <a:off x="3094375" y="450402"/>
              <a:ext cx="2420891" cy="2420891"/>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28"/>
            <p:cNvSpPr txBox="1"/>
            <p:nvPr/>
          </p:nvSpPr>
          <p:spPr>
            <a:xfrm>
              <a:off x="3297886" y="804932"/>
              <a:ext cx="2013867" cy="1711829"/>
            </a:xfrm>
            <a:prstGeom prst="rect">
              <a:avLst/>
            </a:prstGeom>
            <a:noFill/>
            <a:ln>
              <a:noFill/>
            </a:ln>
          </p:spPr>
          <p:txBody>
            <a:bodyPr spcFirstLastPara="1" wrap="square" lIns="54600" tIns="54600" rIns="54600" bIns="54600" anchor="ctr" anchorCtr="0">
              <a:noAutofit/>
            </a:bodyPr>
            <a:lstStyle/>
            <a:p>
              <a:pPr marL="0" marR="0" lvl="0" indent="0" algn="ctr" rtl="0">
                <a:lnSpc>
                  <a:spcPct val="90000"/>
                </a:lnSpc>
                <a:spcBef>
                  <a:spcPts val="0"/>
                </a:spcBef>
                <a:spcAft>
                  <a:spcPts val="0"/>
                </a:spcAft>
                <a:buClr>
                  <a:srgbClr val="000000"/>
                </a:buClr>
                <a:buSzPts val="4300"/>
                <a:buFont typeface="Arial"/>
                <a:buNone/>
              </a:pPr>
              <a:r>
                <a:rPr lang="en-US" sz="4300" b="0" i="0" u="none" strike="noStrike" cap="none" dirty="0">
                  <a:solidFill>
                    <a:schemeClr val="lt1"/>
                  </a:solidFill>
                  <a:latin typeface="Arial"/>
                  <a:ea typeface="Arial"/>
                  <a:cs typeface="Arial"/>
                  <a:sym typeface="Arial"/>
                </a:rPr>
                <a:t>FLÆÐI</a:t>
              </a:r>
              <a:endParaRPr sz="1400" b="0" i="0" u="none" strike="noStrike" cap="none" dirty="0">
                <a:solidFill>
                  <a:srgbClr val="000000"/>
                </a:solidFill>
                <a:latin typeface="Arial"/>
                <a:ea typeface="Arial"/>
                <a:cs typeface="Arial"/>
                <a:sym typeface="Arial"/>
              </a:endParaRPr>
            </a:p>
          </p:txBody>
        </p:sp>
      </p:grpSp>
      <p:pic>
        <p:nvPicPr>
          <p:cNvPr id="295" name="Google Shape;295;p28"/>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3" descr="Protect"/>
          <p:cNvPicPr preferRelativeResize="0"/>
          <p:nvPr/>
        </p:nvPicPr>
        <p:blipFill rotWithShape="1">
          <a:blip r:embed="rId3">
            <a:alphaModFix/>
          </a:blip>
          <a:srcRect/>
          <a:stretch/>
        </p:blipFill>
        <p:spPr>
          <a:xfrm>
            <a:off x="836712" y="1886693"/>
            <a:ext cx="2469393" cy="536824"/>
          </a:xfrm>
          <a:prstGeom prst="rect">
            <a:avLst/>
          </a:prstGeom>
          <a:noFill/>
          <a:ln>
            <a:noFill/>
          </a:ln>
        </p:spPr>
      </p:pic>
      <p:cxnSp>
        <p:nvCxnSpPr>
          <p:cNvPr id="106" name="Google Shape;106;p3"/>
          <p:cNvCxnSpPr/>
          <p:nvPr/>
        </p:nvCxnSpPr>
        <p:spPr>
          <a:xfrm>
            <a:off x="1051560" y="3429000"/>
            <a:ext cx="1977390" cy="0"/>
          </a:xfrm>
          <a:prstGeom prst="straightConnector1">
            <a:avLst/>
          </a:prstGeom>
          <a:noFill/>
          <a:ln w="19050" cap="flat" cmpd="sng">
            <a:solidFill>
              <a:srgbClr val="7F7F7F"/>
            </a:solidFill>
            <a:prstDash val="solid"/>
            <a:round/>
            <a:headEnd type="none" w="sm" len="sm"/>
            <a:tailEnd type="none" w="sm" len="sm"/>
          </a:ln>
        </p:spPr>
      </p:cxnSp>
      <p:pic>
        <p:nvPicPr>
          <p:cNvPr id="107" name="Google Shape;107;p3"/>
          <p:cNvPicPr preferRelativeResize="0"/>
          <p:nvPr/>
        </p:nvPicPr>
        <p:blipFill rotWithShape="1">
          <a:blip r:embed="rId4">
            <a:alphaModFix/>
          </a:blip>
          <a:srcRect/>
          <a:stretch/>
        </p:blipFill>
        <p:spPr>
          <a:xfrm>
            <a:off x="846836" y="4303264"/>
            <a:ext cx="2459269" cy="793114"/>
          </a:xfrm>
          <a:prstGeom prst="rect">
            <a:avLst/>
          </a:prstGeom>
          <a:noFill/>
          <a:ln>
            <a:noFill/>
          </a:ln>
        </p:spPr>
      </p:pic>
      <p:cxnSp>
        <p:nvCxnSpPr>
          <p:cNvPr id="108" name="Google Shape;108;p3"/>
          <p:cNvCxnSpPr/>
          <p:nvPr/>
        </p:nvCxnSpPr>
        <p:spPr>
          <a:xfrm>
            <a:off x="3490722" y="1573887"/>
            <a:ext cx="0" cy="3710227"/>
          </a:xfrm>
          <a:prstGeom prst="straightConnector1">
            <a:avLst/>
          </a:prstGeom>
          <a:noFill/>
          <a:ln w="19050" cap="flat" cmpd="sng">
            <a:solidFill>
              <a:srgbClr val="7F7F7F"/>
            </a:solidFill>
            <a:prstDash val="solid"/>
            <a:round/>
            <a:headEnd type="none" w="sm" len="sm"/>
            <a:tailEnd type="none" w="sm" len="sm"/>
          </a:ln>
        </p:spPr>
      </p:cxnSp>
      <p:pic>
        <p:nvPicPr>
          <p:cNvPr id="109" name="Google Shape;109;p3" descr="Icono&#10;&#10;Descripción generada automáticamente"/>
          <p:cNvPicPr preferRelativeResize="0"/>
          <p:nvPr/>
        </p:nvPicPr>
        <p:blipFill rotWithShape="1">
          <a:blip r:embed="rId5">
            <a:alphaModFix/>
          </a:blip>
          <a:srcRect/>
          <a:stretch/>
        </p:blipFill>
        <p:spPr>
          <a:xfrm>
            <a:off x="4493150" y="1692525"/>
            <a:ext cx="3387850" cy="1570725"/>
          </a:xfrm>
          <a:prstGeom prst="rect">
            <a:avLst/>
          </a:prstGeom>
          <a:noFill/>
          <a:ln>
            <a:noFill/>
          </a:ln>
        </p:spPr>
      </p:pic>
      <p:pic>
        <p:nvPicPr>
          <p:cNvPr id="110" name="Google Shape;110;p3"/>
          <p:cNvPicPr preferRelativeResize="0"/>
          <p:nvPr/>
        </p:nvPicPr>
        <p:blipFill>
          <a:blip r:embed="rId6">
            <a:alphaModFix/>
          </a:blip>
          <a:stretch>
            <a:fillRect/>
          </a:stretch>
        </p:blipFill>
        <p:spPr>
          <a:xfrm>
            <a:off x="3458505" y="3643426"/>
            <a:ext cx="4848225" cy="27241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8"/>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dirty="0" err="1">
                <a:latin typeface="Arial"/>
                <a:ea typeface="Arial"/>
                <a:cs typeface="Arial"/>
                <a:sym typeface="Arial"/>
              </a:rPr>
              <a:t>Jákvæð</a:t>
            </a:r>
            <a:r>
              <a:rPr lang="en-US" dirty="0">
                <a:latin typeface="Arial"/>
                <a:ea typeface="Arial"/>
                <a:cs typeface="Arial"/>
                <a:sym typeface="Arial"/>
              </a:rPr>
              <a:t> </a:t>
            </a:r>
            <a:r>
              <a:rPr lang="en-US" dirty="0" err="1">
                <a:latin typeface="Arial"/>
                <a:ea typeface="Arial"/>
                <a:cs typeface="Arial"/>
                <a:sym typeface="Arial"/>
              </a:rPr>
              <a:t>inngrip</a:t>
            </a:r>
            <a:endParaRPr dirty="0">
              <a:latin typeface="Arial"/>
              <a:ea typeface="Arial"/>
              <a:cs typeface="Arial"/>
              <a:sym typeface="Arial"/>
            </a:endParaRPr>
          </a:p>
        </p:txBody>
      </p:sp>
      <p:sp>
        <p:nvSpPr>
          <p:cNvPr id="281" name="Google Shape;281;p28"/>
          <p:cNvSpPr txBox="1">
            <a:spLocks noGrp="1"/>
          </p:cNvSpPr>
          <p:nvPr>
            <p:ph type="body" idx="1"/>
          </p:nvPr>
        </p:nvSpPr>
        <p:spPr>
          <a:xfrm>
            <a:off x="390525" y="1772867"/>
            <a:ext cx="8229600" cy="4302900"/>
          </a:xfrm>
          <a:prstGeom prst="rect">
            <a:avLst/>
          </a:prstGeom>
          <a:noFill/>
          <a:ln>
            <a:noFill/>
          </a:ln>
        </p:spPr>
        <p:txBody>
          <a:bodyPr spcFirstLastPara="1" wrap="square" lIns="91425" tIns="45700" rIns="91425" bIns="45700" anchor="t" anchorCtr="0">
            <a:normAutofit fontScale="70000" lnSpcReduction="20000"/>
          </a:bodyPr>
          <a:lstStyle/>
          <a:p>
            <a:pPr marL="114300" indent="0">
              <a:lnSpc>
                <a:spcPct val="120000"/>
              </a:lnSpc>
              <a:spcBef>
                <a:spcPts val="0"/>
              </a:spcBef>
              <a:buClr>
                <a:srgbClr val="000000"/>
              </a:buClr>
              <a:buNone/>
            </a:pPr>
            <a:r>
              <a:rPr lang="is-IS" sz="2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Jákvæð inngrip á vinnustað miða að því að bæta niðurstöður sem skipta máli í rekstri skipulagsheilda: </a:t>
            </a:r>
          </a:p>
          <a:p>
            <a:pPr>
              <a:lnSpc>
                <a:spcPct val="120000"/>
              </a:lnSpc>
              <a:spcBef>
                <a:spcPts val="0"/>
              </a:spcBef>
              <a:buClr>
                <a:srgbClr val="000000"/>
              </a:buClr>
            </a:pPr>
            <a:r>
              <a:rPr lang="is-I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aukin helgun </a:t>
            </a:r>
          </a:p>
          <a:p>
            <a:pPr>
              <a:lnSpc>
                <a:spcPct val="120000"/>
              </a:lnSpc>
              <a:spcBef>
                <a:spcPts val="0"/>
              </a:spcBef>
              <a:buClr>
                <a:srgbClr val="000000"/>
              </a:buClr>
            </a:pPr>
            <a:r>
              <a:rPr lang="is-I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bætt frammistaða</a:t>
            </a:r>
          </a:p>
          <a:p>
            <a:pPr>
              <a:lnSpc>
                <a:spcPct val="120000"/>
              </a:lnSpc>
              <a:spcBef>
                <a:spcPts val="0"/>
              </a:spcBef>
              <a:buClr>
                <a:srgbClr val="000000"/>
              </a:buClr>
            </a:pPr>
            <a:r>
              <a:rPr lang="is-I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minni streita</a:t>
            </a:r>
            <a:endParaRPr lang="is-IS" sz="2400" kern="1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114300" indent="0">
              <a:lnSpc>
                <a:spcPct val="120000"/>
              </a:lnSpc>
              <a:spcBef>
                <a:spcPts val="0"/>
              </a:spcBef>
              <a:buClr>
                <a:srgbClr val="000000"/>
              </a:buClr>
              <a:buNone/>
            </a:pPr>
            <a:endParaRPr lang="is-I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14300" indent="0">
              <a:lnSpc>
                <a:spcPct val="120000"/>
              </a:lnSpc>
              <a:spcBef>
                <a:spcPts val="0"/>
              </a:spcBef>
              <a:buClr>
                <a:srgbClr val="000000"/>
              </a:buClr>
              <a:buNone/>
            </a:pPr>
            <a:r>
              <a:rPr lang="is-I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Aðferðirnar samanstanda af inngripum </a:t>
            </a:r>
          </a:p>
          <a:p>
            <a:pPr marL="114300" indent="0">
              <a:lnSpc>
                <a:spcPct val="120000"/>
              </a:lnSpc>
              <a:spcBef>
                <a:spcPts val="0"/>
              </a:spcBef>
              <a:buClr>
                <a:srgbClr val="000000"/>
              </a:buClr>
              <a:buNone/>
            </a:pPr>
            <a:r>
              <a:rPr lang="is-I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sem miða að því að bera kennsl á, </a:t>
            </a:r>
          </a:p>
          <a:p>
            <a:pPr marL="114300" indent="0">
              <a:lnSpc>
                <a:spcPct val="120000"/>
              </a:lnSpc>
              <a:spcBef>
                <a:spcPts val="0"/>
              </a:spcBef>
              <a:buClr>
                <a:srgbClr val="000000"/>
              </a:buClr>
              <a:buNone/>
            </a:pPr>
            <a:r>
              <a:rPr lang="is-I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þróa og víkka mannlega styrkleika </a:t>
            </a:r>
          </a:p>
          <a:p>
            <a:pPr marL="114300" indent="0">
              <a:lnSpc>
                <a:spcPct val="120000"/>
              </a:lnSpc>
              <a:spcBef>
                <a:spcPts val="0"/>
              </a:spcBef>
              <a:buClr>
                <a:srgbClr val="000000"/>
              </a:buClr>
              <a:buNone/>
            </a:pPr>
            <a:r>
              <a:rPr lang="is-I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og styrkleika hópa og skipulagsheilda </a:t>
            </a:r>
          </a:p>
          <a:p>
            <a:pPr marL="114300" indent="0">
              <a:lnSpc>
                <a:spcPct val="120000"/>
              </a:lnSpc>
              <a:spcBef>
                <a:spcPts val="0"/>
              </a:spcBef>
              <a:buClr>
                <a:srgbClr val="000000"/>
              </a:buClr>
              <a:buNone/>
            </a:pPr>
            <a:endParaRPr lang="is-I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14300" indent="0">
              <a:lnSpc>
                <a:spcPct val="120000"/>
              </a:lnSpc>
              <a:spcBef>
                <a:spcPts val="0"/>
              </a:spcBef>
              <a:buClr>
                <a:srgbClr val="000000"/>
              </a:buClr>
              <a:buNone/>
            </a:pPr>
            <a:r>
              <a:rPr lang="is-I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Jákvæðar hliðarverkanir af jákvæðum inngripum, dregið úr streitu, þunglyndi, </a:t>
            </a:r>
            <a:r>
              <a:rPr lang="is-I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kulnun</a:t>
            </a:r>
            <a:r>
              <a:rPr lang="is-I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og kvíða starfsmanna.</a:t>
            </a:r>
          </a:p>
          <a:p>
            <a:pPr marL="114300" indent="0">
              <a:lnSpc>
                <a:spcPct val="110000"/>
              </a:lnSpc>
              <a:spcBef>
                <a:spcPts val="0"/>
              </a:spcBef>
              <a:buClr>
                <a:srgbClr val="000000"/>
              </a:buClr>
              <a:buNone/>
            </a:pPr>
            <a:endParaRPr lang="is-I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14300" indent="0">
              <a:lnSpc>
                <a:spcPct val="95000"/>
              </a:lnSpc>
              <a:spcBef>
                <a:spcPts val="0"/>
              </a:spcBef>
              <a:buClr>
                <a:srgbClr val="000000"/>
              </a:buClr>
              <a:buNone/>
            </a:pPr>
            <a:endParaRPr lang="is-I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14300" indent="0">
              <a:lnSpc>
                <a:spcPct val="95000"/>
              </a:lnSpc>
              <a:spcBef>
                <a:spcPts val="0"/>
              </a:spcBef>
              <a:buClr>
                <a:srgbClr val="000000"/>
              </a:buClr>
              <a:buNone/>
            </a:pPr>
            <a:r>
              <a:rPr lang="is-IS" sz="900" dirty="0"/>
              <a:t>Ingibjörg Birna Ólafsdóttir (2020) </a:t>
            </a:r>
            <a:r>
              <a:rPr lang="is-IS" sz="9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https://skemman.is/bitstream/1946/35591/1/J%C3%A1kv%C3%A6%C3%B0%20inngrip%20%C3%A1%20vinnusta%C3%B0.pdf</a:t>
            </a:r>
          </a:p>
        </p:txBody>
      </p:sp>
      <p:sp>
        <p:nvSpPr>
          <p:cNvPr id="282" name="Google Shape;282;p28"/>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83" name="Google Shape;283;p28"/>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295" name="Google Shape;295;p28"/>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2" name="Google Shape;304;p29" descr="Free Long Exposure Shot of a Cascade Stock Photo">
            <a:extLst>
              <a:ext uri="{FF2B5EF4-FFF2-40B4-BE49-F238E27FC236}">
                <a16:creationId xmlns:a16="http://schemas.microsoft.com/office/drawing/2014/main" id="{9A438CE2-238C-6BAB-5142-6F806422FC0A}"/>
              </a:ext>
            </a:extLst>
          </p:cNvPr>
          <p:cNvPicPr preferRelativeResize="0"/>
          <p:nvPr/>
        </p:nvPicPr>
        <p:blipFill rotWithShape="1">
          <a:blip r:embed="rId5">
            <a:alphaModFix/>
          </a:blip>
          <a:srcRect/>
          <a:stretch/>
        </p:blipFill>
        <p:spPr>
          <a:xfrm>
            <a:off x="6233432" y="2619375"/>
            <a:ext cx="2167618" cy="2901121"/>
          </a:xfrm>
          <a:prstGeom prst="rect">
            <a:avLst/>
          </a:prstGeom>
          <a:noFill/>
          <a:ln>
            <a:noFill/>
          </a:ln>
        </p:spPr>
      </p:pic>
    </p:spTree>
    <p:extLst>
      <p:ext uri="{BB962C8B-B14F-4D97-AF65-F5344CB8AC3E}">
        <p14:creationId xmlns:p14="http://schemas.microsoft.com/office/powerpoint/2010/main" val="815023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8"/>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dirty="0" err="1">
                <a:latin typeface="Arial"/>
                <a:ea typeface="Arial"/>
                <a:cs typeface="Arial"/>
                <a:sym typeface="Arial"/>
              </a:rPr>
              <a:t>Jákvæð</a:t>
            </a:r>
            <a:r>
              <a:rPr lang="en-US" dirty="0">
                <a:latin typeface="Arial"/>
                <a:ea typeface="Arial"/>
                <a:cs typeface="Arial"/>
                <a:sym typeface="Arial"/>
              </a:rPr>
              <a:t> </a:t>
            </a:r>
            <a:r>
              <a:rPr lang="en-US" dirty="0" err="1">
                <a:latin typeface="Arial"/>
                <a:ea typeface="Arial"/>
                <a:cs typeface="Arial"/>
                <a:sym typeface="Arial"/>
              </a:rPr>
              <a:t>inngrip</a:t>
            </a:r>
            <a:endParaRPr dirty="0">
              <a:latin typeface="Arial"/>
              <a:ea typeface="Arial"/>
              <a:cs typeface="Arial"/>
              <a:sym typeface="Arial"/>
            </a:endParaRPr>
          </a:p>
        </p:txBody>
      </p:sp>
      <p:sp>
        <p:nvSpPr>
          <p:cNvPr id="281" name="Google Shape;281;p28"/>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fontScale="70000" lnSpcReduction="20000"/>
          </a:bodyPr>
          <a:lstStyle/>
          <a:p>
            <a:pPr marL="114300" indent="0">
              <a:lnSpc>
                <a:spcPct val="120000"/>
              </a:lnSpc>
              <a:spcBef>
                <a:spcPts val="0"/>
              </a:spcBef>
              <a:buClr>
                <a:srgbClr val="000000"/>
              </a:buClr>
              <a:buNone/>
            </a:pPr>
            <a:r>
              <a:rPr lang="is-IS" sz="2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Jákvæð inngrip á vinnustað vísa til aðferða eða aðgerða sem eru framkvæmdar af ásetningi og nýta sér þrjár stoðir jákvæðrar sálfræði</a:t>
            </a:r>
          </a:p>
          <a:p>
            <a:pPr>
              <a:lnSpc>
                <a:spcPct val="120000"/>
              </a:lnSpc>
              <a:spcBef>
                <a:spcPts val="0"/>
              </a:spcBef>
              <a:buClr>
                <a:srgbClr val="000000"/>
              </a:buClr>
            </a:pPr>
            <a:r>
              <a:rPr lang="is-IS" sz="2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jákvæða huglæga upplifun (e. </a:t>
            </a:r>
            <a:r>
              <a:rPr lang="is-IS" sz="28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positive</a:t>
            </a:r>
            <a:r>
              <a:rPr lang="is-IS" sz="2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is-IS" sz="28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subjective</a:t>
            </a:r>
            <a:r>
              <a:rPr lang="is-IS" sz="2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is-IS" sz="28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experience</a:t>
            </a:r>
            <a:r>
              <a:rPr lang="is-IS" sz="2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p>
          <a:p>
            <a:pPr lvl="1">
              <a:lnSpc>
                <a:spcPct val="120000"/>
              </a:lnSpc>
              <a:spcBef>
                <a:spcPts val="0"/>
              </a:spcBef>
              <a:buClr>
                <a:srgbClr val="000000"/>
              </a:buClr>
            </a:pPr>
            <a:r>
              <a:rPr lang="is-I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vellíðan, nægjusemi, flæði, ánægja og von</a:t>
            </a:r>
          </a:p>
          <a:p>
            <a:pPr>
              <a:lnSpc>
                <a:spcPct val="120000"/>
              </a:lnSpc>
              <a:spcBef>
                <a:spcPts val="0"/>
              </a:spcBef>
              <a:buClr>
                <a:srgbClr val="000000"/>
              </a:buClr>
            </a:pPr>
            <a:r>
              <a:rPr lang="is-IS" sz="2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jákvæða eiginleika einstaklings</a:t>
            </a:r>
          </a:p>
          <a:p>
            <a:pPr marL="114300" indent="0">
              <a:lnSpc>
                <a:spcPct val="120000"/>
              </a:lnSpc>
              <a:spcBef>
                <a:spcPts val="0"/>
              </a:spcBef>
              <a:buClr>
                <a:srgbClr val="000000"/>
              </a:buClr>
              <a:buNone/>
            </a:pPr>
            <a:r>
              <a:rPr lang="is-IS" sz="2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 </a:t>
            </a:r>
            <a:r>
              <a:rPr lang="is-IS" sz="28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positive</a:t>
            </a:r>
            <a:r>
              <a:rPr lang="is-IS" sz="2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is-IS" sz="28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character</a:t>
            </a:r>
            <a:r>
              <a:rPr lang="is-IS" sz="2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is-IS" sz="28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traits</a:t>
            </a:r>
            <a:r>
              <a:rPr lang="is-IS" sz="2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p>
          <a:p>
            <a:pPr lvl="1">
              <a:lnSpc>
                <a:spcPct val="120000"/>
              </a:lnSpc>
              <a:spcBef>
                <a:spcPts val="0"/>
              </a:spcBef>
              <a:buClr>
                <a:srgbClr val="000000"/>
              </a:buClr>
            </a:pPr>
            <a:r>
              <a:rPr lang="is-I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þrautseigju og ástríðu fyrir visku.</a:t>
            </a:r>
          </a:p>
          <a:p>
            <a:pPr marL="571500" lvl="1" indent="0">
              <a:lnSpc>
                <a:spcPct val="120000"/>
              </a:lnSpc>
              <a:spcBef>
                <a:spcPts val="0"/>
              </a:spcBef>
              <a:buClr>
                <a:srgbClr val="000000"/>
              </a:buClr>
              <a:buNone/>
            </a:pPr>
            <a:r>
              <a:rPr lang="is-I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langtímamarkmiðum, seiglu og sköpunargáfu</a:t>
            </a:r>
          </a:p>
          <a:p>
            <a:pPr>
              <a:lnSpc>
                <a:spcPct val="120000"/>
              </a:lnSpc>
              <a:spcBef>
                <a:spcPts val="0"/>
              </a:spcBef>
              <a:buClr>
                <a:srgbClr val="000000"/>
              </a:buClr>
            </a:pPr>
            <a:r>
              <a:rPr lang="is-IS" sz="2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jákvæðar </a:t>
            </a:r>
            <a:r>
              <a:rPr lang="is-IS" sz="28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skipuheildir</a:t>
            </a:r>
            <a:r>
              <a:rPr lang="is-IS" sz="2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marL="114300" indent="0">
              <a:lnSpc>
                <a:spcPct val="120000"/>
              </a:lnSpc>
              <a:spcBef>
                <a:spcPts val="0"/>
              </a:spcBef>
              <a:buClr>
                <a:srgbClr val="000000"/>
              </a:buClr>
              <a:buNone/>
            </a:pPr>
            <a:r>
              <a:rPr lang="is-IS" sz="2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 </a:t>
            </a:r>
            <a:r>
              <a:rPr lang="is-IS" sz="28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positive</a:t>
            </a:r>
            <a:r>
              <a:rPr lang="is-IS" sz="2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is-IS" sz="28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institutions</a:t>
            </a:r>
            <a:r>
              <a:rPr lang="is-IS" sz="2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p>
          <a:p>
            <a:pPr lvl="1">
              <a:lnSpc>
                <a:spcPct val="120000"/>
              </a:lnSpc>
              <a:spcBef>
                <a:spcPts val="0"/>
              </a:spcBef>
              <a:buClr>
                <a:srgbClr val="000000"/>
              </a:buClr>
            </a:pPr>
            <a:r>
              <a:rPr lang="is-I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skipuheildir</a:t>
            </a:r>
            <a:r>
              <a:rPr lang="is-I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og samfélög sem standa að </a:t>
            </a:r>
          </a:p>
          <a:p>
            <a:pPr marL="571500" lvl="1" indent="0">
              <a:lnSpc>
                <a:spcPct val="120000"/>
              </a:lnSpc>
              <a:spcBef>
                <a:spcPts val="0"/>
              </a:spcBef>
              <a:buClr>
                <a:srgbClr val="000000"/>
              </a:buClr>
              <a:buNone/>
            </a:pPr>
            <a:r>
              <a:rPr lang="is-IS" sz="24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is-I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þegnskap og borgaralegum dyggðum </a:t>
            </a:r>
          </a:p>
          <a:p>
            <a:pPr lvl="1">
              <a:lnSpc>
                <a:spcPct val="95000"/>
              </a:lnSpc>
              <a:spcBef>
                <a:spcPts val="0"/>
              </a:spcBef>
              <a:buClr>
                <a:srgbClr val="000000"/>
              </a:buClr>
            </a:pPr>
            <a:endParaRPr lang="is-I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14300" marR="0" lvl="0" indent="0" algn="l" defTabSz="914400" rtl="0" eaLnBrk="1" fontAlgn="auto" latinLnBrk="0" hangingPunct="1">
              <a:lnSpc>
                <a:spcPct val="95000"/>
              </a:lnSpc>
              <a:spcBef>
                <a:spcPts val="0"/>
              </a:spcBef>
              <a:spcAft>
                <a:spcPts val="0"/>
              </a:spcAft>
              <a:buClr>
                <a:srgbClr val="000000"/>
              </a:buClr>
              <a:buSzPts val="1800"/>
              <a:buFont typeface="Arial"/>
              <a:buNone/>
              <a:tabLst/>
              <a:defRPr/>
            </a:pPr>
            <a:endParaRPr kumimoji="0" lang="is-IS" sz="900" b="0" i="0" u="none" strike="noStrike" kern="0" cap="none" spc="0" normalizeH="0" baseline="0" noProof="0" dirty="0">
              <a:ln>
                <a:noFill/>
              </a:ln>
              <a:solidFill>
                <a:srgbClr val="000000"/>
              </a:solidFill>
              <a:effectLst/>
              <a:uLnTx/>
              <a:uFillTx/>
              <a:latin typeface="Calibri"/>
              <a:cs typeface="Calibri"/>
              <a:sym typeface="Calibri"/>
            </a:endParaRPr>
          </a:p>
          <a:p>
            <a:pPr marL="114300" marR="0" lvl="0" indent="0" algn="l" defTabSz="914400" rtl="0" eaLnBrk="1" fontAlgn="auto" latinLnBrk="0" hangingPunct="1">
              <a:lnSpc>
                <a:spcPct val="95000"/>
              </a:lnSpc>
              <a:spcBef>
                <a:spcPts val="0"/>
              </a:spcBef>
              <a:spcAft>
                <a:spcPts val="0"/>
              </a:spcAft>
              <a:buClr>
                <a:srgbClr val="000000"/>
              </a:buClr>
              <a:buSzPts val="1800"/>
              <a:buFont typeface="Arial"/>
              <a:buNone/>
              <a:tabLst/>
              <a:defRPr/>
            </a:pPr>
            <a:endParaRPr lang="is-IS" sz="900" dirty="0">
              <a:solidFill>
                <a:srgbClr val="000000"/>
              </a:solidFill>
            </a:endParaRPr>
          </a:p>
          <a:p>
            <a:pPr marL="114300" marR="0" lvl="0" indent="0" algn="l" defTabSz="914400" rtl="0" eaLnBrk="1" fontAlgn="auto" latinLnBrk="0" hangingPunct="1">
              <a:lnSpc>
                <a:spcPct val="95000"/>
              </a:lnSpc>
              <a:spcBef>
                <a:spcPts val="0"/>
              </a:spcBef>
              <a:spcAft>
                <a:spcPts val="0"/>
              </a:spcAft>
              <a:buClr>
                <a:srgbClr val="000000"/>
              </a:buClr>
              <a:buSzPts val="1800"/>
              <a:buFont typeface="Arial"/>
              <a:buNone/>
              <a:tabLst/>
              <a:defRPr/>
            </a:pPr>
            <a:endParaRPr kumimoji="0" lang="is-IS" sz="900" b="0" i="0" u="none" strike="noStrike" kern="0" cap="none" spc="0" normalizeH="0" baseline="0" noProof="0" dirty="0">
              <a:ln>
                <a:noFill/>
              </a:ln>
              <a:solidFill>
                <a:srgbClr val="000000"/>
              </a:solidFill>
              <a:effectLst/>
              <a:uLnTx/>
              <a:uFillTx/>
              <a:latin typeface="Calibri"/>
              <a:cs typeface="Calibri"/>
              <a:sym typeface="Calibri"/>
            </a:endParaRPr>
          </a:p>
          <a:p>
            <a:pPr marL="114300" marR="0" lvl="0" indent="0" algn="l" defTabSz="914400" rtl="0" eaLnBrk="1" fontAlgn="auto" latinLnBrk="0" hangingPunct="1">
              <a:lnSpc>
                <a:spcPct val="95000"/>
              </a:lnSpc>
              <a:spcBef>
                <a:spcPts val="0"/>
              </a:spcBef>
              <a:spcAft>
                <a:spcPts val="0"/>
              </a:spcAft>
              <a:buClr>
                <a:srgbClr val="000000"/>
              </a:buClr>
              <a:buSzPts val="1800"/>
              <a:buFont typeface="Arial"/>
              <a:buNone/>
              <a:tabLst/>
              <a:defRPr/>
            </a:pPr>
            <a:endParaRPr lang="is-IS" sz="900" dirty="0">
              <a:solidFill>
                <a:srgbClr val="000000"/>
              </a:solidFill>
            </a:endParaRPr>
          </a:p>
          <a:p>
            <a:pPr marL="114300" marR="0" lvl="0" indent="0" algn="l" defTabSz="914400" rtl="0" eaLnBrk="1" fontAlgn="auto" latinLnBrk="0" hangingPunct="1">
              <a:lnSpc>
                <a:spcPct val="95000"/>
              </a:lnSpc>
              <a:spcBef>
                <a:spcPts val="0"/>
              </a:spcBef>
              <a:spcAft>
                <a:spcPts val="0"/>
              </a:spcAft>
              <a:buClr>
                <a:srgbClr val="000000"/>
              </a:buClr>
              <a:buSzPts val="1800"/>
              <a:buFont typeface="Arial"/>
              <a:buNone/>
              <a:tabLst/>
              <a:defRPr/>
            </a:pPr>
            <a:endParaRPr kumimoji="0" lang="is-IS" sz="900" b="0" i="0" u="none" strike="noStrike" kern="0" cap="none" spc="0" normalizeH="0" baseline="0" noProof="0" dirty="0">
              <a:ln>
                <a:noFill/>
              </a:ln>
              <a:solidFill>
                <a:srgbClr val="000000"/>
              </a:solidFill>
              <a:effectLst/>
              <a:uLnTx/>
              <a:uFillTx/>
              <a:latin typeface="Calibri"/>
              <a:cs typeface="Calibri"/>
              <a:sym typeface="Calibri"/>
            </a:endParaRPr>
          </a:p>
          <a:p>
            <a:pPr marL="114300" marR="0" lvl="0" indent="0" algn="l" defTabSz="914400" rtl="0" eaLnBrk="1" fontAlgn="auto" latinLnBrk="0" hangingPunct="1">
              <a:lnSpc>
                <a:spcPct val="95000"/>
              </a:lnSpc>
              <a:spcBef>
                <a:spcPts val="0"/>
              </a:spcBef>
              <a:spcAft>
                <a:spcPts val="0"/>
              </a:spcAft>
              <a:buClr>
                <a:srgbClr val="000000"/>
              </a:buClr>
              <a:buSzPts val="1800"/>
              <a:buFont typeface="Arial"/>
              <a:buNone/>
              <a:tabLst/>
              <a:defRPr/>
            </a:pPr>
            <a:r>
              <a:rPr kumimoji="0" lang="is-IS" sz="900" b="0" i="0" u="none" strike="noStrike" kern="0" cap="none" spc="0" normalizeH="0" baseline="0" noProof="0" dirty="0">
                <a:ln>
                  <a:noFill/>
                </a:ln>
                <a:solidFill>
                  <a:srgbClr val="000000"/>
                </a:solidFill>
                <a:effectLst/>
                <a:uLnTx/>
                <a:uFillTx/>
                <a:latin typeface="Calibri"/>
                <a:cs typeface="Calibri"/>
                <a:sym typeface="Calibri"/>
              </a:rPr>
              <a:t>Ingibjörg Birna Ólafsdóttir (2020) </a:t>
            </a:r>
            <a:r>
              <a:rPr kumimoji="0" lang="is-IS" sz="9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Calibri"/>
              </a:rPr>
              <a:t>https://skemman.is/bitstream/1946/35591/1/J%C3%A1kv%C3%A6%C3%B0%20inngrip%20%C3%A1%20vinnusta%C3%B0.pdf</a:t>
            </a:r>
            <a:endParaRPr lang="is-IS" sz="2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14300" indent="0">
              <a:lnSpc>
                <a:spcPct val="95000"/>
              </a:lnSpc>
              <a:spcBef>
                <a:spcPts val="0"/>
              </a:spcBef>
              <a:buClr>
                <a:srgbClr val="000000"/>
              </a:buClr>
              <a:buNone/>
            </a:pPr>
            <a:endParaRPr lang="is-I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82" name="Google Shape;282;p28"/>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83" name="Google Shape;283;p28"/>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295" name="Google Shape;295;p28"/>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3" name="Picture 2">
            <a:extLst>
              <a:ext uri="{FF2B5EF4-FFF2-40B4-BE49-F238E27FC236}">
                <a16:creationId xmlns:a16="http://schemas.microsoft.com/office/drawing/2014/main" id="{321BDB3C-CFC3-ED93-1041-E0095C7232BF}"/>
              </a:ext>
            </a:extLst>
          </p:cNvPr>
          <p:cNvPicPr>
            <a:picLocks noChangeAspect="1"/>
          </p:cNvPicPr>
          <p:nvPr/>
        </p:nvPicPr>
        <p:blipFill>
          <a:blip r:embed="rId5"/>
          <a:stretch>
            <a:fillRect/>
          </a:stretch>
        </p:blipFill>
        <p:spPr>
          <a:xfrm>
            <a:off x="6315075" y="3125772"/>
            <a:ext cx="2371725" cy="2960641"/>
          </a:xfrm>
          <a:prstGeom prst="rect">
            <a:avLst/>
          </a:prstGeom>
        </p:spPr>
      </p:pic>
    </p:spTree>
    <p:extLst>
      <p:ext uri="{BB962C8B-B14F-4D97-AF65-F5344CB8AC3E}">
        <p14:creationId xmlns:p14="http://schemas.microsoft.com/office/powerpoint/2010/main" val="235017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8"/>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dirty="0" err="1">
                <a:latin typeface="Arial"/>
                <a:ea typeface="Arial"/>
                <a:cs typeface="Arial"/>
                <a:sym typeface="Arial"/>
              </a:rPr>
              <a:t>Jákvæð</a:t>
            </a:r>
            <a:r>
              <a:rPr lang="en-US" dirty="0">
                <a:latin typeface="Arial"/>
                <a:ea typeface="Arial"/>
                <a:cs typeface="Arial"/>
                <a:sym typeface="Arial"/>
              </a:rPr>
              <a:t> </a:t>
            </a:r>
            <a:r>
              <a:rPr lang="en-US" dirty="0" err="1">
                <a:latin typeface="Arial"/>
                <a:ea typeface="Arial"/>
                <a:cs typeface="Arial"/>
                <a:sym typeface="Arial"/>
              </a:rPr>
              <a:t>inngrip</a:t>
            </a:r>
            <a:endParaRPr dirty="0">
              <a:latin typeface="Arial"/>
              <a:ea typeface="Arial"/>
              <a:cs typeface="Arial"/>
              <a:sym typeface="Arial"/>
            </a:endParaRPr>
          </a:p>
        </p:txBody>
      </p:sp>
      <p:sp>
        <p:nvSpPr>
          <p:cNvPr id="281" name="Google Shape;281;p28"/>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numCol="2" anchor="t" anchorCtr="0">
            <a:normAutofit fontScale="77500" lnSpcReduction="20000"/>
          </a:bodyPr>
          <a:lstStyle/>
          <a:p>
            <a:pPr marL="114300" indent="0">
              <a:lnSpc>
                <a:spcPct val="120000"/>
              </a:lnSpc>
              <a:spcBef>
                <a:spcPts val="0"/>
              </a:spcBef>
              <a:buClr>
                <a:srgbClr val="000000"/>
              </a:buClr>
              <a:buNone/>
            </a:pPr>
            <a:r>
              <a:rPr lang="is-IS" sz="2600" dirty="0"/>
              <a:t>Aðferðir</a:t>
            </a:r>
          </a:p>
          <a:p>
            <a:pPr marL="457200" lvl="1">
              <a:lnSpc>
                <a:spcPct val="120000"/>
              </a:lnSpc>
              <a:spcBef>
                <a:spcPts val="0"/>
              </a:spcBef>
              <a:buClr>
                <a:srgbClr val="000000"/>
              </a:buClr>
              <a:buFont typeface="Arial"/>
              <a:buChar char="•"/>
            </a:pPr>
            <a:r>
              <a:rPr lang="is-IS" sz="2000" dirty="0"/>
              <a:t>lagt fyrir hóp eða einstaklinga, augliti til auglitis eða á netinu</a:t>
            </a:r>
          </a:p>
          <a:p>
            <a:pPr marL="114300" indent="0">
              <a:lnSpc>
                <a:spcPct val="120000"/>
              </a:lnSpc>
              <a:spcBef>
                <a:spcPts val="0"/>
              </a:spcBef>
              <a:buClr>
                <a:srgbClr val="000000"/>
              </a:buClr>
              <a:buNone/>
            </a:pPr>
            <a:r>
              <a:rPr lang="is-IS" sz="2600" dirty="0"/>
              <a:t>Þróun andlegs auðs</a:t>
            </a:r>
          </a:p>
          <a:p>
            <a:pPr>
              <a:lnSpc>
                <a:spcPct val="120000"/>
              </a:lnSpc>
              <a:spcBef>
                <a:spcPts val="0"/>
              </a:spcBef>
              <a:buClr>
                <a:srgbClr val="000000"/>
              </a:buClr>
            </a:pPr>
            <a:r>
              <a:rPr lang="is-IS" sz="2000" dirty="0"/>
              <a:t>Sjálfstraust, bjartsýni, von og seigla</a:t>
            </a:r>
          </a:p>
          <a:p>
            <a:pPr marL="114300" indent="0">
              <a:lnSpc>
                <a:spcPct val="120000"/>
              </a:lnSpc>
              <a:spcBef>
                <a:spcPts val="0"/>
              </a:spcBef>
              <a:buClr>
                <a:srgbClr val="000000"/>
              </a:buClr>
              <a:buNone/>
            </a:pPr>
            <a:r>
              <a:rPr lang="is-IS" sz="2600" dirty="0"/>
              <a:t>Aðlögun starfa</a:t>
            </a:r>
          </a:p>
          <a:p>
            <a:pPr>
              <a:lnSpc>
                <a:spcPct val="120000"/>
              </a:lnSpc>
              <a:spcBef>
                <a:spcPts val="0"/>
              </a:spcBef>
              <a:buClr>
                <a:srgbClr val="000000"/>
              </a:buClr>
            </a:pPr>
            <a:r>
              <a:rPr lang="is-IS" sz="2000" dirty="0"/>
              <a:t>líkamlegar og vitsmunalegar breytingar sem einstaklingur gerir á starf sínu varðandi verkefni eða takmarkanir tengdar Starfinu</a:t>
            </a:r>
          </a:p>
          <a:p>
            <a:pPr marL="114300" indent="0">
              <a:lnSpc>
                <a:spcPct val="120000"/>
              </a:lnSpc>
              <a:spcBef>
                <a:spcPts val="0"/>
              </a:spcBef>
              <a:buClr>
                <a:srgbClr val="000000"/>
              </a:buClr>
              <a:buNone/>
            </a:pPr>
            <a:r>
              <a:rPr lang="is-IS" sz="2600" dirty="0"/>
              <a:t>Styrkleikainngrip</a:t>
            </a:r>
          </a:p>
          <a:p>
            <a:pPr>
              <a:lnSpc>
                <a:spcPct val="120000"/>
              </a:lnSpc>
              <a:spcBef>
                <a:spcPts val="0"/>
              </a:spcBef>
              <a:buClr>
                <a:srgbClr val="000000"/>
              </a:buClr>
            </a:pPr>
            <a:r>
              <a:rPr lang="is-IS" sz="2000" dirty="0"/>
              <a:t>bera kennsl á styrkleika sína í starfi og þróa þá</a:t>
            </a:r>
          </a:p>
          <a:p>
            <a:pPr marL="114300" indent="0">
              <a:lnSpc>
                <a:spcPct val="120000"/>
              </a:lnSpc>
              <a:spcBef>
                <a:spcPts val="0"/>
              </a:spcBef>
              <a:buClr>
                <a:srgbClr val="000000"/>
              </a:buClr>
              <a:buNone/>
            </a:pPr>
            <a:r>
              <a:rPr lang="is-IS" sz="2600" dirty="0"/>
              <a:t>Þakklætisinngrip</a:t>
            </a:r>
          </a:p>
          <a:p>
            <a:pPr>
              <a:lnSpc>
                <a:spcPct val="120000"/>
              </a:lnSpc>
              <a:spcBef>
                <a:spcPts val="0"/>
              </a:spcBef>
              <a:buClr>
                <a:srgbClr val="000000"/>
              </a:buClr>
            </a:pPr>
            <a:r>
              <a:rPr lang="is-IS" sz="2000" dirty="0"/>
              <a:t>að kunna að meta hluti og aðstæður</a:t>
            </a:r>
          </a:p>
          <a:p>
            <a:pPr>
              <a:lnSpc>
                <a:spcPct val="120000"/>
              </a:lnSpc>
              <a:spcBef>
                <a:spcPts val="0"/>
              </a:spcBef>
              <a:buClr>
                <a:srgbClr val="000000"/>
              </a:buClr>
            </a:pPr>
            <a:r>
              <a:rPr lang="is-IS" sz="2000" dirty="0"/>
              <a:t>vera þakklátur fyrir það sem maður hefur</a:t>
            </a:r>
          </a:p>
          <a:p>
            <a:pPr marL="114300" indent="0">
              <a:lnSpc>
                <a:spcPct val="120000"/>
              </a:lnSpc>
              <a:spcBef>
                <a:spcPts val="0"/>
              </a:spcBef>
              <a:buClr>
                <a:srgbClr val="000000"/>
              </a:buClr>
              <a:buNone/>
            </a:pPr>
            <a:r>
              <a:rPr lang="is-IS" sz="2600" dirty="0"/>
              <a:t>Núvitundarinngrip</a:t>
            </a:r>
          </a:p>
          <a:p>
            <a:pPr>
              <a:lnSpc>
                <a:spcPct val="120000"/>
              </a:lnSpc>
              <a:spcBef>
                <a:spcPts val="0"/>
              </a:spcBef>
              <a:buClr>
                <a:srgbClr val="000000"/>
              </a:buClr>
            </a:pPr>
            <a:r>
              <a:rPr lang="is-IS" sz="2100" dirty="0"/>
              <a:t>Dvelja í líðandi stundu og veita athygli bæði innra áreiti (vitsmunum, líkamsskynjun) og ytra áreiti (umhverfi, félagslegum samskiptum) án þess að dæma eða að leggja mat á hlutina</a:t>
            </a:r>
          </a:p>
          <a:p>
            <a:pPr marL="114300" indent="0">
              <a:lnSpc>
                <a:spcPct val="120000"/>
              </a:lnSpc>
              <a:spcBef>
                <a:spcPts val="0"/>
              </a:spcBef>
              <a:buClr>
                <a:srgbClr val="000000"/>
              </a:buClr>
              <a:buNone/>
            </a:pPr>
            <a:r>
              <a:rPr lang="is-IS" sz="2600" dirty="0" err="1"/>
              <a:t>Vellíðunarinngrip</a:t>
            </a:r>
            <a:endParaRPr lang="is-IS" sz="2600" dirty="0"/>
          </a:p>
          <a:p>
            <a:pPr>
              <a:lnSpc>
                <a:spcPct val="120000"/>
              </a:lnSpc>
              <a:spcBef>
                <a:spcPts val="0"/>
              </a:spcBef>
              <a:buClr>
                <a:srgbClr val="000000"/>
              </a:buClr>
            </a:pPr>
            <a:r>
              <a:rPr lang="is-IS" sz="2600" dirty="0"/>
              <a:t>PERMA</a:t>
            </a:r>
          </a:p>
          <a:p>
            <a:pPr marL="114300" indent="0">
              <a:lnSpc>
                <a:spcPct val="120000"/>
              </a:lnSpc>
              <a:spcBef>
                <a:spcPts val="0"/>
              </a:spcBef>
              <a:buClr>
                <a:srgbClr val="000000"/>
              </a:buClr>
              <a:buNone/>
            </a:pPr>
            <a:endParaRPr lang="is-I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14300" marR="0" lvl="0" indent="0" algn="l" defTabSz="914400" rtl="0" eaLnBrk="1" fontAlgn="auto" latinLnBrk="0" hangingPunct="1">
              <a:lnSpc>
                <a:spcPct val="95000"/>
              </a:lnSpc>
              <a:spcBef>
                <a:spcPts val="0"/>
              </a:spcBef>
              <a:spcAft>
                <a:spcPts val="0"/>
              </a:spcAft>
              <a:buClr>
                <a:srgbClr val="000000"/>
              </a:buClr>
              <a:buSzPts val="1800"/>
              <a:buFont typeface="Arial"/>
              <a:buNone/>
              <a:tabLst/>
              <a:defRPr/>
            </a:pPr>
            <a:endParaRPr kumimoji="0" lang="is-IS" sz="900" b="0" i="0" u="none" strike="noStrike" kern="0" cap="none" spc="0" normalizeH="0" baseline="0" noProof="0" dirty="0">
              <a:ln>
                <a:noFill/>
              </a:ln>
              <a:solidFill>
                <a:srgbClr val="000000"/>
              </a:solidFill>
              <a:effectLst/>
              <a:uLnTx/>
              <a:uFillTx/>
              <a:latin typeface="Calibri"/>
              <a:cs typeface="Calibri"/>
              <a:sym typeface="Calibri"/>
            </a:endParaRPr>
          </a:p>
          <a:p>
            <a:pPr marL="114300" marR="0" lvl="0" indent="0" algn="l" defTabSz="914400" rtl="0" eaLnBrk="1" fontAlgn="auto" latinLnBrk="0" hangingPunct="1">
              <a:lnSpc>
                <a:spcPct val="95000"/>
              </a:lnSpc>
              <a:spcBef>
                <a:spcPts val="0"/>
              </a:spcBef>
              <a:spcAft>
                <a:spcPts val="0"/>
              </a:spcAft>
              <a:buClr>
                <a:srgbClr val="000000"/>
              </a:buClr>
              <a:buSzPts val="1800"/>
              <a:buFont typeface="Arial"/>
              <a:buNone/>
              <a:tabLst/>
              <a:defRPr/>
            </a:pPr>
            <a:endParaRPr lang="is-IS" sz="900" dirty="0">
              <a:solidFill>
                <a:srgbClr val="000000"/>
              </a:solidFill>
            </a:endParaRPr>
          </a:p>
          <a:p>
            <a:pPr marL="114300" marR="0" lvl="0" indent="0" algn="l" defTabSz="914400" rtl="0" eaLnBrk="1" fontAlgn="auto" latinLnBrk="0" hangingPunct="1">
              <a:lnSpc>
                <a:spcPct val="95000"/>
              </a:lnSpc>
              <a:spcBef>
                <a:spcPts val="0"/>
              </a:spcBef>
              <a:spcAft>
                <a:spcPts val="0"/>
              </a:spcAft>
              <a:buClr>
                <a:srgbClr val="000000"/>
              </a:buClr>
              <a:buSzPts val="1800"/>
              <a:buFont typeface="Arial"/>
              <a:buNone/>
              <a:tabLst/>
              <a:defRPr/>
            </a:pPr>
            <a:endParaRPr kumimoji="0" lang="is-IS" sz="1600" b="0" i="0" u="none" strike="noStrike" kern="0" cap="none" spc="0" normalizeH="0" baseline="0" noProof="0" dirty="0">
              <a:ln>
                <a:noFill/>
              </a:ln>
              <a:solidFill>
                <a:srgbClr val="000000"/>
              </a:solidFill>
              <a:effectLst/>
              <a:uLnTx/>
              <a:uFillTx/>
              <a:latin typeface="Calibri"/>
              <a:cs typeface="Calibri"/>
              <a:sym typeface="Calibri"/>
            </a:endParaRPr>
          </a:p>
          <a:p>
            <a:pPr marL="114300" marR="0" lvl="0" indent="0" algn="l" defTabSz="914400" rtl="0" eaLnBrk="1" fontAlgn="auto" latinLnBrk="0" hangingPunct="1">
              <a:lnSpc>
                <a:spcPct val="95000"/>
              </a:lnSpc>
              <a:spcBef>
                <a:spcPts val="0"/>
              </a:spcBef>
              <a:spcAft>
                <a:spcPts val="0"/>
              </a:spcAft>
              <a:buClr>
                <a:srgbClr val="000000"/>
              </a:buClr>
              <a:buSzPts val="1800"/>
              <a:buFont typeface="Arial"/>
              <a:buNone/>
              <a:tabLst/>
              <a:defRPr/>
            </a:pPr>
            <a:endParaRPr lang="is-IS" sz="1600" dirty="0">
              <a:solidFill>
                <a:srgbClr val="000000"/>
              </a:solidFill>
            </a:endParaRPr>
          </a:p>
          <a:p>
            <a:pPr marL="114300" marR="0" lvl="0" indent="0" algn="l" defTabSz="914400" rtl="0" eaLnBrk="1" fontAlgn="auto" latinLnBrk="0" hangingPunct="1">
              <a:lnSpc>
                <a:spcPct val="95000"/>
              </a:lnSpc>
              <a:spcBef>
                <a:spcPts val="0"/>
              </a:spcBef>
              <a:spcAft>
                <a:spcPts val="0"/>
              </a:spcAft>
              <a:buClr>
                <a:srgbClr val="000000"/>
              </a:buClr>
              <a:buSzPts val="1800"/>
              <a:buFont typeface="Arial"/>
              <a:buNone/>
              <a:tabLst/>
              <a:defRPr/>
            </a:pPr>
            <a:endParaRPr kumimoji="0" lang="is-IS" sz="1600" b="0" i="0" u="none" strike="noStrike" kern="0" cap="none" spc="0" normalizeH="0" baseline="0" noProof="0" dirty="0">
              <a:ln>
                <a:noFill/>
              </a:ln>
              <a:solidFill>
                <a:srgbClr val="000000"/>
              </a:solidFill>
              <a:effectLst/>
              <a:uLnTx/>
              <a:uFillTx/>
              <a:latin typeface="Calibri"/>
              <a:cs typeface="Calibri"/>
              <a:sym typeface="Calibri"/>
            </a:endParaRPr>
          </a:p>
          <a:p>
            <a:pPr marL="114300" marR="0" lvl="0" indent="0" algn="l" defTabSz="914400" rtl="0" eaLnBrk="1" fontAlgn="auto" latinLnBrk="0" hangingPunct="1">
              <a:lnSpc>
                <a:spcPct val="95000"/>
              </a:lnSpc>
              <a:spcBef>
                <a:spcPts val="0"/>
              </a:spcBef>
              <a:spcAft>
                <a:spcPts val="0"/>
              </a:spcAft>
              <a:buClr>
                <a:srgbClr val="000000"/>
              </a:buClr>
              <a:buSzPts val="1800"/>
              <a:buFont typeface="Arial"/>
              <a:buNone/>
              <a:tabLst/>
              <a:defRPr/>
            </a:pPr>
            <a:endParaRPr lang="is-IS" sz="1600" dirty="0">
              <a:solidFill>
                <a:srgbClr val="000000"/>
              </a:solidFill>
            </a:endParaRPr>
          </a:p>
          <a:p>
            <a:pPr marL="114300" marR="0" lvl="0" indent="0" algn="l" defTabSz="914400" rtl="0" eaLnBrk="1" fontAlgn="auto" latinLnBrk="0" hangingPunct="1">
              <a:lnSpc>
                <a:spcPct val="95000"/>
              </a:lnSpc>
              <a:spcBef>
                <a:spcPts val="0"/>
              </a:spcBef>
              <a:spcAft>
                <a:spcPts val="0"/>
              </a:spcAft>
              <a:buClr>
                <a:srgbClr val="000000"/>
              </a:buClr>
              <a:buSzPts val="1800"/>
              <a:buFont typeface="Arial"/>
              <a:buNone/>
              <a:tabLst/>
              <a:defRPr/>
            </a:pPr>
            <a:endParaRPr kumimoji="0" lang="is-IS" sz="1600" b="0" i="0" u="none" strike="noStrike" kern="0" cap="none" spc="0" normalizeH="0" baseline="0" noProof="0" dirty="0">
              <a:ln>
                <a:noFill/>
              </a:ln>
              <a:solidFill>
                <a:srgbClr val="000000"/>
              </a:solidFill>
              <a:effectLst/>
              <a:uLnTx/>
              <a:uFillTx/>
              <a:latin typeface="Calibri"/>
              <a:cs typeface="Calibri"/>
              <a:sym typeface="Calibri"/>
            </a:endParaRPr>
          </a:p>
          <a:p>
            <a:pPr marL="114300" marR="0" lvl="0" indent="0" algn="l" defTabSz="914400" rtl="0" eaLnBrk="1" fontAlgn="auto" latinLnBrk="0" hangingPunct="1">
              <a:lnSpc>
                <a:spcPct val="95000"/>
              </a:lnSpc>
              <a:spcBef>
                <a:spcPts val="0"/>
              </a:spcBef>
              <a:spcAft>
                <a:spcPts val="0"/>
              </a:spcAft>
              <a:buClr>
                <a:srgbClr val="000000"/>
              </a:buClr>
              <a:buSzPts val="1800"/>
              <a:buFont typeface="Arial"/>
              <a:buNone/>
              <a:tabLst/>
              <a:defRPr/>
            </a:pPr>
            <a:r>
              <a:rPr kumimoji="0" lang="is-IS" sz="1300" b="0" i="0" u="none" strike="noStrike" kern="0" cap="none" spc="0" normalizeH="0" baseline="0" noProof="0" dirty="0">
                <a:ln>
                  <a:noFill/>
                </a:ln>
                <a:solidFill>
                  <a:srgbClr val="000000"/>
                </a:solidFill>
                <a:effectLst/>
                <a:uLnTx/>
                <a:uFillTx/>
                <a:latin typeface="Calibri"/>
                <a:cs typeface="Calibri"/>
                <a:sym typeface="Calibri"/>
              </a:rPr>
              <a:t>Ingibjörg Birna Ólafsdóttir (2020) </a:t>
            </a:r>
            <a:r>
              <a:rPr kumimoji="0" lang="is-IS" sz="13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Calibri"/>
              </a:rPr>
              <a:t>https://skemman.is/bitstream/1946/35591/1/J%C3%A1kv%C3%A6%C3%B0%20inngrip%20%C3%A1%20vinnusta%C3%B0.pdf</a:t>
            </a:r>
            <a:endParaRPr lang="is-IS" sz="13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82" name="Google Shape;282;p28"/>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83" name="Google Shape;283;p28"/>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295" name="Google Shape;295;p28"/>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extLst>
      <p:ext uri="{BB962C8B-B14F-4D97-AF65-F5344CB8AC3E}">
        <p14:creationId xmlns:p14="http://schemas.microsoft.com/office/powerpoint/2010/main" val="3734995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8"/>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dirty="0" err="1">
                <a:latin typeface="Arial"/>
                <a:ea typeface="Arial"/>
                <a:cs typeface="Arial"/>
                <a:sym typeface="Arial"/>
              </a:rPr>
              <a:t>Jákvæð</a:t>
            </a:r>
            <a:r>
              <a:rPr lang="en-US" dirty="0">
                <a:latin typeface="Arial"/>
                <a:ea typeface="Arial"/>
                <a:cs typeface="Arial"/>
                <a:sym typeface="Arial"/>
              </a:rPr>
              <a:t> </a:t>
            </a:r>
            <a:r>
              <a:rPr lang="en-US" dirty="0" err="1">
                <a:latin typeface="Arial"/>
                <a:ea typeface="Arial"/>
                <a:cs typeface="Arial"/>
                <a:sym typeface="Arial"/>
              </a:rPr>
              <a:t>inngrip</a:t>
            </a:r>
            <a:endParaRPr dirty="0">
              <a:latin typeface="Arial"/>
              <a:ea typeface="Arial"/>
              <a:cs typeface="Arial"/>
              <a:sym typeface="Arial"/>
            </a:endParaRPr>
          </a:p>
        </p:txBody>
      </p:sp>
      <p:sp>
        <p:nvSpPr>
          <p:cNvPr id="281" name="Google Shape;281;p28"/>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114300" indent="0">
              <a:spcBef>
                <a:spcPts val="0"/>
              </a:spcBef>
              <a:buClr>
                <a:srgbClr val="000000"/>
              </a:buClr>
              <a:buNone/>
            </a:pPr>
            <a:r>
              <a:rPr lang="en-US" sz="2400" dirty="0" err="1"/>
              <a:t>Fimm</a:t>
            </a:r>
            <a:r>
              <a:rPr lang="en-US" sz="2400" dirty="0"/>
              <a:t> </a:t>
            </a:r>
            <a:r>
              <a:rPr lang="en-US" sz="2400" dirty="0" err="1"/>
              <a:t>leiðir</a:t>
            </a:r>
            <a:r>
              <a:rPr lang="en-US" sz="2400" dirty="0"/>
              <a:t> </a:t>
            </a:r>
            <a:r>
              <a:rPr lang="en-US" sz="2400" dirty="0" err="1"/>
              <a:t>að</a:t>
            </a:r>
            <a:r>
              <a:rPr lang="en-US" sz="2400" dirty="0"/>
              <a:t> </a:t>
            </a:r>
            <a:r>
              <a:rPr lang="en-US" sz="2400" dirty="0" err="1"/>
              <a:t>vellíðan</a:t>
            </a:r>
            <a:endParaRPr lang="en-US" sz="2400" dirty="0"/>
          </a:p>
          <a:p>
            <a:pPr>
              <a:spcBef>
                <a:spcPts val="0"/>
              </a:spcBef>
              <a:buClr>
                <a:srgbClr val="000000"/>
              </a:buClr>
            </a:pPr>
            <a:r>
              <a:rPr lang="is-IS" sz="2000" dirty="0"/>
              <a:t>Mynda tengsl og rækta þau; </a:t>
            </a:r>
          </a:p>
          <a:p>
            <a:pPr>
              <a:spcBef>
                <a:spcPts val="0"/>
              </a:spcBef>
              <a:buClr>
                <a:srgbClr val="000000"/>
              </a:buClr>
            </a:pPr>
            <a:r>
              <a:rPr lang="is-IS" sz="2000" dirty="0"/>
              <a:t>Hreyfa sig</a:t>
            </a:r>
          </a:p>
          <a:p>
            <a:pPr>
              <a:spcBef>
                <a:spcPts val="0"/>
              </a:spcBef>
              <a:buClr>
                <a:srgbClr val="000000"/>
              </a:buClr>
            </a:pPr>
            <a:r>
              <a:rPr lang="is-IS" sz="2000" dirty="0"/>
              <a:t>Taka eftir og vera í núinu</a:t>
            </a:r>
          </a:p>
          <a:p>
            <a:pPr>
              <a:spcBef>
                <a:spcPts val="0"/>
              </a:spcBef>
              <a:buClr>
                <a:srgbClr val="000000"/>
              </a:buClr>
            </a:pPr>
            <a:r>
              <a:rPr lang="is-IS" sz="2000" dirty="0"/>
              <a:t>Vera stöðugt að læra eitthvað nýtt</a:t>
            </a:r>
          </a:p>
          <a:p>
            <a:pPr>
              <a:spcBef>
                <a:spcPts val="0"/>
              </a:spcBef>
              <a:buClr>
                <a:srgbClr val="000000"/>
              </a:buClr>
            </a:pPr>
            <a:r>
              <a:rPr lang="is-IS" sz="2000" dirty="0"/>
              <a:t>Gefa af sér</a:t>
            </a:r>
          </a:p>
          <a:p>
            <a:pPr lvl="1">
              <a:spcBef>
                <a:spcPts val="0"/>
              </a:spcBef>
              <a:buClr>
                <a:srgbClr val="000000"/>
              </a:buClr>
            </a:pPr>
            <a:r>
              <a:rPr lang="is-IS" sz="1600" dirty="0"/>
              <a:t>sýna þakklæti</a:t>
            </a:r>
          </a:p>
          <a:p>
            <a:pPr lvl="1">
              <a:spcBef>
                <a:spcPts val="0"/>
              </a:spcBef>
              <a:buClr>
                <a:srgbClr val="000000"/>
              </a:buClr>
            </a:pPr>
            <a:r>
              <a:rPr lang="is-IS" sz="1600" dirty="0"/>
              <a:t>Brosa</a:t>
            </a:r>
          </a:p>
          <a:p>
            <a:pPr lvl="1">
              <a:spcBef>
                <a:spcPts val="0"/>
              </a:spcBef>
              <a:buClr>
                <a:srgbClr val="000000"/>
              </a:buClr>
            </a:pPr>
            <a:r>
              <a:rPr lang="is-IS" sz="1600" dirty="0"/>
              <a:t>gera góðverk.</a:t>
            </a:r>
          </a:p>
          <a:p>
            <a:pPr marL="571500" lvl="1" indent="0">
              <a:lnSpc>
                <a:spcPct val="95000"/>
              </a:lnSpc>
              <a:spcBef>
                <a:spcPts val="0"/>
              </a:spcBef>
              <a:buClr>
                <a:srgbClr val="000000"/>
              </a:buClr>
              <a:buNone/>
            </a:pPr>
            <a:endParaRPr lang="en-US" sz="1600" dirty="0"/>
          </a:p>
          <a:p>
            <a:pPr marL="114300" indent="0">
              <a:lnSpc>
                <a:spcPct val="95000"/>
              </a:lnSpc>
              <a:spcBef>
                <a:spcPts val="0"/>
              </a:spcBef>
              <a:buClr>
                <a:srgbClr val="000000"/>
              </a:buClr>
              <a:buNone/>
            </a:pPr>
            <a:endParaRPr lang="en-US" sz="1000" dirty="0"/>
          </a:p>
          <a:p>
            <a:pPr marL="114300" indent="0">
              <a:lnSpc>
                <a:spcPct val="95000"/>
              </a:lnSpc>
              <a:spcBef>
                <a:spcPts val="0"/>
              </a:spcBef>
              <a:buClr>
                <a:srgbClr val="000000"/>
              </a:buClr>
              <a:buNone/>
            </a:pPr>
            <a:endParaRPr lang="en-US" sz="1000" dirty="0"/>
          </a:p>
          <a:p>
            <a:pPr marL="114300" indent="0">
              <a:lnSpc>
                <a:spcPct val="95000"/>
              </a:lnSpc>
              <a:spcBef>
                <a:spcPts val="0"/>
              </a:spcBef>
              <a:buClr>
                <a:srgbClr val="000000"/>
              </a:buClr>
              <a:buNone/>
            </a:pPr>
            <a:endParaRPr lang="en-US" sz="1000" dirty="0"/>
          </a:p>
          <a:p>
            <a:pPr marL="114300" indent="0">
              <a:lnSpc>
                <a:spcPct val="95000"/>
              </a:lnSpc>
              <a:spcBef>
                <a:spcPts val="0"/>
              </a:spcBef>
              <a:buClr>
                <a:srgbClr val="000000"/>
              </a:buClr>
              <a:buNone/>
            </a:pPr>
            <a:endParaRPr lang="en-US" sz="1000" dirty="0"/>
          </a:p>
          <a:p>
            <a:pPr marL="114300" indent="0">
              <a:lnSpc>
                <a:spcPct val="95000"/>
              </a:lnSpc>
              <a:spcBef>
                <a:spcPts val="0"/>
              </a:spcBef>
              <a:buClr>
                <a:srgbClr val="000000"/>
              </a:buClr>
              <a:buNone/>
            </a:pPr>
            <a:endParaRPr lang="en-US" sz="1000" dirty="0"/>
          </a:p>
          <a:p>
            <a:pPr marL="114300" indent="0">
              <a:lnSpc>
                <a:spcPct val="95000"/>
              </a:lnSpc>
              <a:spcBef>
                <a:spcPts val="0"/>
              </a:spcBef>
              <a:buClr>
                <a:srgbClr val="000000"/>
              </a:buClr>
              <a:buNone/>
            </a:pPr>
            <a:endParaRPr lang="en-US" sz="1000" dirty="0"/>
          </a:p>
          <a:p>
            <a:pPr marL="114300" indent="0">
              <a:lnSpc>
                <a:spcPct val="95000"/>
              </a:lnSpc>
              <a:spcBef>
                <a:spcPts val="0"/>
              </a:spcBef>
              <a:buClr>
                <a:srgbClr val="000000"/>
              </a:buClr>
              <a:buNone/>
            </a:pPr>
            <a:r>
              <a:rPr lang="en-US" sz="1000" dirty="0"/>
              <a:t>Foresight´s Mental Capital and Wellbeing Project (2008) </a:t>
            </a:r>
            <a:r>
              <a:rPr lang="is-IS" sz="1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https://www.gov.uk/government/publications/five-ways-to-mental-wellbeing</a:t>
            </a:r>
          </a:p>
          <a:p>
            <a:pPr marL="114300" marR="0" lvl="0" indent="0" algn="l" defTabSz="914400" rtl="0" eaLnBrk="1" fontAlgn="auto" latinLnBrk="0" hangingPunct="1">
              <a:lnSpc>
                <a:spcPct val="95000"/>
              </a:lnSpc>
              <a:spcBef>
                <a:spcPts val="0"/>
              </a:spcBef>
              <a:spcAft>
                <a:spcPts val="0"/>
              </a:spcAft>
              <a:buClr>
                <a:srgbClr val="000000"/>
              </a:buClr>
              <a:buSzPts val="1800"/>
              <a:buFont typeface="Arial"/>
              <a:buNone/>
              <a:tabLst/>
              <a:defRPr/>
            </a:pPr>
            <a:r>
              <a:rPr kumimoji="0" lang="is-IS" sz="1000" b="0" i="0" u="none" strike="noStrike" kern="0" cap="none" spc="0" normalizeH="0" baseline="0" noProof="0" dirty="0">
                <a:ln>
                  <a:noFill/>
                </a:ln>
                <a:solidFill>
                  <a:srgbClr val="000000"/>
                </a:solidFill>
                <a:effectLst/>
                <a:uLnTx/>
                <a:uFillTx/>
                <a:latin typeface="Calibri"/>
                <a:cs typeface="Calibri"/>
                <a:sym typeface="Calibri"/>
              </a:rPr>
              <a:t>Ingibjörg Birna Ólafsdóttir (2020) </a:t>
            </a:r>
            <a:r>
              <a:rPr kumimoji="0" lang="is-IS" sz="10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Calibri"/>
              </a:rPr>
              <a:t>https://skemman.is/bitstream/1946/35591/1/J%C3%A1kv%C3%A6%C3%B0%20inngrip%20%C3%A1%20vinnusta%C3%B0.pdf</a:t>
            </a:r>
            <a:endParaRPr lang="is-IS" sz="1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14300" indent="0">
              <a:lnSpc>
                <a:spcPct val="95000"/>
              </a:lnSpc>
              <a:spcBef>
                <a:spcPts val="0"/>
              </a:spcBef>
              <a:buClr>
                <a:srgbClr val="000000"/>
              </a:buClr>
              <a:buNone/>
            </a:pPr>
            <a:endParaRPr lang="is-I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82" name="Google Shape;282;p28"/>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83" name="Google Shape;283;p28"/>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295" name="Google Shape;295;p28"/>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2" name="Google Shape;304;p29" descr="Free Long Exposure Shot of a Cascade Stock Photo">
            <a:extLst>
              <a:ext uri="{FF2B5EF4-FFF2-40B4-BE49-F238E27FC236}">
                <a16:creationId xmlns:a16="http://schemas.microsoft.com/office/drawing/2014/main" id="{237FFA8C-954C-FE68-BAA9-93589BFF1BBA}"/>
              </a:ext>
            </a:extLst>
          </p:cNvPr>
          <p:cNvPicPr preferRelativeResize="0"/>
          <p:nvPr/>
        </p:nvPicPr>
        <p:blipFill rotWithShape="1">
          <a:blip r:embed="rId5">
            <a:alphaModFix/>
          </a:blip>
          <a:srcRect/>
          <a:stretch/>
        </p:blipFill>
        <p:spPr>
          <a:xfrm>
            <a:off x="5807058" y="2155424"/>
            <a:ext cx="2167618" cy="2901121"/>
          </a:xfrm>
          <a:prstGeom prst="rect">
            <a:avLst/>
          </a:prstGeom>
          <a:noFill/>
          <a:ln>
            <a:noFill/>
          </a:ln>
        </p:spPr>
      </p:pic>
    </p:spTree>
    <p:extLst>
      <p:ext uri="{BB962C8B-B14F-4D97-AF65-F5344CB8AC3E}">
        <p14:creationId xmlns:p14="http://schemas.microsoft.com/office/powerpoint/2010/main" val="2265802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9"/>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dirty="0" err="1">
                <a:latin typeface="Arial"/>
                <a:ea typeface="Arial"/>
                <a:cs typeface="Arial"/>
                <a:sym typeface="Arial"/>
              </a:rPr>
              <a:t>Þekktu</a:t>
            </a:r>
            <a:r>
              <a:rPr lang="en-US" dirty="0">
                <a:latin typeface="Arial"/>
                <a:ea typeface="Arial"/>
                <a:cs typeface="Arial"/>
                <a:sym typeface="Arial"/>
              </a:rPr>
              <a:t> </a:t>
            </a:r>
            <a:r>
              <a:rPr lang="en-US" dirty="0" err="1">
                <a:latin typeface="Arial"/>
                <a:ea typeface="Arial"/>
                <a:cs typeface="Arial"/>
                <a:sym typeface="Arial"/>
              </a:rPr>
              <a:t>þig</a:t>
            </a:r>
            <a:endParaRPr lang="en-US" dirty="0">
              <a:latin typeface="Arial"/>
              <a:ea typeface="Arial"/>
              <a:cs typeface="Arial"/>
              <a:sym typeface="Arial"/>
            </a:endParaRPr>
          </a:p>
        </p:txBody>
      </p:sp>
      <p:sp>
        <p:nvSpPr>
          <p:cNvPr id="301" name="Google Shape;301;p29"/>
          <p:cNvSpPr txBox="1">
            <a:spLocks noGrp="1"/>
          </p:cNvSpPr>
          <p:nvPr>
            <p:ph type="body" idx="1"/>
          </p:nvPr>
        </p:nvSpPr>
        <p:spPr>
          <a:xfrm>
            <a:off x="374469" y="1823274"/>
            <a:ext cx="5704114" cy="4302900"/>
          </a:xfrm>
          <a:prstGeom prst="rect">
            <a:avLst/>
          </a:prstGeom>
          <a:noFill/>
          <a:ln>
            <a:noFill/>
          </a:ln>
        </p:spPr>
        <p:txBody>
          <a:bodyPr spcFirstLastPara="1" wrap="square" lIns="91425" tIns="45700" rIns="91425" bIns="45700" anchor="t" anchorCtr="0">
            <a:normAutofit/>
          </a:bodyPr>
          <a:lstStyle/>
          <a:p>
            <a:pPr marL="114300" lvl="0" indent="0" algn="l" rtl="0">
              <a:lnSpc>
                <a:spcPct val="95000"/>
              </a:lnSpc>
              <a:spcBef>
                <a:spcPts val="0"/>
              </a:spcBef>
              <a:spcAft>
                <a:spcPts val="0"/>
              </a:spcAft>
              <a:buClr>
                <a:srgbClr val="000000"/>
              </a:buClr>
              <a:buSzPts val="1946"/>
              <a:buNone/>
            </a:pPr>
            <a:r>
              <a:rPr lang="en-US" sz="2400" b="1" dirty="0">
                <a:solidFill>
                  <a:srgbClr val="000000"/>
                </a:solidFill>
                <a:highlight>
                  <a:srgbClr val="FFFFFF"/>
                </a:highlight>
                <a:latin typeface="Arial"/>
                <a:ea typeface="Arial"/>
                <a:cs typeface="Arial"/>
                <a:sym typeface="Arial"/>
              </a:rPr>
              <a:t>Hvernig </a:t>
            </a:r>
            <a:r>
              <a:rPr lang="en-US" sz="2400" b="1" dirty="0" err="1">
                <a:solidFill>
                  <a:srgbClr val="000000"/>
                </a:solidFill>
                <a:highlight>
                  <a:srgbClr val="FFFFFF"/>
                </a:highlight>
                <a:latin typeface="Arial"/>
                <a:ea typeface="Arial"/>
                <a:cs typeface="Arial"/>
                <a:sym typeface="Arial"/>
              </a:rPr>
              <a:t>veistu</a:t>
            </a:r>
            <a:r>
              <a:rPr lang="en-US" sz="2400" b="1" dirty="0">
                <a:solidFill>
                  <a:srgbClr val="000000"/>
                </a:solidFill>
                <a:highlight>
                  <a:srgbClr val="FFFFFF"/>
                </a:highlight>
                <a:latin typeface="Arial"/>
                <a:ea typeface="Arial"/>
                <a:cs typeface="Arial"/>
                <a:sym typeface="Arial"/>
              </a:rPr>
              <a:t> </a:t>
            </a:r>
            <a:r>
              <a:rPr lang="en-US" sz="2400" b="1" dirty="0" err="1">
                <a:solidFill>
                  <a:srgbClr val="000000"/>
                </a:solidFill>
                <a:highlight>
                  <a:srgbClr val="FFFFFF"/>
                </a:highlight>
                <a:latin typeface="Arial"/>
                <a:ea typeface="Arial"/>
                <a:cs typeface="Arial"/>
                <a:sym typeface="Arial"/>
              </a:rPr>
              <a:t>hvenær</a:t>
            </a:r>
            <a:r>
              <a:rPr lang="en-US" sz="2400" b="1" dirty="0">
                <a:solidFill>
                  <a:srgbClr val="000000"/>
                </a:solidFill>
                <a:highlight>
                  <a:srgbClr val="FFFFFF"/>
                </a:highlight>
                <a:latin typeface="Arial"/>
                <a:ea typeface="Arial"/>
                <a:cs typeface="Arial"/>
                <a:sym typeface="Arial"/>
              </a:rPr>
              <a:t> </a:t>
            </a:r>
            <a:r>
              <a:rPr lang="en-US" sz="2400" b="1" dirty="0" err="1">
                <a:solidFill>
                  <a:srgbClr val="000000"/>
                </a:solidFill>
                <a:highlight>
                  <a:srgbClr val="FFFFFF"/>
                </a:highlight>
                <a:latin typeface="Arial"/>
                <a:ea typeface="Arial"/>
                <a:cs typeface="Arial"/>
                <a:sym typeface="Arial"/>
              </a:rPr>
              <a:t>þú</a:t>
            </a:r>
            <a:r>
              <a:rPr lang="en-US" sz="2400" b="1" dirty="0">
                <a:solidFill>
                  <a:srgbClr val="000000"/>
                </a:solidFill>
                <a:highlight>
                  <a:srgbClr val="FFFFFF"/>
                </a:highlight>
                <a:latin typeface="Arial"/>
                <a:ea typeface="Arial"/>
                <a:cs typeface="Arial"/>
                <a:sym typeface="Arial"/>
              </a:rPr>
              <a:t> ert í </a:t>
            </a:r>
            <a:r>
              <a:rPr lang="en-US" sz="2400" b="1" dirty="0" err="1">
                <a:solidFill>
                  <a:srgbClr val="000000"/>
                </a:solidFill>
                <a:highlight>
                  <a:srgbClr val="FFFFFF"/>
                </a:highlight>
                <a:latin typeface="Arial"/>
                <a:ea typeface="Arial"/>
                <a:cs typeface="Arial"/>
                <a:sym typeface="Arial"/>
              </a:rPr>
              <a:t>flæði</a:t>
            </a:r>
            <a:r>
              <a:rPr lang="en-US" sz="2400" b="1" dirty="0">
                <a:solidFill>
                  <a:srgbClr val="000000"/>
                </a:solidFill>
                <a:highlight>
                  <a:srgbClr val="FFFFFF"/>
                </a:highlight>
                <a:latin typeface="Arial"/>
                <a:ea typeface="Arial"/>
                <a:cs typeface="Arial"/>
                <a:sym typeface="Arial"/>
              </a:rPr>
              <a:t>:</a:t>
            </a:r>
          </a:p>
          <a:p>
            <a:pPr marL="114300" lvl="0" indent="0" algn="l" rtl="0">
              <a:lnSpc>
                <a:spcPct val="95000"/>
              </a:lnSpc>
              <a:spcBef>
                <a:spcPts val="0"/>
              </a:spcBef>
              <a:spcAft>
                <a:spcPts val="0"/>
              </a:spcAft>
              <a:buClr>
                <a:srgbClr val="000000"/>
              </a:buClr>
              <a:buSzPts val="1946"/>
              <a:buNone/>
            </a:pPr>
            <a:r>
              <a:rPr lang="en-US" sz="2400" b="1" dirty="0">
                <a:solidFill>
                  <a:srgbClr val="000000"/>
                </a:solidFill>
                <a:highlight>
                  <a:srgbClr val="FFFFFF"/>
                </a:highlight>
                <a:latin typeface="Arial"/>
                <a:ea typeface="Arial"/>
                <a:cs typeface="Arial"/>
                <a:sym typeface="Arial"/>
              </a:rPr>
              <a:t>• </a:t>
            </a:r>
            <a:r>
              <a:rPr lang="en-US" sz="2400" dirty="0" err="1">
                <a:solidFill>
                  <a:srgbClr val="000000"/>
                </a:solidFill>
                <a:highlight>
                  <a:srgbClr val="FFFFFF"/>
                </a:highlight>
                <a:latin typeface="Arial"/>
                <a:ea typeface="Arial"/>
                <a:cs typeface="Arial"/>
                <a:sym typeface="Arial"/>
              </a:rPr>
              <a:t>Ekkert</a:t>
            </a:r>
            <a:r>
              <a:rPr lang="en-US" sz="2400" dirty="0">
                <a:solidFill>
                  <a:srgbClr val="000000"/>
                </a:solidFill>
                <a:highlight>
                  <a:srgbClr val="FFFFFF"/>
                </a:highlight>
                <a:latin typeface="Arial"/>
                <a:ea typeface="Arial"/>
                <a:cs typeface="Arial"/>
                <a:sym typeface="Arial"/>
              </a:rPr>
              <a:t> </a:t>
            </a:r>
            <a:r>
              <a:rPr lang="en-US" sz="2400" dirty="0" err="1">
                <a:solidFill>
                  <a:srgbClr val="000000"/>
                </a:solidFill>
                <a:highlight>
                  <a:srgbClr val="FFFFFF"/>
                </a:highlight>
                <a:latin typeface="Arial"/>
                <a:ea typeface="Arial"/>
                <a:cs typeface="Arial"/>
                <a:sym typeface="Arial"/>
              </a:rPr>
              <a:t>skyn</a:t>
            </a:r>
            <a:r>
              <a:rPr lang="en-US" sz="2400" dirty="0">
                <a:solidFill>
                  <a:srgbClr val="000000"/>
                </a:solidFill>
                <a:highlight>
                  <a:srgbClr val="FFFFFF"/>
                </a:highlight>
                <a:latin typeface="Arial"/>
                <a:ea typeface="Arial"/>
                <a:cs typeface="Arial"/>
                <a:sym typeface="Arial"/>
              </a:rPr>
              <a:t> á tíma </a:t>
            </a:r>
            <a:r>
              <a:rPr lang="en-US" sz="2400" dirty="0" err="1">
                <a:solidFill>
                  <a:srgbClr val="000000"/>
                </a:solidFill>
                <a:highlight>
                  <a:srgbClr val="FFFFFF"/>
                </a:highlight>
                <a:latin typeface="Arial"/>
                <a:ea typeface="Arial"/>
                <a:cs typeface="Arial"/>
                <a:sym typeface="Arial"/>
              </a:rPr>
              <a:t>eða</a:t>
            </a:r>
            <a:r>
              <a:rPr lang="en-US" sz="2400" dirty="0">
                <a:solidFill>
                  <a:srgbClr val="000000"/>
                </a:solidFill>
                <a:highlight>
                  <a:srgbClr val="FFFFFF"/>
                </a:highlight>
                <a:latin typeface="Arial"/>
                <a:ea typeface="Arial"/>
                <a:cs typeface="Arial"/>
                <a:sym typeface="Arial"/>
              </a:rPr>
              <a:t> </a:t>
            </a:r>
            <a:r>
              <a:rPr lang="en-US" sz="2400" dirty="0" err="1">
                <a:solidFill>
                  <a:srgbClr val="000000"/>
                </a:solidFill>
                <a:highlight>
                  <a:srgbClr val="FFFFFF"/>
                </a:highlight>
                <a:latin typeface="Arial"/>
                <a:ea typeface="Arial"/>
                <a:cs typeface="Arial"/>
                <a:sym typeface="Arial"/>
              </a:rPr>
              <a:t>rúmi</a:t>
            </a:r>
            <a:endParaRPr lang="en-US" sz="2400" dirty="0">
              <a:solidFill>
                <a:srgbClr val="000000"/>
              </a:solidFill>
              <a:highlight>
                <a:srgbClr val="FFFFFF"/>
              </a:highlight>
              <a:latin typeface="Arial"/>
              <a:ea typeface="Arial"/>
              <a:cs typeface="Arial"/>
              <a:sym typeface="Arial"/>
            </a:endParaRPr>
          </a:p>
          <a:p>
            <a:pPr marL="114300" lvl="0" indent="0" algn="l" rtl="0">
              <a:lnSpc>
                <a:spcPct val="95000"/>
              </a:lnSpc>
              <a:spcBef>
                <a:spcPts val="0"/>
              </a:spcBef>
              <a:spcAft>
                <a:spcPts val="0"/>
              </a:spcAft>
              <a:buClr>
                <a:srgbClr val="000000"/>
              </a:buClr>
              <a:buSzPts val="1946"/>
              <a:buNone/>
            </a:pPr>
            <a:endParaRPr lang="en-US" sz="2400" dirty="0">
              <a:solidFill>
                <a:srgbClr val="000000"/>
              </a:solidFill>
              <a:highlight>
                <a:srgbClr val="FFFFFF"/>
              </a:highlight>
              <a:latin typeface="Arial"/>
              <a:ea typeface="Arial"/>
              <a:cs typeface="Arial"/>
              <a:sym typeface="Arial"/>
            </a:endParaRPr>
          </a:p>
          <a:p>
            <a:pPr marL="114300" lvl="0" indent="0" algn="l" rtl="0">
              <a:lnSpc>
                <a:spcPct val="95000"/>
              </a:lnSpc>
              <a:spcBef>
                <a:spcPts val="0"/>
              </a:spcBef>
              <a:spcAft>
                <a:spcPts val="0"/>
              </a:spcAft>
              <a:buClr>
                <a:srgbClr val="000000"/>
              </a:buClr>
              <a:buSzPts val="1946"/>
              <a:buNone/>
            </a:pPr>
            <a:r>
              <a:rPr lang="en-US" sz="2400" dirty="0">
                <a:solidFill>
                  <a:srgbClr val="000000"/>
                </a:solidFill>
                <a:highlight>
                  <a:srgbClr val="FFFFFF"/>
                </a:highlight>
                <a:latin typeface="Arial"/>
                <a:ea typeface="Arial"/>
                <a:cs typeface="Arial"/>
                <a:sym typeface="Arial"/>
              </a:rPr>
              <a:t>• </a:t>
            </a:r>
            <a:r>
              <a:rPr lang="en-US" sz="2400" dirty="0" err="1">
                <a:solidFill>
                  <a:srgbClr val="000000"/>
                </a:solidFill>
                <a:highlight>
                  <a:srgbClr val="FFFFFF"/>
                </a:highlight>
                <a:latin typeface="Arial"/>
                <a:ea typeface="Arial"/>
                <a:cs typeface="Arial"/>
                <a:sym typeface="Arial"/>
              </a:rPr>
              <a:t>Ofureinbeiting</a:t>
            </a:r>
            <a:endParaRPr lang="en-US" sz="2400" dirty="0">
              <a:solidFill>
                <a:srgbClr val="000000"/>
              </a:solidFill>
              <a:highlight>
                <a:srgbClr val="FFFFFF"/>
              </a:highlight>
              <a:latin typeface="Arial"/>
              <a:ea typeface="Arial"/>
              <a:cs typeface="Arial"/>
              <a:sym typeface="Arial"/>
            </a:endParaRPr>
          </a:p>
          <a:p>
            <a:pPr marL="114300" lvl="0" indent="0" algn="l" rtl="0">
              <a:lnSpc>
                <a:spcPct val="95000"/>
              </a:lnSpc>
              <a:spcBef>
                <a:spcPts val="0"/>
              </a:spcBef>
              <a:spcAft>
                <a:spcPts val="0"/>
              </a:spcAft>
              <a:buClr>
                <a:srgbClr val="000000"/>
              </a:buClr>
              <a:buSzPts val="1946"/>
              <a:buNone/>
            </a:pPr>
            <a:endParaRPr lang="en-US" sz="2400" dirty="0">
              <a:solidFill>
                <a:srgbClr val="000000"/>
              </a:solidFill>
              <a:highlight>
                <a:srgbClr val="FFFFFF"/>
              </a:highlight>
              <a:latin typeface="Arial"/>
              <a:ea typeface="Arial"/>
              <a:cs typeface="Arial"/>
              <a:sym typeface="Arial"/>
            </a:endParaRPr>
          </a:p>
          <a:p>
            <a:pPr marL="114300" lvl="0" indent="0" algn="l" rtl="0">
              <a:lnSpc>
                <a:spcPct val="95000"/>
              </a:lnSpc>
              <a:spcBef>
                <a:spcPts val="0"/>
              </a:spcBef>
              <a:spcAft>
                <a:spcPts val="0"/>
              </a:spcAft>
              <a:buClr>
                <a:srgbClr val="000000"/>
              </a:buClr>
              <a:buSzPts val="1946"/>
              <a:buNone/>
            </a:pPr>
            <a:r>
              <a:rPr lang="en-US" sz="2400" dirty="0">
                <a:solidFill>
                  <a:srgbClr val="000000"/>
                </a:solidFill>
                <a:highlight>
                  <a:srgbClr val="FFFFFF"/>
                </a:highlight>
                <a:latin typeface="Arial"/>
                <a:ea typeface="Arial"/>
                <a:cs typeface="Arial"/>
                <a:sym typeface="Arial"/>
              </a:rPr>
              <a:t>• </a:t>
            </a:r>
            <a:r>
              <a:rPr lang="en-US" sz="2400" dirty="0" err="1">
                <a:solidFill>
                  <a:srgbClr val="000000"/>
                </a:solidFill>
                <a:highlight>
                  <a:srgbClr val="FFFFFF"/>
                </a:highlight>
                <a:latin typeface="Arial"/>
                <a:ea typeface="Arial"/>
                <a:cs typeface="Arial"/>
                <a:sym typeface="Arial"/>
              </a:rPr>
              <a:t>Nýtir</a:t>
            </a:r>
            <a:r>
              <a:rPr lang="en-US" sz="2400" dirty="0">
                <a:solidFill>
                  <a:srgbClr val="000000"/>
                </a:solidFill>
                <a:highlight>
                  <a:srgbClr val="FFFFFF"/>
                </a:highlight>
                <a:latin typeface="Arial"/>
                <a:ea typeface="Arial"/>
                <a:cs typeface="Arial"/>
                <a:sym typeface="Arial"/>
              </a:rPr>
              <a:t> </a:t>
            </a:r>
            <a:r>
              <a:rPr lang="en-US" sz="2400" dirty="0" err="1">
                <a:solidFill>
                  <a:srgbClr val="000000"/>
                </a:solidFill>
                <a:highlight>
                  <a:srgbClr val="FFFFFF"/>
                </a:highlight>
                <a:latin typeface="Arial"/>
                <a:ea typeface="Arial"/>
                <a:cs typeface="Arial"/>
                <a:sym typeface="Arial"/>
              </a:rPr>
              <a:t>styrkleika</a:t>
            </a:r>
            <a:r>
              <a:rPr lang="en-US" sz="2400" dirty="0">
                <a:solidFill>
                  <a:srgbClr val="000000"/>
                </a:solidFill>
                <a:highlight>
                  <a:srgbClr val="FFFFFF"/>
                </a:highlight>
                <a:latin typeface="Arial"/>
                <a:ea typeface="Arial"/>
                <a:cs typeface="Arial"/>
                <a:sym typeface="Arial"/>
              </a:rPr>
              <a:t> </a:t>
            </a:r>
            <a:r>
              <a:rPr lang="en-US" sz="2400" dirty="0" err="1">
                <a:solidFill>
                  <a:srgbClr val="000000"/>
                </a:solidFill>
                <a:highlight>
                  <a:srgbClr val="FFFFFF"/>
                </a:highlight>
                <a:latin typeface="Arial"/>
                <a:ea typeface="Arial"/>
                <a:cs typeface="Arial"/>
                <a:sym typeface="Arial"/>
              </a:rPr>
              <a:t>þína</a:t>
            </a:r>
            <a:r>
              <a:rPr lang="en-US" sz="2400" dirty="0">
                <a:solidFill>
                  <a:srgbClr val="000000"/>
                </a:solidFill>
                <a:highlight>
                  <a:srgbClr val="FFFFFF"/>
                </a:highlight>
                <a:latin typeface="Arial"/>
                <a:ea typeface="Arial"/>
                <a:cs typeface="Arial"/>
                <a:sym typeface="Arial"/>
              </a:rPr>
              <a:t> </a:t>
            </a:r>
            <a:r>
              <a:rPr lang="en-US" sz="2400" dirty="0" err="1">
                <a:solidFill>
                  <a:srgbClr val="000000"/>
                </a:solidFill>
                <a:highlight>
                  <a:srgbClr val="FFFFFF"/>
                </a:highlight>
                <a:latin typeface="Arial"/>
                <a:ea typeface="Arial"/>
                <a:cs typeface="Arial"/>
                <a:sym typeface="Arial"/>
              </a:rPr>
              <a:t>þannig</a:t>
            </a:r>
            <a:r>
              <a:rPr lang="en-US" sz="2400" dirty="0">
                <a:solidFill>
                  <a:srgbClr val="000000"/>
                </a:solidFill>
                <a:highlight>
                  <a:srgbClr val="FFFFFF"/>
                </a:highlight>
                <a:latin typeface="Arial"/>
                <a:ea typeface="Arial"/>
                <a:cs typeface="Arial"/>
                <a:sym typeface="Arial"/>
              </a:rPr>
              <a:t> </a:t>
            </a:r>
            <a:r>
              <a:rPr lang="en-US" sz="2400" dirty="0" err="1">
                <a:solidFill>
                  <a:srgbClr val="000000"/>
                </a:solidFill>
                <a:highlight>
                  <a:srgbClr val="FFFFFF"/>
                </a:highlight>
                <a:latin typeface="Arial"/>
                <a:ea typeface="Arial"/>
                <a:cs typeface="Arial"/>
                <a:sym typeface="Arial"/>
              </a:rPr>
              <a:t>að</a:t>
            </a:r>
            <a:r>
              <a:rPr lang="en-US" sz="2400" dirty="0">
                <a:solidFill>
                  <a:srgbClr val="000000"/>
                </a:solidFill>
                <a:highlight>
                  <a:srgbClr val="FFFFFF"/>
                </a:highlight>
                <a:latin typeface="Arial"/>
                <a:ea typeface="Arial"/>
                <a:cs typeface="Arial"/>
                <a:sym typeface="Arial"/>
              </a:rPr>
              <a:t> </a:t>
            </a:r>
            <a:r>
              <a:rPr lang="en-US" sz="2400" dirty="0" err="1">
                <a:solidFill>
                  <a:srgbClr val="000000"/>
                </a:solidFill>
                <a:highlight>
                  <a:srgbClr val="FFFFFF"/>
                </a:highlight>
                <a:latin typeface="Arial"/>
                <a:ea typeface="Arial"/>
                <a:cs typeface="Arial"/>
                <a:sym typeface="Arial"/>
              </a:rPr>
              <a:t>þú</a:t>
            </a:r>
            <a:r>
              <a:rPr lang="en-US" sz="2400" dirty="0">
                <a:solidFill>
                  <a:srgbClr val="000000"/>
                </a:solidFill>
                <a:highlight>
                  <a:srgbClr val="FFFFFF"/>
                </a:highlight>
                <a:latin typeface="Arial"/>
                <a:ea typeface="Arial"/>
                <a:cs typeface="Arial"/>
                <a:sym typeface="Arial"/>
              </a:rPr>
              <a:t> </a:t>
            </a:r>
            <a:r>
              <a:rPr lang="en-US" sz="2400" dirty="0" err="1">
                <a:solidFill>
                  <a:srgbClr val="000000"/>
                </a:solidFill>
                <a:highlight>
                  <a:srgbClr val="FFFFFF"/>
                </a:highlight>
                <a:latin typeface="Arial"/>
                <a:ea typeface="Arial"/>
                <a:cs typeface="Arial"/>
                <a:sym typeface="Arial"/>
              </a:rPr>
              <a:t>finnur</a:t>
            </a:r>
            <a:r>
              <a:rPr lang="en-US" sz="2400" dirty="0">
                <a:solidFill>
                  <a:srgbClr val="000000"/>
                </a:solidFill>
                <a:highlight>
                  <a:srgbClr val="FFFFFF"/>
                </a:highlight>
                <a:latin typeface="Arial"/>
                <a:ea typeface="Arial"/>
                <a:cs typeface="Arial"/>
                <a:sym typeface="Arial"/>
              </a:rPr>
              <a:t> </a:t>
            </a:r>
            <a:r>
              <a:rPr lang="en-US" sz="2400" dirty="0" err="1">
                <a:solidFill>
                  <a:srgbClr val="000000"/>
                </a:solidFill>
                <a:highlight>
                  <a:srgbClr val="FFFFFF"/>
                </a:highlight>
                <a:latin typeface="Arial"/>
                <a:ea typeface="Arial"/>
                <a:cs typeface="Arial"/>
                <a:sym typeface="Arial"/>
              </a:rPr>
              <a:t>ró</a:t>
            </a:r>
            <a:r>
              <a:rPr lang="en-US" sz="2400" dirty="0">
                <a:solidFill>
                  <a:srgbClr val="000000"/>
                </a:solidFill>
                <a:highlight>
                  <a:srgbClr val="FFFFFF"/>
                </a:highlight>
                <a:latin typeface="Arial"/>
                <a:ea typeface="Arial"/>
                <a:cs typeface="Arial"/>
                <a:sym typeface="Arial"/>
              </a:rPr>
              <a:t>, getur </a:t>
            </a:r>
            <a:r>
              <a:rPr lang="en-US" sz="2400" dirty="0" err="1">
                <a:solidFill>
                  <a:srgbClr val="000000"/>
                </a:solidFill>
                <a:highlight>
                  <a:srgbClr val="FFFFFF"/>
                </a:highlight>
                <a:latin typeface="Arial"/>
                <a:ea typeface="Arial"/>
                <a:cs typeface="Arial"/>
                <a:sym typeface="Arial"/>
              </a:rPr>
              <a:t>sökkt</a:t>
            </a:r>
            <a:r>
              <a:rPr lang="en-US" sz="2400" dirty="0">
                <a:solidFill>
                  <a:srgbClr val="000000"/>
                </a:solidFill>
                <a:highlight>
                  <a:srgbClr val="FFFFFF"/>
                </a:highlight>
                <a:latin typeface="Arial"/>
                <a:ea typeface="Arial"/>
                <a:cs typeface="Arial"/>
                <a:sym typeface="Arial"/>
              </a:rPr>
              <a:t> </a:t>
            </a:r>
            <a:r>
              <a:rPr lang="en-US" sz="2400" dirty="0" err="1">
                <a:solidFill>
                  <a:srgbClr val="000000"/>
                </a:solidFill>
                <a:highlight>
                  <a:srgbClr val="FFFFFF"/>
                </a:highlight>
                <a:latin typeface="Arial"/>
                <a:ea typeface="Arial"/>
                <a:cs typeface="Arial"/>
                <a:sym typeface="Arial"/>
              </a:rPr>
              <a:t>þér</a:t>
            </a:r>
            <a:r>
              <a:rPr lang="en-US" sz="2400" dirty="0">
                <a:solidFill>
                  <a:srgbClr val="000000"/>
                </a:solidFill>
                <a:highlight>
                  <a:srgbClr val="FFFFFF"/>
                </a:highlight>
                <a:latin typeface="Arial"/>
                <a:ea typeface="Arial"/>
                <a:cs typeface="Arial"/>
                <a:sym typeface="Arial"/>
              </a:rPr>
              <a:t> í </a:t>
            </a:r>
            <a:r>
              <a:rPr lang="en-US" sz="2400" dirty="0" err="1">
                <a:solidFill>
                  <a:srgbClr val="000000"/>
                </a:solidFill>
                <a:highlight>
                  <a:srgbClr val="FFFFFF"/>
                </a:highlight>
                <a:latin typeface="Arial"/>
                <a:ea typeface="Arial"/>
                <a:cs typeface="Arial"/>
                <a:sym typeface="Arial"/>
              </a:rPr>
              <a:t>verkefnið</a:t>
            </a:r>
            <a:r>
              <a:rPr lang="en-US" sz="2400" dirty="0">
                <a:solidFill>
                  <a:srgbClr val="000000"/>
                </a:solidFill>
                <a:highlight>
                  <a:srgbClr val="FFFFFF"/>
                </a:highlight>
                <a:latin typeface="Arial"/>
                <a:ea typeface="Arial"/>
                <a:cs typeface="Arial"/>
                <a:sym typeface="Arial"/>
              </a:rPr>
              <a:t> og </a:t>
            </a:r>
            <a:r>
              <a:rPr lang="en-US" sz="2400" dirty="0" err="1">
                <a:solidFill>
                  <a:srgbClr val="000000"/>
                </a:solidFill>
                <a:highlight>
                  <a:srgbClr val="FFFFFF"/>
                </a:highlight>
                <a:latin typeface="Arial"/>
                <a:ea typeface="Arial"/>
                <a:cs typeface="Arial"/>
                <a:sym typeface="Arial"/>
              </a:rPr>
              <a:t>týnt</a:t>
            </a:r>
            <a:r>
              <a:rPr lang="en-US" sz="2400" dirty="0">
                <a:solidFill>
                  <a:srgbClr val="000000"/>
                </a:solidFill>
                <a:highlight>
                  <a:srgbClr val="FFFFFF"/>
                </a:highlight>
                <a:latin typeface="Arial"/>
                <a:ea typeface="Arial"/>
                <a:cs typeface="Arial"/>
                <a:sym typeface="Arial"/>
              </a:rPr>
              <a:t> </a:t>
            </a:r>
            <a:r>
              <a:rPr lang="en-US" sz="2400" dirty="0" err="1">
                <a:solidFill>
                  <a:srgbClr val="000000"/>
                </a:solidFill>
                <a:highlight>
                  <a:srgbClr val="FFFFFF"/>
                </a:highlight>
                <a:latin typeface="Arial"/>
                <a:ea typeface="Arial"/>
                <a:cs typeface="Arial"/>
                <a:sym typeface="Arial"/>
              </a:rPr>
              <a:t>þér</a:t>
            </a:r>
            <a:r>
              <a:rPr lang="en-US" sz="2400" dirty="0">
                <a:solidFill>
                  <a:srgbClr val="000000"/>
                </a:solidFill>
                <a:highlight>
                  <a:srgbClr val="FFFFFF"/>
                </a:highlight>
                <a:latin typeface="Arial"/>
                <a:ea typeface="Arial"/>
                <a:cs typeface="Arial"/>
                <a:sym typeface="Arial"/>
              </a:rPr>
              <a:t> í því.</a:t>
            </a:r>
          </a:p>
        </p:txBody>
      </p:sp>
      <p:sp>
        <p:nvSpPr>
          <p:cNvPr id="302" name="Google Shape;302;p29"/>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03" name="Google Shape;303;p29"/>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04" name="Google Shape;304;p29" descr="Free Long Exposure Shot of a Cascade Stock Photo"/>
          <p:cNvPicPr preferRelativeResize="0"/>
          <p:nvPr/>
        </p:nvPicPr>
        <p:blipFill rotWithShape="1">
          <a:blip r:embed="rId4">
            <a:alphaModFix/>
          </a:blip>
          <a:srcRect/>
          <a:stretch/>
        </p:blipFill>
        <p:spPr>
          <a:xfrm>
            <a:off x="6259286" y="2069725"/>
            <a:ext cx="2699657" cy="3374571"/>
          </a:xfrm>
          <a:prstGeom prst="rect">
            <a:avLst/>
          </a:prstGeom>
          <a:noFill/>
          <a:ln>
            <a:noFill/>
          </a:ln>
        </p:spPr>
      </p:pic>
      <p:pic>
        <p:nvPicPr>
          <p:cNvPr id="305" name="Google Shape;305;p29"/>
          <p:cNvPicPr preferRelativeResize="0"/>
          <p:nvPr/>
        </p:nvPicPr>
        <p:blipFill rotWithShape="1">
          <a:blip r:embed="rId5">
            <a:alphaModFix/>
          </a:blip>
          <a:srcRect/>
          <a:stretch/>
        </p:blipFill>
        <p:spPr>
          <a:xfrm>
            <a:off x="6365121" y="160321"/>
            <a:ext cx="1404200" cy="1404175"/>
          </a:xfrm>
          <a:prstGeom prst="rect">
            <a:avLst/>
          </a:prstGeom>
          <a:noFill/>
          <a:ln>
            <a:noFill/>
          </a:ln>
        </p:spPr>
      </p:pic>
      <p:pic>
        <p:nvPicPr>
          <p:cNvPr id="306" name="Google Shape;306;p29"/>
          <p:cNvPicPr preferRelativeResize="0"/>
          <p:nvPr/>
        </p:nvPicPr>
        <p:blipFill rotWithShape="1">
          <a:blip r:embed="rId6">
            <a:alphaModFix/>
          </a:blip>
          <a:srcRect/>
          <a:stretch/>
        </p:blipFill>
        <p:spPr>
          <a:xfrm>
            <a:off x="7718900" y="6209113"/>
            <a:ext cx="1261242" cy="584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1ba17de0f24_0_14"/>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dirty="0" err="1">
                <a:latin typeface="Arial"/>
                <a:ea typeface="Arial"/>
                <a:cs typeface="Arial"/>
                <a:sym typeface="Arial"/>
              </a:rPr>
              <a:t>Hópastarf</a:t>
            </a:r>
            <a:r>
              <a:rPr lang="en-US" dirty="0">
                <a:latin typeface="Arial"/>
                <a:ea typeface="Arial"/>
                <a:cs typeface="Arial"/>
                <a:sym typeface="Arial"/>
              </a:rPr>
              <a:t>  - </a:t>
            </a:r>
            <a:r>
              <a:rPr lang="en-US" dirty="0" err="1">
                <a:latin typeface="Arial"/>
                <a:ea typeface="Arial"/>
                <a:cs typeface="Arial"/>
                <a:sym typeface="Arial"/>
              </a:rPr>
              <a:t>umræður</a:t>
            </a:r>
            <a:endParaRPr lang="en-US" dirty="0">
              <a:latin typeface="Arial"/>
              <a:ea typeface="Arial"/>
              <a:cs typeface="Arial"/>
              <a:sym typeface="Arial"/>
            </a:endParaRPr>
          </a:p>
        </p:txBody>
      </p:sp>
      <p:sp>
        <p:nvSpPr>
          <p:cNvPr id="312" name="Google Shape;312;g1ba17de0f24_0_14"/>
          <p:cNvSpPr txBox="1">
            <a:spLocks noGrp="1"/>
          </p:cNvSpPr>
          <p:nvPr>
            <p:ph type="body" idx="1"/>
          </p:nvPr>
        </p:nvSpPr>
        <p:spPr>
          <a:xfrm>
            <a:off x="374469" y="1823274"/>
            <a:ext cx="5704200" cy="4302900"/>
          </a:xfrm>
          <a:prstGeom prst="rect">
            <a:avLst/>
          </a:prstGeom>
          <a:noFill/>
          <a:ln>
            <a:noFill/>
          </a:ln>
        </p:spPr>
        <p:txBody>
          <a:bodyPr spcFirstLastPara="1" wrap="square" lIns="91425" tIns="45700" rIns="91425" bIns="45700" anchor="t" anchorCtr="0">
            <a:normAutofit/>
          </a:bodyPr>
          <a:lstStyle/>
          <a:p>
            <a:pPr marL="114300" indent="0">
              <a:lnSpc>
                <a:spcPct val="95000"/>
              </a:lnSpc>
              <a:spcBef>
                <a:spcPts val="0"/>
              </a:spcBef>
              <a:buClr>
                <a:srgbClr val="000000"/>
              </a:buClr>
              <a:buSzPts val="1946"/>
              <a:buNone/>
            </a:pPr>
            <a:r>
              <a:rPr lang="is-IS" sz="20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Umræðuhópar:</a:t>
            </a:r>
            <a:endParaRPr sz="2000" b="1" dirty="0"/>
          </a:p>
          <a:p>
            <a:pPr marL="342900" lvl="0" indent="-342900">
              <a:lnSpc>
                <a:spcPct val="115000"/>
              </a:lnSpc>
              <a:spcAft>
                <a:spcPts val="800"/>
              </a:spcAft>
              <a:buFont typeface="Arial" panose="020B0604020202020204" pitchFamily="34" charset="0"/>
              <a:buChar char="•"/>
              <a:tabLst>
                <a:tab pos="457200" algn="l"/>
              </a:tabLst>
            </a:pPr>
            <a:r>
              <a:rPr lang="is-IS" sz="18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Hvenær ertu í flæði? </a:t>
            </a:r>
            <a:endPar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is-IS" sz="18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Hvaða styrkleika ertu að nota í þessu ástandi?</a:t>
            </a:r>
            <a:endPar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is-IS" sz="18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Hvaða verkefni veita þér áskorun?</a:t>
            </a:r>
            <a:endPar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14300" lvl="0" indent="0" algn="l" rtl="0">
              <a:lnSpc>
                <a:spcPct val="95000"/>
              </a:lnSpc>
              <a:spcBef>
                <a:spcPts val="0"/>
              </a:spcBef>
              <a:spcAft>
                <a:spcPts val="0"/>
              </a:spcAft>
              <a:buClr>
                <a:srgbClr val="000000"/>
              </a:buClr>
              <a:buSzPts val="1946"/>
              <a:buNone/>
            </a:pPr>
            <a:endParaRPr sz="1800" dirty="0">
              <a:solidFill>
                <a:srgbClr val="000000"/>
              </a:solidFill>
              <a:highlight>
                <a:srgbClr val="FFFFFF"/>
              </a:highlight>
              <a:latin typeface="Arial"/>
              <a:ea typeface="Arial"/>
              <a:cs typeface="Arial"/>
              <a:sym typeface="Arial"/>
            </a:endParaRPr>
          </a:p>
        </p:txBody>
      </p:sp>
      <p:sp>
        <p:nvSpPr>
          <p:cNvPr id="313" name="Google Shape;313;g1ba17de0f24_0_14"/>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14" name="Google Shape;314;g1ba17de0f24_0_14"/>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15" name="Google Shape;315;g1ba17de0f24_0_14" descr="Free Long Exposure Shot of a Cascade Stock Photo"/>
          <p:cNvPicPr preferRelativeResize="0"/>
          <p:nvPr/>
        </p:nvPicPr>
        <p:blipFill rotWithShape="1">
          <a:blip r:embed="rId4">
            <a:alphaModFix/>
          </a:blip>
          <a:srcRect/>
          <a:stretch/>
        </p:blipFill>
        <p:spPr>
          <a:xfrm>
            <a:off x="6259286" y="2069725"/>
            <a:ext cx="2699657" cy="3374571"/>
          </a:xfrm>
          <a:prstGeom prst="rect">
            <a:avLst/>
          </a:prstGeom>
          <a:noFill/>
          <a:ln>
            <a:noFill/>
          </a:ln>
        </p:spPr>
      </p:pic>
      <p:pic>
        <p:nvPicPr>
          <p:cNvPr id="316" name="Google Shape;316;g1ba17de0f24_0_14"/>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0"/>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dirty="0" err="1">
                <a:latin typeface="Arial"/>
                <a:ea typeface="Arial"/>
                <a:cs typeface="Arial"/>
                <a:sym typeface="Arial"/>
              </a:rPr>
              <a:t>Samantekt</a:t>
            </a:r>
            <a:endParaRPr dirty="0">
              <a:latin typeface="Arial"/>
              <a:ea typeface="Arial"/>
              <a:cs typeface="Arial"/>
              <a:sym typeface="Arial"/>
            </a:endParaRPr>
          </a:p>
        </p:txBody>
      </p:sp>
      <p:grpSp>
        <p:nvGrpSpPr>
          <p:cNvPr id="322" name="Google Shape;322;p30"/>
          <p:cNvGrpSpPr/>
          <p:nvPr/>
        </p:nvGrpSpPr>
        <p:grpSpPr>
          <a:xfrm>
            <a:off x="2420549" y="1823275"/>
            <a:ext cx="4302900" cy="4302900"/>
            <a:chOff x="1963349" y="0"/>
            <a:chExt cx="4302900" cy="4302900"/>
          </a:xfrm>
        </p:grpSpPr>
        <p:sp>
          <p:nvSpPr>
            <p:cNvPr id="323" name="Google Shape;323;p30"/>
            <p:cNvSpPr/>
            <p:nvPr/>
          </p:nvSpPr>
          <p:spPr>
            <a:xfrm>
              <a:off x="1963349" y="0"/>
              <a:ext cx="4302900" cy="4302900"/>
            </a:xfrm>
            <a:prstGeom prst="ellipse">
              <a:avLst/>
            </a:prstGeom>
            <a:solidFill>
              <a:srgbClr val="49ACC5">
                <a:alpha val="4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30"/>
            <p:cNvSpPr txBox="1"/>
            <p:nvPr/>
          </p:nvSpPr>
          <p:spPr>
            <a:xfrm>
              <a:off x="2593494" y="630145"/>
              <a:ext cx="3042610" cy="304261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US" sz="2800" b="0" i="0" u="none" strike="noStrike" cap="none" dirty="0">
                  <a:solidFill>
                    <a:schemeClr val="dk1"/>
                  </a:solidFill>
                  <a:latin typeface="Arial"/>
                  <a:ea typeface="Arial"/>
                  <a:cs typeface="Arial"/>
                  <a:sym typeface="Arial"/>
                </a:rPr>
                <a:t>Hvernig </a:t>
              </a:r>
              <a:r>
                <a:rPr lang="en-US" sz="2800" b="0" i="0" u="none" strike="noStrike" cap="none" dirty="0" err="1">
                  <a:solidFill>
                    <a:schemeClr val="dk1"/>
                  </a:solidFill>
                  <a:latin typeface="Arial"/>
                  <a:ea typeface="Arial"/>
                  <a:cs typeface="Arial"/>
                  <a:sym typeface="Arial"/>
                </a:rPr>
                <a:t>getum</a:t>
              </a:r>
              <a:r>
                <a:rPr lang="en-US" sz="2800" b="0" i="0" u="none" strike="noStrike" cap="none" dirty="0">
                  <a:solidFill>
                    <a:schemeClr val="dk1"/>
                  </a:solidFill>
                  <a:latin typeface="Arial"/>
                  <a:ea typeface="Arial"/>
                  <a:cs typeface="Arial"/>
                  <a:sym typeface="Arial"/>
                </a:rPr>
                <a:t> við </a:t>
              </a:r>
              <a:r>
                <a:rPr lang="en-US" sz="2800" b="0" i="0" u="none" strike="noStrike" cap="none" dirty="0" err="1">
                  <a:solidFill>
                    <a:schemeClr val="dk1"/>
                  </a:solidFill>
                  <a:latin typeface="Arial"/>
                  <a:ea typeface="Arial"/>
                  <a:cs typeface="Arial"/>
                  <a:sym typeface="Arial"/>
                </a:rPr>
                <a:t>sem</a:t>
              </a:r>
              <a:r>
                <a:rPr lang="en-US" sz="2800" b="0" i="0" u="none" strike="noStrike" cap="none" dirty="0">
                  <a:solidFill>
                    <a:schemeClr val="dk1"/>
                  </a:solidFill>
                  <a:latin typeface="Arial"/>
                  <a:ea typeface="Arial"/>
                  <a:cs typeface="Arial"/>
                  <a:sym typeface="Arial"/>
                </a:rPr>
                <a:t> stjórnendur, </a:t>
              </a:r>
              <a:r>
                <a:rPr lang="en-US" sz="2800" b="0" i="0" u="none" strike="noStrike" cap="none" dirty="0" err="1">
                  <a:solidFill>
                    <a:schemeClr val="dk1"/>
                  </a:solidFill>
                  <a:latin typeface="Arial"/>
                  <a:ea typeface="Arial"/>
                  <a:cs typeface="Arial"/>
                  <a:sym typeface="Arial"/>
                </a:rPr>
                <a:t>teymisstjórar</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eða</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starfsmenn</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stuðlað</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að</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meira</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flæði</a:t>
              </a:r>
              <a:r>
                <a:rPr lang="en-US" sz="2800" b="0" i="0" u="none" strike="noStrike" cap="none" dirty="0">
                  <a:solidFill>
                    <a:schemeClr val="dk1"/>
                  </a:solidFill>
                  <a:latin typeface="Arial"/>
                  <a:ea typeface="Arial"/>
                  <a:cs typeface="Arial"/>
                  <a:sym typeface="Arial"/>
                </a:rPr>
                <a:t> í vinnu?</a:t>
              </a:r>
              <a:endParaRPr sz="2800" b="0" i="0" u="none" strike="noStrike" cap="none" dirty="0">
                <a:solidFill>
                  <a:schemeClr val="dk1"/>
                </a:solidFill>
                <a:latin typeface="Arial"/>
                <a:ea typeface="Arial"/>
                <a:cs typeface="Arial"/>
                <a:sym typeface="Arial"/>
              </a:endParaRPr>
            </a:p>
          </p:txBody>
        </p:sp>
      </p:grpSp>
      <p:sp>
        <p:nvSpPr>
          <p:cNvPr id="325" name="Google Shape;325;p30"/>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26" name="Google Shape;326;p30"/>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27" name="Google Shape;327;p30"/>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1"/>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dirty="0" err="1">
                <a:latin typeface="Arial"/>
                <a:ea typeface="Arial"/>
                <a:cs typeface="Arial"/>
                <a:sym typeface="Arial"/>
              </a:rPr>
              <a:t>Flæði</a:t>
            </a:r>
            <a:endParaRPr dirty="0">
              <a:latin typeface="Arial"/>
              <a:ea typeface="Arial"/>
              <a:cs typeface="Arial"/>
              <a:sym typeface="Arial"/>
            </a:endParaRPr>
          </a:p>
        </p:txBody>
      </p:sp>
      <p:sp>
        <p:nvSpPr>
          <p:cNvPr id="333" name="Google Shape;333;p31"/>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360"/>
              </a:spcBef>
              <a:spcAft>
                <a:spcPts val="0"/>
              </a:spcAft>
              <a:buClr>
                <a:schemeClr val="dk1"/>
              </a:buClr>
              <a:buSzPts val="1800"/>
              <a:buChar char="•"/>
            </a:pPr>
            <a:r>
              <a:rPr lang="en-US" sz="2800" dirty="0">
                <a:highlight>
                  <a:srgbClr val="FFFFFF"/>
                </a:highlight>
              </a:rPr>
              <a:t>Tengist </a:t>
            </a:r>
            <a:r>
              <a:rPr lang="en-US" sz="2800" dirty="0" err="1">
                <a:highlight>
                  <a:srgbClr val="FFFFFF"/>
                </a:highlight>
              </a:rPr>
              <a:t>markmiðum</a:t>
            </a:r>
            <a:r>
              <a:rPr lang="en-US" sz="2800" dirty="0">
                <a:highlight>
                  <a:srgbClr val="FFFFFF"/>
                </a:highlight>
              </a:rPr>
              <a:t>, </a:t>
            </a:r>
            <a:r>
              <a:rPr lang="en-US" sz="2800" dirty="0" err="1">
                <a:highlight>
                  <a:srgbClr val="FFFFFF"/>
                </a:highlight>
              </a:rPr>
              <a:t>áhugasviði</a:t>
            </a:r>
            <a:r>
              <a:rPr lang="en-US" sz="2800" dirty="0">
                <a:highlight>
                  <a:srgbClr val="FFFFFF"/>
                </a:highlight>
              </a:rPr>
              <a:t> og </a:t>
            </a:r>
            <a:r>
              <a:rPr lang="en-US" sz="2800" dirty="0" err="1">
                <a:highlight>
                  <a:srgbClr val="FFFFFF"/>
                </a:highlight>
              </a:rPr>
              <a:t>hæfileikum</a:t>
            </a:r>
            <a:endParaRPr sz="2800" dirty="0">
              <a:highlight>
                <a:srgbClr val="FFFFFF"/>
              </a:highlight>
            </a:endParaRPr>
          </a:p>
          <a:p>
            <a:pPr marL="457200" lvl="0" indent="-342900" algn="l" rtl="0">
              <a:lnSpc>
                <a:spcPct val="100000"/>
              </a:lnSpc>
              <a:spcBef>
                <a:spcPts val="360"/>
              </a:spcBef>
              <a:spcAft>
                <a:spcPts val="0"/>
              </a:spcAft>
              <a:buClr>
                <a:schemeClr val="dk1"/>
              </a:buClr>
              <a:buSzPts val="1800"/>
              <a:buChar char="•"/>
            </a:pPr>
            <a:r>
              <a:rPr lang="en-US" sz="2800" dirty="0" err="1">
                <a:highlight>
                  <a:srgbClr val="FFFFFF"/>
                </a:highlight>
              </a:rPr>
              <a:t>Þannig</a:t>
            </a:r>
            <a:r>
              <a:rPr lang="en-US" sz="2800" dirty="0">
                <a:highlight>
                  <a:srgbClr val="FFFFFF"/>
                </a:highlight>
              </a:rPr>
              <a:t> eru </a:t>
            </a:r>
            <a:r>
              <a:rPr lang="en-US" sz="2800" dirty="0" err="1">
                <a:highlight>
                  <a:srgbClr val="FFFFFF"/>
                </a:highlight>
              </a:rPr>
              <a:t>mestar</a:t>
            </a:r>
            <a:r>
              <a:rPr lang="en-US" sz="2800" dirty="0">
                <a:highlight>
                  <a:srgbClr val="FFFFFF"/>
                </a:highlight>
              </a:rPr>
              <a:t> </a:t>
            </a:r>
            <a:r>
              <a:rPr lang="en-US" sz="2800" dirty="0" err="1">
                <a:highlight>
                  <a:srgbClr val="FFFFFF"/>
                </a:highlight>
              </a:rPr>
              <a:t>líkur</a:t>
            </a:r>
            <a:r>
              <a:rPr lang="en-US" sz="2800" dirty="0">
                <a:highlight>
                  <a:srgbClr val="FFFFFF"/>
                </a:highlight>
              </a:rPr>
              <a:t> á </a:t>
            </a:r>
            <a:r>
              <a:rPr lang="en-US" sz="2800" dirty="0" err="1">
                <a:highlight>
                  <a:srgbClr val="FFFFFF"/>
                </a:highlight>
              </a:rPr>
              <a:t>að</a:t>
            </a:r>
            <a:r>
              <a:rPr lang="en-US" sz="2800" dirty="0">
                <a:highlight>
                  <a:srgbClr val="FFFFFF"/>
                </a:highlight>
              </a:rPr>
              <a:t> komist í </a:t>
            </a:r>
            <a:r>
              <a:rPr lang="en-US" sz="2800" dirty="0" err="1">
                <a:highlight>
                  <a:srgbClr val="FFFFFF"/>
                </a:highlight>
              </a:rPr>
              <a:t>flæðisástand</a:t>
            </a:r>
            <a:endParaRPr sz="2800" dirty="0">
              <a:highlight>
                <a:srgbClr val="FFFFFF"/>
              </a:highlight>
            </a:endParaRPr>
          </a:p>
          <a:p>
            <a:pPr marL="114300" lvl="0" indent="0" algn="l" rtl="0">
              <a:lnSpc>
                <a:spcPct val="95000"/>
              </a:lnSpc>
              <a:spcBef>
                <a:spcPts val="0"/>
              </a:spcBef>
              <a:spcAft>
                <a:spcPts val="0"/>
              </a:spcAft>
              <a:buClr>
                <a:srgbClr val="000000"/>
              </a:buClr>
              <a:buSzPts val="1800"/>
              <a:buNone/>
            </a:pPr>
            <a:endParaRPr sz="1800" dirty="0">
              <a:solidFill>
                <a:srgbClr val="000000"/>
              </a:solidFill>
              <a:highlight>
                <a:srgbClr val="FFFFFF"/>
              </a:highlight>
              <a:latin typeface="Arial"/>
              <a:ea typeface="Arial"/>
              <a:cs typeface="Arial"/>
              <a:sym typeface="Arial"/>
            </a:endParaRPr>
          </a:p>
        </p:txBody>
      </p:sp>
      <p:sp>
        <p:nvSpPr>
          <p:cNvPr id="334" name="Google Shape;334;p31"/>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35" name="Google Shape;335;p31"/>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36" name="Google Shape;336;p31" descr="Free Bird eye view of white tide running on sandy beach of remote ocean coast Stock Photo"/>
          <p:cNvPicPr preferRelativeResize="0"/>
          <p:nvPr/>
        </p:nvPicPr>
        <p:blipFill rotWithShape="1">
          <a:blip r:embed="rId4">
            <a:alphaModFix/>
          </a:blip>
          <a:srcRect/>
          <a:stretch/>
        </p:blipFill>
        <p:spPr>
          <a:xfrm rot="5400000">
            <a:off x="3160260" y="2150611"/>
            <a:ext cx="2381247" cy="5261882"/>
          </a:xfrm>
          <a:prstGeom prst="rect">
            <a:avLst/>
          </a:prstGeom>
          <a:noFill/>
          <a:ln>
            <a:noFill/>
          </a:ln>
        </p:spPr>
      </p:pic>
      <p:pic>
        <p:nvPicPr>
          <p:cNvPr id="337" name="Google Shape;337;p31"/>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1ba17de0f24_0_23"/>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dirty="0">
                <a:latin typeface="Arial"/>
                <a:ea typeface="Arial"/>
                <a:cs typeface="Arial"/>
                <a:sym typeface="Arial"/>
              </a:rPr>
              <a:t>Stjórnendur</a:t>
            </a:r>
            <a:endParaRPr dirty="0">
              <a:latin typeface="Arial"/>
              <a:ea typeface="Arial"/>
              <a:cs typeface="Arial"/>
              <a:sym typeface="Arial"/>
            </a:endParaRPr>
          </a:p>
        </p:txBody>
      </p:sp>
      <p:sp>
        <p:nvSpPr>
          <p:cNvPr id="343" name="Google Shape;343;g1ba17de0f24_0_23"/>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342900" lvl="0" indent="-342900">
              <a:lnSpc>
                <a:spcPct val="115000"/>
              </a:lnSpc>
              <a:spcAft>
                <a:spcPts val="800"/>
              </a:spcAft>
              <a:buFont typeface="Arial" panose="020B0604020202020204" pitchFamily="34" charset="0"/>
              <a:buChar char="•"/>
              <a:tabLst>
                <a:tab pos="457200" algn="l"/>
              </a:tabLst>
            </a:pPr>
            <a:r>
              <a:rPr lang="is-IS" sz="18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Gætirðu sagt með fullri vissu að þú </a:t>
            </a:r>
            <a:r>
              <a:rPr lang="is-IS" sz="1800" kern="1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þe</a:t>
            </a:r>
            <a:r>
              <a:rPr lang="is-IS" sz="18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kkir styrkleika starfsmanna þinna?</a:t>
            </a:r>
            <a:endPar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is-IS" sz="18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Getur þú úthlutað verkefnum út frá áhugasviðum og færni?</a:t>
            </a:r>
            <a:endPar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is-IS" sz="18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Vekur þetta upp einhver jafnræðisspurningar?</a:t>
            </a:r>
            <a:endPar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44" name="Google Shape;344;g1ba17de0f24_0_23"/>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45" name="Google Shape;345;g1ba17de0f24_0_23"/>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46" name="Google Shape;346;g1ba17de0f24_0_23" descr="Free Bird eye view of white tide running on sandy beach of remote ocean coast Stock Photo"/>
          <p:cNvPicPr preferRelativeResize="0"/>
          <p:nvPr/>
        </p:nvPicPr>
        <p:blipFill rotWithShape="1">
          <a:blip r:embed="rId4">
            <a:alphaModFix/>
          </a:blip>
          <a:srcRect l="-23510" t="-1630" r="23510" b="1628"/>
          <a:stretch/>
        </p:blipFill>
        <p:spPr>
          <a:xfrm rot="5400000">
            <a:off x="3416812" y="2530525"/>
            <a:ext cx="2310375" cy="4107324"/>
          </a:xfrm>
          <a:prstGeom prst="rect">
            <a:avLst/>
          </a:prstGeom>
          <a:noFill/>
          <a:ln>
            <a:noFill/>
          </a:ln>
        </p:spPr>
      </p:pic>
      <p:pic>
        <p:nvPicPr>
          <p:cNvPr id="347" name="Google Shape;347;g1ba17de0f24_0_23"/>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2"/>
          <p:cNvSpPr/>
          <p:nvPr/>
        </p:nvSpPr>
        <p:spPr>
          <a:xfrm>
            <a:off x="1434465" y="1929384"/>
            <a:ext cx="6275070" cy="2999232"/>
          </a:xfrm>
          <a:prstGeom prst="rect">
            <a:avLst/>
          </a:prstGeom>
          <a:solidFill>
            <a:schemeClr val="lt1">
              <a:alpha val="88235"/>
            </a:schemeClr>
          </a:solidFill>
          <a:ln w="127000" cap="sq" cmpd="thinThick">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3" name="Google Shape;353;p32"/>
          <p:cNvSpPr txBox="1"/>
          <p:nvPr/>
        </p:nvSpPr>
        <p:spPr>
          <a:xfrm>
            <a:off x="1774507" y="2242539"/>
            <a:ext cx="5594985" cy="1425924"/>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600"/>
              </a:spcAft>
              <a:buClr>
                <a:srgbClr val="000000"/>
              </a:buClr>
              <a:buSzPts val="4700"/>
              <a:buFont typeface="Arial"/>
              <a:buNone/>
            </a:pPr>
            <a:r>
              <a:rPr lang="en-US" sz="4700" b="0" i="0" u="none" strike="noStrike" cap="none">
                <a:solidFill>
                  <a:schemeClr val="dk1"/>
                </a:solidFill>
                <a:latin typeface="Arial"/>
                <a:ea typeface="Arial"/>
                <a:cs typeface="Arial"/>
                <a:sym typeface="Arial"/>
              </a:rPr>
              <a:t>COFFEE BREAK</a:t>
            </a:r>
            <a:endParaRPr sz="1400" b="0" i="0" u="none" strike="noStrike" cap="none">
              <a:solidFill>
                <a:srgbClr val="000000"/>
              </a:solidFill>
              <a:latin typeface="Arial"/>
              <a:ea typeface="Arial"/>
              <a:cs typeface="Arial"/>
              <a:sym typeface="Arial"/>
            </a:endParaRPr>
          </a:p>
        </p:txBody>
      </p:sp>
      <p:cxnSp>
        <p:nvCxnSpPr>
          <p:cNvPr id="354" name="Google Shape;354;p32"/>
          <p:cNvCxnSpPr/>
          <p:nvPr/>
        </p:nvCxnSpPr>
        <p:spPr>
          <a:xfrm>
            <a:off x="3601953" y="3792064"/>
            <a:ext cx="1940093" cy="0"/>
          </a:xfrm>
          <a:prstGeom prst="straightConnector1">
            <a:avLst/>
          </a:prstGeom>
          <a:noFill/>
          <a:ln w="22225" cap="flat" cmpd="sng">
            <a:solidFill>
              <a:srgbClr val="414E5E"/>
            </a:solidFill>
            <a:prstDash val="solid"/>
            <a:round/>
            <a:headEnd type="none" w="sm" len="sm"/>
            <a:tailEnd type="none" w="sm" len="sm"/>
          </a:ln>
        </p:spPr>
      </p:cxnSp>
      <p:pic>
        <p:nvPicPr>
          <p:cNvPr id="355" name="Google Shape;355;p32"/>
          <p:cNvPicPr preferRelativeResize="0"/>
          <p:nvPr/>
        </p:nvPicPr>
        <p:blipFill rotWithShape="1">
          <a:blip r:embed="rId3">
            <a:alphaModFix/>
          </a:blip>
          <a:srcRect r="11535"/>
          <a:stretch/>
        </p:blipFill>
        <p:spPr>
          <a:xfrm>
            <a:off x="-21825" y="0"/>
            <a:ext cx="9143999"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
          <p:cNvSpPr txBox="1">
            <a:spLocks noGrp="1"/>
          </p:cNvSpPr>
          <p:nvPr>
            <p:ph type="title"/>
          </p:nvPr>
        </p:nvSpPr>
        <p:spPr>
          <a:xfrm>
            <a:off x="457200" y="398650"/>
            <a:ext cx="7655700" cy="1465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ts val="2000"/>
              <a:buNone/>
            </a:pPr>
            <a:r>
              <a:rPr lang="en-US" sz="4400" b="1" dirty="0">
                <a:solidFill>
                  <a:srgbClr val="0070C0"/>
                </a:solidFill>
                <a:latin typeface="Arial"/>
                <a:ea typeface="Arial"/>
                <a:cs typeface="Arial"/>
                <a:sym typeface="Arial"/>
              </a:rPr>
              <a:t>Jafnréttisstofa - </a:t>
            </a:r>
            <a:r>
              <a:rPr lang="en-US" sz="4400" b="1" dirty="0" err="1">
                <a:solidFill>
                  <a:srgbClr val="0070C0"/>
                </a:solidFill>
                <a:latin typeface="Arial"/>
                <a:ea typeface="Arial"/>
                <a:cs typeface="Arial"/>
                <a:sym typeface="Arial"/>
              </a:rPr>
              <a:t>stjórnsýsla</a:t>
            </a:r>
            <a:r>
              <a:rPr lang="en-US" sz="4400" b="1" dirty="0">
                <a:solidFill>
                  <a:srgbClr val="0070C0"/>
                </a:solidFill>
                <a:latin typeface="Arial"/>
                <a:ea typeface="Arial"/>
                <a:cs typeface="Arial"/>
                <a:sym typeface="Arial"/>
              </a:rPr>
              <a:t> á </a:t>
            </a:r>
            <a:r>
              <a:rPr lang="en-US" sz="4400" b="1" dirty="0" err="1">
                <a:solidFill>
                  <a:srgbClr val="0070C0"/>
                </a:solidFill>
                <a:latin typeface="Arial"/>
                <a:ea typeface="Arial"/>
                <a:cs typeface="Arial"/>
                <a:sym typeface="Arial"/>
              </a:rPr>
              <a:t>sviði</a:t>
            </a:r>
            <a:r>
              <a:rPr lang="en-US" sz="4400" b="1" dirty="0">
                <a:solidFill>
                  <a:srgbClr val="0070C0"/>
                </a:solidFill>
                <a:latin typeface="Arial"/>
                <a:ea typeface="Arial"/>
                <a:cs typeface="Arial"/>
                <a:sym typeface="Arial"/>
              </a:rPr>
              <a:t> jafnréttismála</a:t>
            </a:r>
            <a:br>
              <a:rPr lang="en-US" sz="4400" b="1" dirty="0">
                <a:solidFill>
                  <a:srgbClr val="0070C0"/>
                </a:solidFill>
                <a:latin typeface="Arial"/>
                <a:ea typeface="Arial"/>
                <a:cs typeface="Arial"/>
                <a:sym typeface="Arial"/>
              </a:rPr>
            </a:br>
            <a:endParaRPr dirty="0"/>
          </a:p>
        </p:txBody>
      </p:sp>
      <p:sp>
        <p:nvSpPr>
          <p:cNvPr id="132" name="Google Shape;132;p3"/>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numCol="2" anchor="t" anchorCtr="0">
            <a:normAutofit fontScale="70000" lnSpcReduction="20000"/>
          </a:bodyPr>
          <a:lstStyle/>
          <a:p>
            <a:pPr marL="0" lvl="0" indent="0" algn="l" rtl="0">
              <a:lnSpc>
                <a:spcPct val="120000"/>
              </a:lnSpc>
              <a:spcBef>
                <a:spcPts val="360"/>
              </a:spcBef>
              <a:spcAft>
                <a:spcPts val="0"/>
              </a:spcAft>
              <a:buSzPct val="77837"/>
              <a:buNone/>
            </a:pPr>
            <a:r>
              <a:rPr lang="en-US" sz="3400" b="1" dirty="0" err="1">
                <a:solidFill>
                  <a:srgbClr val="000000"/>
                </a:solidFill>
                <a:highlight>
                  <a:schemeClr val="lt1"/>
                </a:highlight>
                <a:latin typeface="Arial"/>
                <a:ea typeface="Arial"/>
                <a:cs typeface="Arial"/>
                <a:sym typeface="Arial"/>
              </a:rPr>
              <a:t>Samkvæmt</a:t>
            </a:r>
            <a:r>
              <a:rPr lang="en-US" sz="3400" b="1" dirty="0">
                <a:solidFill>
                  <a:srgbClr val="000000"/>
                </a:solidFill>
                <a:highlight>
                  <a:schemeClr val="lt1"/>
                </a:highlight>
                <a:latin typeface="Arial"/>
                <a:ea typeface="Arial"/>
                <a:cs typeface="Arial"/>
                <a:sym typeface="Arial"/>
              </a:rPr>
              <a:t> </a:t>
            </a:r>
            <a:r>
              <a:rPr lang="en-US" sz="3400" b="1" dirty="0" err="1">
                <a:solidFill>
                  <a:srgbClr val="000000"/>
                </a:solidFill>
                <a:highlight>
                  <a:schemeClr val="lt1"/>
                </a:highlight>
                <a:latin typeface="Arial"/>
                <a:ea typeface="Arial"/>
                <a:cs typeface="Arial"/>
                <a:sym typeface="Arial"/>
              </a:rPr>
              <a:t>jafnréttislögum</a:t>
            </a:r>
            <a:r>
              <a:rPr lang="en-US" sz="3400" b="1" dirty="0">
                <a:solidFill>
                  <a:srgbClr val="000000"/>
                </a:solidFill>
                <a:highlight>
                  <a:schemeClr val="lt1"/>
                </a:highlight>
                <a:latin typeface="Arial"/>
                <a:ea typeface="Arial"/>
                <a:cs typeface="Arial"/>
                <a:sym typeface="Arial"/>
              </a:rPr>
              <a:t>:</a:t>
            </a:r>
            <a:endParaRPr sz="3400" b="1" dirty="0">
              <a:solidFill>
                <a:srgbClr val="000000"/>
              </a:solidFill>
              <a:highlight>
                <a:schemeClr val="lt1"/>
              </a:highlight>
              <a:latin typeface="Arial"/>
              <a:ea typeface="Arial"/>
              <a:cs typeface="Arial"/>
              <a:sym typeface="Arial"/>
            </a:endParaRPr>
          </a:p>
          <a:p>
            <a:pPr marL="466468">
              <a:lnSpc>
                <a:spcPct val="120000"/>
              </a:lnSpc>
              <a:spcBef>
                <a:spcPts val="0"/>
              </a:spcBef>
              <a:spcAft>
                <a:spcPts val="300"/>
              </a:spcAft>
              <a:buSzPct val="81081"/>
            </a:pPr>
            <a:r>
              <a:rPr lang="en-US" sz="2400" dirty="0" err="1">
                <a:latin typeface="Arial"/>
                <a:cs typeface="Arial"/>
                <a:sym typeface="Arial"/>
              </a:rPr>
              <a:t>Lög</a:t>
            </a:r>
            <a:r>
              <a:rPr lang="en-US" sz="2400" dirty="0">
                <a:latin typeface="Arial"/>
                <a:cs typeface="Arial"/>
                <a:sym typeface="Arial"/>
              </a:rPr>
              <a:t> um </a:t>
            </a:r>
            <a:r>
              <a:rPr lang="en-US" sz="2400" dirty="0" err="1">
                <a:latin typeface="Arial"/>
                <a:cs typeface="Arial"/>
                <a:sym typeface="Arial"/>
              </a:rPr>
              <a:t>jafna</a:t>
            </a:r>
            <a:r>
              <a:rPr lang="en-US" sz="2400" dirty="0">
                <a:latin typeface="Arial"/>
                <a:cs typeface="Arial"/>
                <a:sym typeface="Arial"/>
              </a:rPr>
              <a:t> stöðu og </a:t>
            </a:r>
            <a:r>
              <a:rPr lang="en-US" sz="2400" dirty="0" err="1">
                <a:latin typeface="Arial"/>
                <a:cs typeface="Arial"/>
                <a:sym typeface="Arial"/>
              </a:rPr>
              <a:t>jafnan</a:t>
            </a:r>
            <a:r>
              <a:rPr lang="en-US" sz="2400" dirty="0">
                <a:latin typeface="Arial"/>
                <a:cs typeface="Arial"/>
                <a:sym typeface="Arial"/>
              </a:rPr>
              <a:t> </a:t>
            </a:r>
            <a:r>
              <a:rPr lang="en-US" sz="2400" dirty="0" err="1">
                <a:latin typeface="Arial"/>
                <a:cs typeface="Arial"/>
                <a:sym typeface="Arial"/>
              </a:rPr>
              <a:t>rétt</a:t>
            </a:r>
            <a:r>
              <a:rPr lang="en-US" sz="2400" dirty="0">
                <a:latin typeface="Arial"/>
                <a:cs typeface="Arial"/>
                <a:sym typeface="Arial"/>
              </a:rPr>
              <a:t> </a:t>
            </a:r>
            <a:r>
              <a:rPr lang="en-US" sz="2400" dirty="0" err="1">
                <a:latin typeface="Arial"/>
                <a:cs typeface="Arial"/>
                <a:sym typeface="Arial"/>
              </a:rPr>
              <a:t>kynjanna</a:t>
            </a:r>
            <a:endParaRPr lang="en-US" sz="2400" dirty="0">
              <a:latin typeface="Arial"/>
              <a:cs typeface="Arial"/>
              <a:sym typeface="Arial"/>
            </a:endParaRPr>
          </a:p>
          <a:p>
            <a:pPr marL="466468">
              <a:lnSpc>
                <a:spcPct val="120000"/>
              </a:lnSpc>
              <a:spcBef>
                <a:spcPts val="0"/>
              </a:spcBef>
              <a:spcAft>
                <a:spcPts val="300"/>
              </a:spcAft>
              <a:buSzPct val="81081"/>
            </a:pPr>
            <a:r>
              <a:rPr lang="en-US" sz="2400" dirty="0" err="1">
                <a:latin typeface="Arial"/>
                <a:cs typeface="Arial"/>
                <a:sym typeface="Arial"/>
              </a:rPr>
              <a:t>Lög</a:t>
            </a:r>
            <a:r>
              <a:rPr lang="en-US" sz="2400" dirty="0">
                <a:latin typeface="Arial"/>
                <a:cs typeface="Arial"/>
                <a:sym typeface="Arial"/>
              </a:rPr>
              <a:t> um </a:t>
            </a:r>
            <a:r>
              <a:rPr lang="en-US" sz="2400" dirty="0" err="1">
                <a:latin typeface="Arial"/>
                <a:cs typeface="Arial"/>
                <a:sym typeface="Arial"/>
              </a:rPr>
              <a:t>jafna</a:t>
            </a:r>
            <a:r>
              <a:rPr lang="en-US" sz="2400" dirty="0">
                <a:latin typeface="Arial"/>
                <a:cs typeface="Arial"/>
                <a:sym typeface="Arial"/>
              </a:rPr>
              <a:t> </a:t>
            </a:r>
            <a:r>
              <a:rPr lang="en-US" sz="2400" dirty="0" err="1">
                <a:latin typeface="Arial"/>
                <a:cs typeface="Arial"/>
                <a:sym typeface="Arial"/>
              </a:rPr>
              <a:t>meðferð</a:t>
            </a:r>
            <a:r>
              <a:rPr lang="en-US" sz="2400" dirty="0">
                <a:latin typeface="Arial"/>
                <a:cs typeface="Arial"/>
                <a:sym typeface="Arial"/>
              </a:rPr>
              <a:t> </a:t>
            </a:r>
            <a:r>
              <a:rPr lang="en-US" sz="2400" dirty="0" err="1">
                <a:latin typeface="Arial"/>
                <a:cs typeface="Arial"/>
                <a:sym typeface="Arial"/>
              </a:rPr>
              <a:t>utan</a:t>
            </a:r>
            <a:r>
              <a:rPr lang="en-US" sz="2400" dirty="0">
                <a:latin typeface="Arial"/>
                <a:cs typeface="Arial"/>
                <a:sym typeface="Arial"/>
              </a:rPr>
              <a:t> </a:t>
            </a:r>
            <a:r>
              <a:rPr lang="en-US" sz="2400" dirty="0" err="1">
                <a:latin typeface="Arial"/>
                <a:cs typeface="Arial"/>
                <a:sym typeface="Arial"/>
              </a:rPr>
              <a:t>vinnumarkaðar</a:t>
            </a:r>
            <a:endParaRPr lang="en-US" sz="2400" dirty="0">
              <a:latin typeface="Arial"/>
              <a:cs typeface="Arial"/>
              <a:sym typeface="Arial"/>
            </a:endParaRPr>
          </a:p>
          <a:p>
            <a:pPr marL="466468">
              <a:lnSpc>
                <a:spcPct val="120000"/>
              </a:lnSpc>
              <a:spcBef>
                <a:spcPts val="0"/>
              </a:spcBef>
              <a:spcAft>
                <a:spcPts val="300"/>
              </a:spcAft>
              <a:buSzPct val="81081"/>
            </a:pPr>
            <a:r>
              <a:rPr lang="en-US" sz="2400" dirty="0" err="1">
                <a:latin typeface="Arial"/>
                <a:cs typeface="Arial"/>
                <a:sym typeface="Arial"/>
              </a:rPr>
              <a:t>Lög</a:t>
            </a:r>
            <a:r>
              <a:rPr lang="en-US" sz="2400" dirty="0">
                <a:latin typeface="Arial"/>
                <a:cs typeface="Arial"/>
                <a:sym typeface="Arial"/>
              </a:rPr>
              <a:t> um </a:t>
            </a:r>
            <a:r>
              <a:rPr lang="en-US" sz="2400" dirty="0" err="1">
                <a:latin typeface="Arial"/>
                <a:cs typeface="Arial"/>
                <a:sym typeface="Arial"/>
              </a:rPr>
              <a:t>jafna</a:t>
            </a:r>
            <a:r>
              <a:rPr lang="en-US" sz="2400" dirty="0">
                <a:latin typeface="Arial"/>
                <a:cs typeface="Arial"/>
                <a:sym typeface="Arial"/>
              </a:rPr>
              <a:t> </a:t>
            </a:r>
            <a:r>
              <a:rPr lang="en-US" sz="2400" dirty="0" err="1">
                <a:latin typeface="Arial"/>
                <a:cs typeface="Arial"/>
                <a:sym typeface="Arial"/>
              </a:rPr>
              <a:t>meðferð</a:t>
            </a:r>
            <a:r>
              <a:rPr lang="en-US" sz="2400" dirty="0">
                <a:latin typeface="Arial"/>
                <a:cs typeface="Arial"/>
                <a:sym typeface="Arial"/>
              </a:rPr>
              <a:t> á vinnumarkaði </a:t>
            </a:r>
          </a:p>
          <a:p>
            <a:pPr marL="123568" indent="0">
              <a:lnSpc>
                <a:spcPct val="120000"/>
              </a:lnSpc>
              <a:spcBef>
                <a:spcPts val="1000"/>
              </a:spcBef>
              <a:buSzPct val="81081"/>
              <a:buNone/>
            </a:pPr>
            <a:r>
              <a:rPr lang="en-US" sz="3400" b="1" dirty="0">
                <a:solidFill>
                  <a:schemeClr val="dk1"/>
                </a:solidFill>
                <a:latin typeface="Arial"/>
                <a:ea typeface="Arial"/>
                <a:cs typeface="Arial"/>
                <a:sym typeface="Arial"/>
              </a:rPr>
              <a:t>Í því </a:t>
            </a:r>
            <a:r>
              <a:rPr lang="en-US" sz="3400" b="1" dirty="0" err="1">
                <a:solidFill>
                  <a:schemeClr val="dk1"/>
                </a:solidFill>
                <a:latin typeface="Arial"/>
                <a:ea typeface="Arial"/>
                <a:cs typeface="Arial"/>
                <a:sym typeface="Arial"/>
              </a:rPr>
              <a:t>felst</a:t>
            </a:r>
            <a:r>
              <a:rPr lang="en-US" sz="3400" b="1" dirty="0">
                <a:solidFill>
                  <a:schemeClr val="dk1"/>
                </a:solidFill>
                <a:latin typeface="Arial"/>
                <a:ea typeface="Arial"/>
                <a:cs typeface="Arial"/>
                <a:sym typeface="Arial"/>
              </a:rPr>
              <a:t> </a:t>
            </a:r>
            <a:r>
              <a:rPr lang="en-US" sz="3400" b="1" dirty="0" err="1">
                <a:solidFill>
                  <a:schemeClr val="dk1"/>
                </a:solidFill>
                <a:latin typeface="Arial"/>
                <a:ea typeface="Arial"/>
                <a:cs typeface="Arial"/>
                <a:sym typeface="Arial"/>
              </a:rPr>
              <a:t>m.a.</a:t>
            </a:r>
            <a:endParaRPr lang="en-US" sz="3400" b="1" dirty="0">
              <a:solidFill>
                <a:schemeClr val="dk1"/>
              </a:solidFill>
              <a:latin typeface="Arial"/>
              <a:ea typeface="Arial"/>
              <a:cs typeface="Arial"/>
              <a:sym typeface="Arial"/>
            </a:endParaRPr>
          </a:p>
          <a:p>
            <a:pPr marL="466468">
              <a:lnSpc>
                <a:spcPct val="120000"/>
              </a:lnSpc>
              <a:spcBef>
                <a:spcPts val="0"/>
              </a:spcBef>
              <a:spcAft>
                <a:spcPts val="300"/>
              </a:spcAft>
              <a:buSzPct val="81081"/>
            </a:pPr>
            <a:r>
              <a:rPr lang="en-US" sz="2400" dirty="0" err="1">
                <a:solidFill>
                  <a:schemeClr val="dk1"/>
                </a:solidFill>
                <a:latin typeface="Arial"/>
                <a:ea typeface="Arial"/>
                <a:cs typeface="Arial"/>
                <a:sym typeface="Arial"/>
              </a:rPr>
              <a:t>Eftirlit</a:t>
            </a:r>
            <a:endParaRPr lang="en-US" sz="2400" dirty="0">
              <a:solidFill>
                <a:schemeClr val="dk1"/>
              </a:solidFill>
              <a:latin typeface="Arial"/>
              <a:ea typeface="Arial"/>
              <a:cs typeface="Arial"/>
              <a:sym typeface="Arial"/>
            </a:endParaRPr>
          </a:p>
          <a:p>
            <a:pPr marL="466468">
              <a:lnSpc>
                <a:spcPct val="120000"/>
              </a:lnSpc>
              <a:spcBef>
                <a:spcPts val="0"/>
              </a:spcBef>
              <a:spcAft>
                <a:spcPts val="300"/>
              </a:spcAft>
              <a:buSzPct val="81081"/>
            </a:pPr>
            <a:r>
              <a:rPr lang="en-US" sz="2400" dirty="0" err="1">
                <a:latin typeface="Arial"/>
                <a:ea typeface="Arial"/>
                <a:cs typeface="Arial"/>
                <a:sym typeface="Arial"/>
              </a:rPr>
              <a:t>Fræðsla</a:t>
            </a:r>
            <a:endParaRPr lang="en-US" sz="2400" dirty="0">
              <a:latin typeface="Arial"/>
              <a:ea typeface="Arial"/>
              <a:cs typeface="Arial"/>
              <a:sym typeface="Arial"/>
            </a:endParaRPr>
          </a:p>
          <a:p>
            <a:pPr marL="466468">
              <a:lnSpc>
                <a:spcPct val="120000"/>
              </a:lnSpc>
              <a:spcBef>
                <a:spcPts val="0"/>
              </a:spcBef>
              <a:spcAft>
                <a:spcPts val="300"/>
              </a:spcAft>
              <a:buSzPct val="81081"/>
            </a:pPr>
            <a:r>
              <a:rPr lang="en-US" sz="2400" dirty="0">
                <a:solidFill>
                  <a:schemeClr val="dk1"/>
                </a:solidFill>
                <a:latin typeface="Arial"/>
                <a:ea typeface="Arial"/>
                <a:cs typeface="Arial"/>
                <a:sym typeface="Arial"/>
              </a:rPr>
              <a:t>Ráðgjöf</a:t>
            </a:r>
          </a:p>
          <a:p>
            <a:pPr marL="466468">
              <a:lnSpc>
                <a:spcPct val="120000"/>
              </a:lnSpc>
              <a:spcBef>
                <a:spcPts val="0"/>
              </a:spcBef>
              <a:spcAft>
                <a:spcPts val="300"/>
              </a:spcAft>
              <a:buSzPct val="81081"/>
            </a:pPr>
            <a:r>
              <a:rPr lang="en-US" sz="2400" dirty="0">
                <a:latin typeface="Arial"/>
                <a:ea typeface="Arial"/>
                <a:cs typeface="Arial"/>
                <a:sym typeface="Arial"/>
              </a:rPr>
              <a:t>Ábendingar/</a:t>
            </a:r>
            <a:r>
              <a:rPr lang="en-US" sz="2400" dirty="0" err="1">
                <a:latin typeface="Arial"/>
                <a:ea typeface="Arial"/>
                <a:cs typeface="Arial"/>
                <a:sym typeface="Arial"/>
              </a:rPr>
              <a:t>tillögur</a:t>
            </a:r>
            <a:endParaRPr lang="en-US" sz="2400" dirty="0">
              <a:latin typeface="Arial"/>
              <a:ea typeface="Arial"/>
              <a:cs typeface="Arial"/>
              <a:sym typeface="Arial"/>
            </a:endParaRPr>
          </a:p>
          <a:p>
            <a:pPr marL="466468">
              <a:lnSpc>
                <a:spcPct val="120000"/>
              </a:lnSpc>
              <a:spcBef>
                <a:spcPts val="0"/>
              </a:spcBef>
              <a:spcAft>
                <a:spcPts val="300"/>
              </a:spcAft>
              <a:buSzPct val="81081"/>
            </a:pPr>
            <a:r>
              <a:rPr lang="en-US" sz="2400" dirty="0" err="1">
                <a:solidFill>
                  <a:schemeClr val="dk1"/>
                </a:solidFill>
                <a:latin typeface="Arial"/>
                <a:ea typeface="Arial"/>
                <a:cs typeface="Arial"/>
                <a:sym typeface="Arial"/>
              </a:rPr>
              <a:t>Virkja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til</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þátttöku</a:t>
            </a:r>
            <a:endParaRPr lang="en-US" sz="2400" dirty="0">
              <a:solidFill>
                <a:schemeClr val="dk1"/>
              </a:solidFill>
              <a:latin typeface="Arial"/>
              <a:ea typeface="Arial"/>
              <a:cs typeface="Arial"/>
              <a:sym typeface="Arial"/>
            </a:endParaRPr>
          </a:p>
          <a:p>
            <a:pPr marL="466468">
              <a:lnSpc>
                <a:spcPct val="120000"/>
              </a:lnSpc>
              <a:spcBef>
                <a:spcPts val="0"/>
              </a:spcBef>
              <a:spcAft>
                <a:spcPts val="300"/>
              </a:spcAft>
              <a:buSzPct val="81081"/>
            </a:pPr>
            <a:r>
              <a:rPr lang="en-US" sz="2400" dirty="0" err="1">
                <a:latin typeface="Arial"/>
                <a:ea typeface="Arial"/>
                <a:cs typeface="Arial"/>
                <a:sym typeface="Arial"/>
              </a:rPr>
              <a:t>Fylgjast</a:t>
            </a:r>
            <a:r>
              <a:rPr lang="en-US" sz="2400" dirty="0">
                <a:latin typeface="Arial"/>
                <a:ea typeface="Arial"/>
                <a:cs typeface="Arial"/>
                <a:sym typeface="Arial"/>
              </a:rPr>
              <a:t> </a:t>
            </a:r>
            <a:r>
              <a:rPr lang="en-US" sz="2400" dirty="0" err="1">
                <a:latin typeface="Arial"/>
                <a:ea typeface="Arial"/>
                <a:cs typeface="Arial"/>
                <a:sym typeface="Arial"/>
              </a:rPr>
              <a:t>með</a:t>
            </a:r>
            <a:r>
              <a:rPr lang="en-US" sz="2400" dirty="0">
                <a:latin typeface="Arial"/>
                <a:ea typeface="Arial"/>
                <a:cs typeface="Arial"/>
                <a:sym typeface="Arial"/>
              </a:rPr>
              <a:t> </a:t>
            </a:r>
            <a:r>
              <a:rPr lang="en-US" sz="2400" dirty="0" err="1">
                <a:latin typeface="Arial"/>
                <a:ea typeface="Arial"/>
                <a:cs typeface="Arial"/>
                <a:sym typeface="Arial"/>
              </a:rPr>
              <a:t>þróun</a:t>
            </a:r>
            <a:endParaRPr lang="en-US" sz="2400" dirty="0">
              <a:latin typeface="Arial"/>
              <a:ea typeface="Arial"/>
              <a:cs typeface="Arial"/>
              <a:sym typeface="Arial"/>
            </a:endParaRPr>
          </a:p>
          <a:p>
            <a:pPr marL="466468">
              <a:lnSpc>
                <a:spcPct val="120000"/>
              </a:lnSpc>
              <a:spcBef>
                <a:spcPts val="0"/>
              </a:spcBef>
              <a:spcAft>
                <a:spcPts val="300"/>
              </a:spcAft>
              <a:buSzPct val="81081"/>
            </a:pPr>
            <a:r>
              <a:rPr lang="en-US" sz="2400" dirty="0">
                <a:solidFill>
                  <a:schemeClr val="dk1"/>
                </a:solidFill>
                <a:latin typeface="Arial"/>
                <a:ea typeface="Arial"/>
                <a:cs typeface="Arial"/>
                <a:sym typeface="Arial"/>
              </a:rPr>
              <a:t>Vinna </a:t>
            </a:r>
            <a:r>
              <a:rPr lang="en-US" sz="2400" dirty="0" err="1">
                <a:solidFill>
                  <a:schemeClr val="dk1"/>
                </a:solidFill>
                <a:latin typeface="Arial"/>
                <a:ea typeface="Arial"/>
                <a:cs typeface="Arial"/>
                <a:sym typeface="Arial"/>
              </a:rPr>
              <a:t>að</a:t>
            </a:r>
            <a:r>
              <a:rPr lang="en-US" sz="2400" dirty="0">
                <a:solidFill>
                  <a:schemeClr val="dk1"/>
                </a:solidFill>
                <a:latin typeface="Arial"/>
                <a:ea typeface="Arial"/>
                <a:cs typeface="Arial"/>
                <a:sym typeface="Arial"/>
              </a:rPr>
              <a:t> forvörnum</a:t>
            </a:r>
          </a:p>
          <a:p>
            <a:pPr marL="466468">
              <a:lnSpc>
                <a:spcPct val="120000"/>
              </a:lnSpc>
              <a:spcBef>
                <a:spcPts val="0"/>
              </a:spcBef>
              <a:spcAft>
                <a:spcPts val="300"/>
              </a:spcAft>
              <a:buSzPct val="81081"/>
            </a:pPr>
            <a:r>
              <a:rPr lang="en-US" sz="2400" dirty="0">
                <a:latin typeface="Arial"/>
                <a:ea typeface="Arial"/>
                <a:cs typeface="Arial"/>
                <a:sym typeface="Arial"/>
              </a:rPr>
              <a:t>V</a:t>
            </a:r>
            <a:r>
              <a:rPr lang="en-US" sz="2400" dirty="0">
                <a:solidFill>
                  <a:schemeClr val="dk1"/>
                </a:solidFill>
                <a:latin typeface="Arial"/>
                <a:ea typeface="Arial"/>
                <a:cs typeface="Arial"/>
                <a:sym typeface="Arial"/>
              </a:rPr>
              <a:t>inna </a:t>
            </a:r>
            <a:r>
              <a:rPr lang="en-US" sz="2400" dirty="0" err="1">
                <a:solidFill>
                  <a:schemeClr val="dk1"/>
                </a:solidFill>
                <a:latin typeface="Arial"/>
                <a:ea typeface="Arial"/>
                <a:cs typeface="Arial"/>
                <a:sym typeface="Arial"/>
              </a:rPr>
              <a:t>gegn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launamisrétti</a:t>
            </a:r>
            <a:r>
              <a:rPr lang="en-US" sz="2400" dirty="0">
                <a:solidFill>
                  <a:schemeClr val="dk1"/>
                </a:solidFill>
                <a:latin typeface="Arial"/>
                <a:ea typeface="Arial"/>
                <a:cs typeface="Arial"/>
                <a:sym typeface="Arial"/>
              </a:rPr>
              <a:t> og </a:t>
            </a:r>
            <a:r>
              <a:rPr lang="en-US" sz="2400" dirty="0" err="1">
                <a:solidFill>
                  <a:schemeClr val="dk1"/>
                </a:solidFill>
                <a:latin typeface="Arial"/>
                <a:ea typeface="Arial"/>
                <a:cs typeface="Arial"/>
                <a:sym typeface="Arial"/>
              </a:rPr>
              <a:t>mismunun</a:t>
            </a:r>
            <a:endParaRPr lang="en-US" sz="2400" dirty="0">
              <a:solidFill>
                <a:schemeClr val="dk1"/>
              </a:solidFill>
              <a:latin typeface="Arial"/>
              <a:ea typeface="Arial"/>
              <a:cs typeface="Arial"/>
              <a:sym typeface="Arial"/>
            </a:endParaRPr>
          </a:p>
          <a:p>
            <a:pPr marL="466468">
              <a:lnSpc>
                <a:spcPct val="120000"/>
              </a:lnSpc>
              <a:spcBef>
                <a:spcPts val="0"/>
              </a:spcBef>
              <a:spcAft>
                <a:spcPts val="300"/>
              </a:spcAft>
              <a:buSzPct val="81081"/>
            </a:pPr>
            <a:r>
              <a:rPr lang="en-US" sz="2400" dirty="0" err="1">
                <a:latin typeface="Arial"/>
                <a:ea typeface="Arial"/>
                <a:cs typeface="Arial"/>
                <a:sym typeface="Arial"/>
              </a:rPr>
              <a:t>L</a:t>
            </a:r>
            <a:r>
              <a:rPr lang="en-US" sz="2400" dirty="0" err="1">
                <a:solidFill>
                  <a:schemeClr val="dk1"/>
                </a:solidFill>
                <a:latin typeface="Arial"/>
                <a:ea typeface="Arial"/>
                <a:cs typeface="Arial"/>
                <a:sym typeface="Arial"/>
              </a:rPr>
              <a:t>eiðbeina</a:t>
            </a:r>
            <a:r>
              <a:rPr lang="en-US" sz="2400" dirty="0">
                <a:solidFill>
                  <a:schemeClr val="dk1"/>
                </a:solidFill>
                <a:latin typeface="Arial"/>
                <a:ea typeface="Arial"/>
                <a:cs typeface="Arial"/>
                <a:sym typeface="Arial"/>
              </a:rPr>
              <a:t> við </a:t>
            </a:r>
            <a:r>
              <a:rPr lang="en-US" sz="2400" dirty="0" err="1">
                <a:solidFill>
                  <a:schemeClr val="dk1"/>
                </a:solidFill>
                <a:latin typeface="Arial"/>
                <a:ea typeface="Arial"/>
                <a:cs typeface="Arial"/>
                <a:sym typeface="Arial"/>
              </a:rPr>
              <a:t>kæruferli</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til</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kærunefndar</a:t>
            </a:r>
            <a:r>
              <a:rPr lang="en-US" sz="2400" dirty="0">
                <a:solidFill>
                  <a:schemeClr val="dk1"/>
                </a:solidFill>
                <a:latin typeface="Arial"/>
                <a:ea typeface="Arial"/>
                <a:cs typeface="Arial"/>
                <a:sym typeface="Arial"/>
              </a:rPr>
              <a:t> jafnréttismála, </a:t>
            </a:r>
          </a:p>
          <a:p>
            <a:pPr marL="466468">
              <a:lnSpc>
                <a:spcPct val="120000"/>
              </a:lnSpc>
              <a:spcBef>
                <a:spcPts val="0"/>
              </a:spcBef>
              <a:spcAft>
                <a:spcPts val="300"/>
              </a:spcAft>
              <a:buSzPct val="81081"/>
            </a:pPr>
            <a:r>
              <a:rPr lang="en-US" sz="2400" dirty="0">
                <a:latin typeface="Arial"/>
                <a:ea typeface="Arial"/>
                <a:cs typeface="Arial"/>
                <a:sym typeface="Arial"/>
              </a:rPr>
              <a:t>V</a:t>
            </a:r>
            <a:r>
              <a:rPr lang="en-US" sz="2400" dirty="0">
                <a:solidFill>
                  <a:schemeClr val="dk1"/>
                </a:solidFill>
                <a:latin typeface="Arial"/>
                <a:ea typeface="Arial"/>
                <a:cs typeface="Arial"/>
                <a:sym typeface="Arial"/>
              </a:rPr>
              <a:t>inna </a:t>
            </a:r>
            <a:r>
              <a:rPr lang="en-US" sz="2400" dirty="0" err="1">
                <a:solidFill>
                  <a:schemeClr val="dk1"/>
                </a:solidFill>
                <a:latin typeface="Arial"/>
                <a:ea typeface="Arial"/>
                <a:cs typeface="Arial"/>
                <a:sym typeface="Arial"/>
              </a:rPr>
              <a:t>gegn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neikvæðum</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staðalmyndum</a:t>
            </a:r>
            <a:r>
              <a:rPr lang="en-US" sz="2400" dirty="0">
                <a:solidFill>
                  <a:schemeClr val="dk1"/>
                </a:solidFill>
                <a:latin typeface="Arial"/>
                <a:ea typeface="Arial"/>
                <a:cs typeface="Arial"/>
                <a:sym typeface="Arial"/>
              </a:rPr>
              <a:t>, </a:t>
            </a:r>
            <a:r>
              <a:rPr lang="en-US" sz="2400" dirty="0" err="1">
                <a:latin typeface="Arial"/>
                <a:ea typeface="Arial"/>
                <a:cs typeface="Arial"/>
                <a:sym typeface="Arial"/>
              </a:rPr>
              <a:t>U</a:t>
            </a:r>
            <a:r>
              <a:rPr lang="en-US" sz="2400" dirty="0" err="1">
                <a:solidFill>
                  <a:schemeClr val="dk1"/>
                </a:solidFill>
                <a:latin typeface="Arial"/>
                <a:ea typeface="Arial"/>
                <a:cs typeface="Arial"/>
                <a:sym typeface="Arial"/>
              </a:rPr>
              <a:t>msjón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með</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umsýslu</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jafnlaunavottunar</a:t>
            </a:r>
            <a:r>
              <a:rPr lang="en-US" sz="2400" dirty="0">
                <a:solidFill>
                  <a:schemeClr val="dk1"/>
                </a:solidFill>
                <a:latin typeface="Arial"/>
                <a:ea typeface="Arial"/>
                <a:cs typeface="Arial"/>
                <a:sym typeface="Arial"/>
              </a:rPr>
              <a:t> og </a:t>
            </a:r>
            <a:r>
              <a:rPr lang="en-US" sz="2400" dirty="0" err="1">
                <a:solidFill>
                  <a:schemeClr val="dk1"/>
                </a:solidFill>
                <a:latin typeface="Arial"/>
                <a:ea typeface="Arial"/>
                <a:cs typeface="Arial"/>
                <a:sym typeface="Arial"/>
              </a:rPr>
              <a:t>jafnlaunastaðfestingar</a:t>
            </a:r>
            <a:r>
              <a:rPr lang="en-US" sz="2400" dirty="0">
                <a:solidFill>
                  <a:schemeClr val="dk1"/>
                </a:solidFill>
                <a:latin typeface="Arial"/>
                <a:ea typeface="Arial"/>
                <a:cs typeface="Arial"/>
                <a:sym typeface="Arial"/>
              </a:rPr>
              <a:t>,</a:t>
            </a:r>
          </a:p>
          <a:p>
            <a:pPr marL="466468">
              <a:lnSpc>
                <a:spcPct val="120000"/>
              </a:lnSpc>
              <a:spcBef>
                <a:spcPts val="0"/>
              </a:spcBef>
              <a:spcAft>
                <a:spcPts val="300"/>
              </a:spcAft>
              <a:buSzPct val="81081"/>
            </a:pPr>
            <a:r>
              <a:rPr lang="en-US" sz="2400" dirty="0">
                <a:latin typeface="Arial"/>
                <a:ea typeface="Arial"/>
                <a:cs typeface="Arial"/>
                <a:sym typeface="Arial"/>
              </a:rPr>
              <a:t>Ö</a:t>
            </a:r>
            <a:r>
              <a:rPr lang="en-US" sz="2400" dirty="0">
                <a:solidFill>
                  <a:schemeClr val="dk1"/>
                </a:solidFill>
                <a:latin typeface="Arial"/>
                <a:ea typeface="Arial"/>
                <a:cs typeface="Arial"/>
                <a:sym typeface="Arial"/>
              </a:rPr>
              <a:t>nnur verkefni. </a:t>
            </a:r>
          </a:p>
          <a:p>
            <a:pPr marL="457200" lvl="0" indent="-228600" algn="l" rtl="0">
              <a:lnSpc>
                <a:spcPct val="90000"/>
              </a:lnSpc>
              <a:spcBef>
                <a:spcPts val="1000"/>
              </a:spcBef>
              <a:spcAft>
                <a:spcPts val="0"/>
              </a:spcAft>
              <a:buSzPct val="81081"/>
              <a:buNone/>
            </a:pPr>
            <a:endParaRPr sz="2400" dirty="0">
              <a:solidFill>
                <a:schemeClr val="dk1"/>
              </a:solidFill>
              <a:latin typeface="Arial"/>
              <a:ea typeface="Arial"/>
              <a:cs typeface="Arial"/>
              <a:sym typeface="Arial"/>
            </a:endParaRPr>
          </a:p>
          <a:p>
            <a:pPr marL="0" lvl="0" indent="0" algn="l" rtl="0">
              <a:lnSpc>
                <a:spcPct val="100000"/>
              </a:lnSpc>
              <a:spcBef>
                <a:spcPts val="360"/>
              </a:spcBef>
              <a:spcAft>
                <a:spcPts val="0"/>
              </a:spcAft>
              <a:buSzPct val="77837"/>
              <a:buNone/>
            </a:pPr>
            <a:endParaRPr sz="2500" dirty="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7837"/>
              <a:buNone/>
            </a:pPr>
            <a:endParaRPr sz="2500" dirty="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7837"/>
              <a:buNone/>
            </a:pPr>
            <a:endParaRPr sz="2500" dirty="0">
              <a:solidFill>
                <a:srgbClr val="000000"/>
              </a:solidFill>
              <a:highlight>
                <a:schemeClr val="lt1"/>
              </a:highlight>
              <a:latin typeface="Arial"/>
              <a:ea typeface="Arial"/>
              <a:cs typeface="Arial"/>
              <a:sym typeface="Arial"/>
            </a:endParaRPr>
          </a:p>
        </p:txBody>
      </p:sp>
      <p:sp>
        <p:nvSpPr>
          <p:cNvPr id="133" name="Google Shape;133;p3"/>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34" name="Google Shape;134;p3"/>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135" name="Google Shape;135;p3"/>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3" name="Picture 2" descr="Icon&#10;&#10;Description automatically generated">
            <a:extLst>
              <a:ext uri="{FF2B5EF4-FFF2-40B4-BE49-F238E27FC236}">
                <a16:creationId xmlns:a16="http://schemas.microsoft.com/office/drawing/2014/main" id="{15E5C635-EDAE-EDAF-F502-B3FF71406DC0}"/>
              </a:ext>
            </a:extLst>
          </p:cNvPr>
          <p:cNvPicPr>
            <a:picLocks noChangeAspect="1"/>
          </p:cNvPicPr>
          <p:nvPr/>
        </p:nvPicPr>
        <p:blipFill>
          <a:blip r:embed="rId5"/>
          <a:stretch>
            <a:fillRect/>
          </a:stretch>
        </p:blipFill>
        <p:spPr>
          <a:xfrm>
            <a:off x="5105400" y="5081727"/>
            <a:ext cx="2228850" cy="122254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3"/>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algn="l"/>
            <a:r>
              <a:rPr lang="en-US" dirty="0" err="1">
                <a:latin typeface="Arial"/>
                <a:ea typeface="Arial"/>
                <a:cs typeface="Arial"/>
                <a:sym typeface="Arial"/>
              </a:rPr>
              <a:t>Fjölbreytnikort</a:t>
            </a:r>
            <a:r>
              <a:rPr lang="en-US" dirty="0">
                <a:latin typeface="Arial"/>
                <a:ea typeface="Arial"/>
                <a:cs typeface="Arial"/>
                <a:sym typeface="Arial"/>
              </a:rPr>
              <a:t> </a:t>
            </a:r>
            <a:r>
              <a:rPr lang="en-US" sz="4400" dirty="0" err="1">
                <a:solidFill>
                  <a:srgbClr val="000000"/>
                </a:solidFill>
                <a:highlight>
                  <a:srgbClr val="FFFFFF"/>
                </a:highlight>
                <a:latin typeface="Arial"/>
                <a:ea typeface="Arial"/>
                <a:cs typeface="Arial"/>
                <a:sym typeface="Arial"/>
              </a:rPr>
              <a:t>Umræður</a:t>
            </a:r>
            <a:endParaRPr dirty="0">
              <a:latin typeface="Arial"/>
              <a:ea typeface="Arial"/>
              <a:cs typeface="Arial"/>
              <a:sym typeface="Arial"/>
            </a:endParaRPr>
          </a:p>
        </p:txBody>
      </p:sp>
      <p:sp>
        <p:nvSpPr>
          <p:cNvPr id="361" name="Google Shape;361;p33"/>
          <p:cNvSpPr txBox="1">
            <a:spLocks noGrp="1"/>
          </p:cNvSpPr>
          <p:nvPr>
            <p:ph type="body" idx="1"/>
          </p:nvPr>
        </p:nvSpPr>
        <p:spPr>
          <a:xfrm>
            <a:off x="457200" y="1583790"/>
            <a:ext cx="8229600" cy="4302900"/>
          </a:xfrm>
          <a:prstGeom prst="rect">
            <a:avLst/>
          </a:prstGeom>
          <a:noFill/>
          <a:ln>
            <a:noFill/>
          </a:ln>
        </p:spPr>
        <p:txBody>
          <a:bodyPr spcFirstLastPara="1" wrap="square" lIns="91425" tIns="45700" rIns="91425" bIns="45700" anchor="t" anchorCtr="0">
            <a:normAutofit/>
          </a:bodyPr>
          <a:lstStyle/>
          <a:p>
            <a:pPr marL="114300" lvl="0" indent="0" algn="l" rtl="0">
              <a:lnSpc>
                <a:spcPct val="95000"/>
              </a:lnSpc>
              <a:spcBef>
                <a:spcPts val="0"/>
              </a:spcBef>
              <a:spcAft>
                <a:spcPts val="0"/>
              </a:spcAft>
              <a:buClr>
                <a:srgbClr val="000000"/>
              </a:buClr>
              <a:buSzPts val="1800"/>
              <a:buNone/>
            </a:pPr>
            <a:endParaRPr sz="2600" dirty="0">
              <a:solidFill>
                <a:srgbClr val="000000"/>
              </a:solidFill>
              <a:highlight>
                <a:srgbClr val="FFFFFF"/>
              </a:highlight>
              <a:latin typeface="Arial"/>
              <a:ea typeface="Arial"/>
              <a:cs typeface="Arial"/>
              <a:sym typeface="Arial"/>
            </a:endParaRPr>
          </a:p>
          <a:p>
            <a:pPr marL="114300" lvl="0" indent="0" algn="l" rtl="0">
              <a:lnSpc>
                <a:spcPct val="95000"/>
              </a:lnSpc>
              <a:spcBef>
                <a:spcPts val="0"/>
              </a:spcBef>
              <a:spcAft>
                <a:spcPts val="0"/>
              </a:spcAft>
              <a:buClr>
                <a:srgbClr val="000000"/>
              </a:buClr>
              <a:buSzPts val="1800"/>
              <a:buNone/>
            </a:pPr>
            <a:endParaRPr sz="1800" dirty="0">
              <a:solidFill>
                <a:srgbClr val="000000"/>
              </a:solidFill>
              <a:highlight>
                <a:srgbClr val="FFFFFF"/>
              </a:highlight>
              <a:latin typeface="Arial"/>
              <a:ea typeface="Arial"/>
              <a:cs typeface="Arial"/>
              <a:sym typeface="Arial"/>
            </a:endParaRPr>
          </a:p>
        </p:txBody>
      </p:sp>
      <p:sp>
        <p:nvSpPr>
          <p:cNvPr id="362" name="Google Shape;362;p33"/>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63" name="Google Shape;363;p33"/>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64" name="Google Shape;364;p33" descr="Free Group of People Standing Indoors Stock Photo"/>
          <p:cNvPicPr preferRelativeResize="0"/>
          <p:nvPr/>
        </p:nvPicPr>
        <p:blipFill rotWithShape="1">
          <a:blip r:embed="rId4">
            <a:alphaModFix/>
          </a:blip>
          <a:srcRect/>
          <a:stretch/>
        </p:blipFill>
        <p:spPr>
          <a:xfrm>
            <a:off x="733425" y="1809750"/>
            <a:ext cx="7107901" cy="478723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4"/>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dirty="0">
                <a:latin typeface="Arial"/>
                <a:ea typeface="Arial"/>
                <a:cs typeface="Arial"/>
                <a:sym typeface="Arial"/>
              </a:rPr>
              <a:t>Debrief</a:t>
            </a:r>
            <a:endParaRPr dirty="0">
              <a:latin typeface="Arial"/>
              <a:ea typeface="Arial"/>
              <a:cs typeface="Arial"/>
              <a:sym typeface="Arial"/>
            </a:endParaRPr>
          </a:p>
        </p:txBody>
      </p:sp>
      <p:grpSp>
        <p:nvGrpSpPr>
          <p:cNvPr id="370" name="Google Shape;370;p34"/>
          <p:cNvGrpSpPr/>
          <p:nvPr/>
        </p:nvGrpSpPr>
        <p:grpSpPr>
          <a:xfrm>
            <a:off x="457200" y="1852074"/>
            <a:ext cx="8229600" cy="4245301"/>
            <a:chOff x="0" y="28799"/>
            <a:chExt cx="8229600" cy="4245301"/>
          </a:xfrm>
        </p:grpSpPr>
        <p:sp>
          <p:nvSpPr>
            <p:cNvPr id="371" name="Google Shape;371;p34"/>
            <p:cNvSpPr/>
            <p:nvPr/>
          </p:nvSpPr>
          <p:spPr>
            <a:xfrm>
              <a:off x="0" y="28799"/>
              <a:ext cx="8229600" cy="2046330"/>
            </a:xfrm>
            <a:prstGeom prst="roundRect">
              <a:avLst>
                <a:gd name="adj" fmla="val 16667"/>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34"/>
            <p:cNvSpPr txBox="1"/>
            <p:nvPr/>
          </p:nvSpPr>
          <p:spPr>
            <a:xfrm>
              <a:off x="99894" y="128693"/>
              <a:ext cx="8029812" cy="1846542"/>
            </a:xfrm>
            <a:prstGeom prst="rect">
              <a:avLst/>
            </a:prstGeom>
            <a:noFill/>
            <a:ln>
              <a:noFill/>
            </a:ln>
          </p:spPr>
          <p:txBody>
            <a:bodyPr spcFirstLastPara="1" wrap="square" lIns="201925" tIns="201925" rIns="201925" bIns="201925" anchor="ctr" anchorCtr="0">
              <a:noAutofit/>
            </a:bodyPr>
            <a:lstStyle/>
            <a:p>
              <a:pPr marL="0" marR="0" lvl="0" indent="0" algn="l" rtl="0">
                <a:lnSpc>
                  <a:spcPct val="90000"/>
                </a:lnSpc>
                <a:spcBef>
                  <a:spcPts val="0"/>
                </a:spcBef>
                <a:spcAft>
                  <a:spcPts val="0"/>
                </a:spcAft>
                <a:buClr>
                  <a:srgbClr val="000000"/>
                </a:buClr>
                <a:buSzPts val="5300"/>
                <a:buFont typeface="Arial"/>
                <a:buNone/>
              </a:pPr>
              <a:r>
                <a:rPr lang="en-US" sz="5300" b="0" i="0" u="none" strike="noStrike" cap="none" dirty="0">
                  <a:solidFill>
                    <a:schemeClr val="lt1"/>
                  </a:solidFill>
                  <a:latin typeface="Arial"/>
                  <a:ea typeface="Arial"/>
                  <a:cs typeface="Arial"/>
                  <a:sym typeface="Arial"/>
                </a:rPr>
                <a:t>Hvað get </a:t>
              </a:r>
              <a:r>
                <a:rPr lang="en-US" sz="5300" b="0" i="0" u="none" strike="noStrike" cap="none" dirty="0" err="1">
                  <a:solidFill>
                    <a:schemeClr val="lt1"/>
                  </a:solidFill>
                  <a:latin typeface="Arial"/>
                  <a:ea typeface="Arial"/>
                  <a:cs typeface="Arial"/>
                  <a:sym typeface="Arial"/>
                </a:rPr>
                <a:t>ég</a:t>
              </a:r>
              <a:r>
                <a:rPr lang="en-US" sz="5300" b="0" i="0" u="none" strike="noStrike" cap="none" dirty="0">
                  <a:solidFill>
                    <a:schemeClr val="lt1"/>
                  </a:solidFill>
                  <a:latin typeface="Arial"/>
                  <a:ea typeface="Arial"/>
                  <a:cs typeface="Arial"/>
                  <a:sym typeface="Arial"/>
                </a:rPr>
                <a:t> </a:t>
              </a:r>
              <a:r>
                <a:rPr lang="en-US" sz="5300" b="0" i="0" u="none" strike="noStrike" cap="none" dirty="0" err="1">
                  <a:solidFill>
                    <a:schemeClr val="lt1"/>
                  </a:solidFill>
                  <a:latin typeface="Arial"/>
                  <a:ea typeface="Arial"/>
                  <a:cs typeface="Arial"/>
                  <a:sym typeface="Arial"/>
                </a:rPr>
                <a:t>gert</a:t>
              </a:r>
              <a:r>
                <a:rPr lang="en-US" sz="5300" b="0" i="0" u="none" strike="noStrike" cap="none" dirty="0">
                  <a:solidFill>
                    <a:schemeClr val="lt1"/>
                  </a:solidFill>
                  <a:latin typeface="Arial"/>
                  <a:ea typeface="Arial"/>
                  <a:cs typeface="Arial"/>
                  <a:sym typeface="Arial"/>
                </a:rPr>
                <a:t> </a:t>
              </a:r>
              <a:r>
                <a:rPr lang="en-US" sz="5300" b="0" i="0" u="none" strike="noStrike" cap="none" dirty="0" err="1">
                  <a:solidFill>
                    <a:schemeClr val="lt1"/>
                  </a:solidFill>
                  <a:latin typeface="Arial"/>
                  <a:ea typeface="Arial"/>
                  <a:cs typeface="Arial"/>
                  <a:sym typeface="Arial"/>
                </a:rPr>
                <a:t>sem</a:t>
              </a:r>
              <a:r>
                <a:rPr lang="en-US" sz="5300" b="0" i="0" u="none" strike="noStrike" cap="none" dirty="0">
                  <a:solidFill>
                    <a:schemeClr val="lt1"/>
                  </a:solidFill>
                  <a:latin typeface="Arial"/>
                  <a:ea typeface="Arial"/>
                  <a:cs typeface="Arial"/>
                  <a:sym typeface="Arial"/>
                </a:rPr>
                <a:t> </a:t>
              </a:r>
              <a:r>
                <a:rPr lang="en-US" sz="5300" b="0" i="0" u="none" strike="noStrike" cap="none" dirty="0" err="1">
                  <a:solidFill>
                    <a:schemeClr val="lt1"/>
                  </a:solidFill>
                  <a:latin typeface="Arial"/>
                  <a:ea typeface="Arial"/>
                  <a:cs typeface="Arial"/>
                  <a:sym typeface="Arial"/>
                </a:rPr>
                <a:t>starfsmaður</a:t>
              </a:r>
              <a:r>
                <a:rPr lang="en-US" sz="5300" b="0" i="0" u="none" strike="noStrike" cap="none" dirty="0">
                  <a:solidFill>
                    <a:schemeClr val="lt1"/>
                  </a:solidFill>
                  <a:latin typeface="Arial"/>
                  <a:ea typeface="Arial"/>
                  <a:cs typeface="Arial"/>
                  <a:sym typeface="Arial"/>
                </a:rPr>
                <a:t>?</a:t>
              </a:r>
              <a:endParaRPr sz="5300" b="0" i="0" u="none" strike="noStrike" cap="none" dirty="0">
                <a:solidFill>
                  <a:schemeClr val="lt1"/>
                </a:solidFill>
                <a:latin typeface="Arial"/>
                <a:ea typeface="Arial"/>
                <a:cs typeface="Arial"/>
                <a:sym typeface="Arial"/>
              </a:endParaRPr>
            </a:p>
          </p:txBody>
        </p:sp>
        <p:sp>
          <p:nvSpPr>
            <p:cNvPr id="373" name="Google Shape;373;p34"/>
            <p:cNvSpPr/>
            <p:nvPr/>
          </p:nvSpPr>
          <p:spPr>
            <a:xfrm>
              <a:off x="0" y="2227770"/>
              <a:ext cx="8229600" cy="2046330"/>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34"/>
            <p:cNvSpPr txBox="1"/>
            <p:nvPr/>
          </p:nvSpPr>
          <p:spPr>
            <a:xfrm>
              <a:off x="99894" y="2327664"/>
              <a:ext cx="8029812" cy="1846542"/>
            </a:xfrm>
            <a:prstGeom prst="rect">
              <a:avLst/>
            </a:prstGeom>
            <a:noFill/>
            <a:ln>
              <a:noFill/>
            </a:ln>
          </p:spPr>
          <p:txBody>
            <a:bodyPr spcFirstLastPara="1" wrap="square" lIns="201925" tIns="201925" rIns="201925" bIns="201925" anchor="ctr" anchorCtr="0">
              <a:noAutofit/>
            </a:bodyPr>
            <a:lstStyle/>
            <a:p>
              <a:pPr marL="0" marR="0" lvl="0" indent="0" algn="l" rtl="0">
                <a:lnSpc>
                  <a:spcPct val="90000"/>
                </a:lnSpc>
                <a:spcBef>
                  <a:spcPts val="0"/>
                </a:spcBef>
                <a:spcAft>
                  <a:spcPts val="0"/>
                </a:spcAft>
                <a:buClr>
                  <a:srgbClr val="000000"/>
                </a:buClr>
                <a:buSzPts val="5300"/>
                <a:buFont typeface="Arial"/>
                <a:buNone/>
              </a:pPr>
              <a:r>
                <a:rPr lang="en-US" sz="5300" b="0" i="0" u="none" strike="noStrike" cap="none" dirty="0">
                  <a:solidFill>
                    <a:schemeClr val="lt1"/>
                  </a:solidFill>
                  <a:latin typeface="Arial"/>
                  <a:ea typeface="Arial"/>
                  <a:cs typeface="Arial"/>
                  <a:sym typeface="Arial"/>
                </a:rPr>
                <a:t>Hvað get </a:t>
              </a:r>
              <a:r>
                <a:rPr lang="en-US" sz="5300" b="0" i="0" u="none" strike="noStrike" cap="none" dirty="0" err="1">
                  <a:solidFill>
                    <a:schemeClr val="lt1"/>
                  </a:solidFill>
                  <a:latin typeface="Arial"/>
                  <a:ea typeface="Arial"/>
                  <a:cs typeface="Arial"/>
                  <a:sym typeface="Arial"/>
                </a:rPr>
                <a:t>ég</a:t>
              </a:r>
              <a:r>
                <a:rPr lang="en-US" sz="5300" b="0" i="0" u="none" strike="noStrike" cap="none" dirty="0">
                  <a:solidFill>
                    <a:schemeClr val="lt1"/>
                  </a:solidFill>
                  <a:latin typeface="Arial"/>
                  <a:ea typeface="Arial"/>
                  <a:cs typeface="Arial"/>
                  <a:sym typeface="Arial"/>
                </a:rPr>
                <a:t> </a:t>
              </a:r>
              <a:r>
                <a:rPr lang="en-US" sz="5300" b="0" i="0" u="none" strike="noStrike" cap="none" dirty="0" err="1">
                  <a:solidFill>
                    <a:schemeClr val="lt1"/>
                  </a:solidFill>
                  <a:latin typeface="Arial"/>
                  <a:ea typeface="Arial"/>
                  <a:cs typeface="Arial"/>
                  <a:sym typeface="Arial"/>
                </a:rPr>
                <a:t>gert</a:t>
              </a:r>
              <a:r>
                <a:rPr lang="en-US" sz="5300" b="0" i="0" u="none" strike="noStrike" cap="none" dirty="0">
                  <a:solidFill>
                    <a:schemeClr val="lt1"/>
                  </a:solidFill>
                  <a:latin typeface="Arial"/>
                  <a:ea typeface="Arial"/>
                  <a:cs typeface="Arial"/>
                  <a:sym typeface="Arial"/>
                </a:rPr>
                <a:t> </a:t>
              </a:r>
              <a:r>
                <a:rPr lang="en-US" sz="5300" b="0" i="0" u="none" strike="noStrike" cap="none" dirty="0" err="1">
                  <a:solidFill>
                    <a:schemeClr val="lt1"/>
                  </a:solidFill>
                  <a:latin typeface="Arial"/>
                  <a:ea typeface="Arial"/>
                  <a:cs typeface="Arial"/>
                  <a:sym typeface="Arial"/>
                </a:rPr>
                <a:t>sem</a:t>
              </a:r>
              <a:r>
                <a:rPr lang="en-US" sz="5300" b="0" i="0" u="none" strike="noStrike" cap="none" dirty="0">
                  <a:solidFill>
                    <a:schemeClr val="lt1"/>
                  </a:solidFill>
                  <a:latin typeface="Arial"/>
                  <a:ea typeface="Arial"/>
                  <a:cs typeface="Arial"/>
                  <a:sym typeface="Arial"/>
                </a:rPr>
                <a:t> </a:t>
              </a:r>
              <a:r>
                <a:rPr lang="en-US" sz="5300" b="0" i="0" u="none" strike="noStrike" cap="none" dirty="0" err="1">
                  <a:solidFill>
                    <a:schemeClr val="lt1"/>
                  </a:solidFill>
                  <a:latin typeface="Arial"/>
                  <a:ea typeface="Arial"/>
                  <a:cs typeface="Arial"/>
                  <a:sym typeface="Arial"/>
                </a:rPr>
                <a:t>atvinnurekandi</a:t>
              </a:r>
              <a:r>
                <a:rPr lang="en-US" sz="5300" b="0" i="0" u="none" strike="noStrike" cap="none" dirty="0">
                  <a:solidFill>
                    <a:schemeClr val="lt1"/>
                  </a:solidFill>
                  <a:latin typeface="Arial"/>
                  <a:ea typeface="Arial"/>
                  <a:cs typeface="Arial"/>
                  <a:sym typeface="Arial"/>
                </a:rPr>
                <a:t>?</a:t>
              </a:r>
            </a:p>
          </p:txBody>
        </p:sp>
      </p:grpSp>
      <p:sp>
        <p:nvSpPr>
          <p:cNvPr id="375" name="Google Shape;375;p34"/>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76" name="Google Shape;376;p34"/>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77" name="Google Shape;377;p34"/>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5"/>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3200" b="1" dirty="0"/>
              <a:t> </a:t>
            </a:r>
            <a:br>
              <a:rPr lang="en-US" sz="3200" dirty="0"/>
            </a:br>
            <a:r>
              <a:rPr lang="en-US" sz="3200" b="1" dirty="0"/>
              <a:t>Hvaða </a:t>
            </a:r>
            <a:r>
              <a:rPr lang="en-US" sz="3200" b="1" dirty="0" err="1"/>
              <a:t>vísbendingar</a:t>
            </a:r>
            <a:r>
              <a:rPr lang="en-US" sz="3200" b="1" dirty="0"/>
              <a:t> um </a:t>
            </a:r>
            <a:r>
              <a:rPr lang="en-US" sz="3200" b="1" dirty="0" err="1"/>
              <a:t>jákvæða</a:t>
            </a:r>
            <a:r>
              <a:rPr lang="en-US" sz="3200" b="1" dirty="0"/>
              <a:t> </a:t>
            </a:r>
            <a:r>
              <a:rPr lang="en-US" sz="3200" b="1" dirty="0" err="1"/>
              <a:t>sálfræði</a:t>
            </a:r>
            <a:r>
              <a:rPr lang="en-US" sz="3200" b="1" dirty="0"/>
              <a:t> sjáum við </a:t>
            </a:r>
            <a:r>
              <a:rPr lang="en-US" sz="3200" b="1" dirty="0" err="1"/>
              <a:t>eða</a:t>
            </a:r>
            <a:r>
              <a:rPr lang="en-US" sz="3200" b="1" dirty="0"/>
              <a:t> </a:t>
            </a:r>
            <a:r>
              <a:rPr lang="en-US" sz="3200" b="1" dirty="0" err="1"/>
              <a:t>upplifum</a:t>
            </a:r>
            <a:r>
              <a:rPr lang="en-US" sz="3200" b="1" dirty="0"/>
              <a:t> í </a:t>
            </a:r>
            <a:r>
              <a:rPr lang="en-US" sz="3200" b="1" dirty="0" err="1"/>
              <a:t>skipuheildum</a:t>
            </a:r>
            <a:r>
              <a:rPr lang="en-US" sz="3200" b="1" dirty="0"/>
              <a:t>?</a:t>
            </a:r>
            <a:br>
              <a:rPr lang="en-US" sz="3200" dirty="0"/>
            </a:br>
            <a:endParaRPr lang="en-US" sz="3200" dirty="0">
              <a:latin typeface="Arial"/>
              <a:ea typeface="Arial"/>
              <a:cs typeface="Arial"/>
              <a:sym typeface="Arial"/>
            </a:endParaRPr>
          </a:p>
        </p:txBody>
      </p:sp>
      <p:sp>
        <p:nvSpPr>
          <p:cNvPr id="383" name="Google Shape;383;p35"/>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nSpc>
                <a:spcPct val="115000"/>
              </a:lnSpc>
              <a:spcAft>
                <a:spcPts val="800"/>
              </a:spcAft>
              <a:buFont typeface="Arial" panose="020B0604020202020204" pitchFamily="34" charset="0"/>
              <a:buChar char="•"/>
              <a:tabLst>
                <a:tab pos="457200" algn="l"/>
              </a:tabLst>
            </a:pPr>
            <a:r>
              <a:rPr lang="is-IS" sz="18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Góðvild:</a:t>
            </a:r>
          </a:p>
          <a:p>
            <a:pPr marL="800100" lvl="1">
              <a:lnSpc>
                <a:spcPct val="115000"/>
              </a:lnSpc>
              <a:spcAft>
                <a:spcPts val="800"/>
              </a:spcAft>
              <a:buFont typeface="Arial" panose="020B0604020202020204" pitchFamily="34" charset="0"/>
              <a:buChar char="•"/>
              <a:tabLst>
                <a:tab pos="457200" algn="l"/>
              </a:tabLst>
            </a:pPr>
            <a:r>
              <a:rPr lang="is-IS" sz="14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án þess að gert sé ráð fyrir þökkum eða „greiðslu“</a:t>
            </a:r>
          </a:p>
          <a:p>
            <a:pPr marL="800100" lvl="1">
              <a:lnSpc>
                <a:spcPct val="115000"/>
              </a:lnSpc>
              <a:spcAft>
                <a:spcPts val="800"/>
              </a:spcAft>
              <a:buFont typeface="Arial" panose="020B0604020202020204" pitchFamily="34" charset="0"/>
              <a:buChar char="•"/>
              <a:tabLst>
                <a:tab pos="457200" algn="l"/>
              </a:tabLst>
            </a:pPr>
            <a:r>
              <a:rPr lang="is-IS" sz="14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að sýna öðrum umhyggju eða góðvild.</a:t>
            </a:r>
            <a:endParaRPr lang="is-IS" sz="1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is-IS" sz="18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Fórnfýsi</a:t>
            </a:r>
          </a:p>
          <a:p>
            <a:pPr marL="800100" lvl="1">
              <a:lnSpc>
                <a:spcPct val="115000"/>
              </a:lnSpc>
              <a:spcAft>
                <a:spcPts val="800"/>
              </a:spcAft>
              <a:buFont typeface="Arial" panose="020B0604020202020204" pitchFamily="34" charset="0"/>
              <a:buChar char="•"/>
              <a:tabLst>
                <a:tab pos="457200" algn="l"/>
              </a:tabLst>
            </a:pPr>
            <a:r>
              <a:rPr lang="is-IS" sz="14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að setja velferð og </a:t>
            </a:r>
            <a:r>
              <a:rPr lang="is-IS" sz="1400" kern="1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líðan annarra ofar sínum eigin</a:t>
            </a:r>
            <a:r>
              <a:rPr lang="is-IS" sz="14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a:t>
            </a:r>
            <a:endParaRPr lang="is-IS" sz="1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is-IS" sz="18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Þakklæti</a:t>
            </a:r>
          </a:p>
          <a:p>
            <a:pPr marL="800100" lvl="1">
              <a:lnSpc>
                <a:spcPct val="115000"/>
              </a:lnSpc>
              <a:spcAft>
                <a:spcPts val="800"/>
              </a:spcAft>
              <a:buFont typeface="Arial" panose="020B0604020202020204" pitchFamily="34" charset="0"/>
              <a:buChar char="•"/>
              <a:tabLst>
                <a:tab pos="457200" algn="l"/>
              </a:tabLst>
            </a:pPr>
            <a:r>
              <a:rPr lang="is-IS" sz="1400" kern="1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að sýna þakklæti og að maður kunni að meta það sem er gert</a:t>
            </a:r>
            <a:r>
              <a:rPr lang="is-IS" sz="14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a:t>
            </a:r>
            <a:endParaRPr lang="is-IS" sz="1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is-IS" sz="18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Von og bjartsýni</a:t>
            </a:r>
          </a:p>
          <a:p>
            <a:pPr marL="800100" lvl="1">
              <a:lnSpc>
                <a:spcPct val="115000"/>
              </a:lnSpc>
              <a:spcAft>
                <a:spcPts val="800"/>
              </a:spcAft>
              <a:buFont typeface="Arial" panose="020B0604020202020204" pitchFamily="34" charset="0"/>
              <a:buChar char="•"/>
              <a:tabLst>
                <a:tab pos="457200" algn="l"/>
              </a:tabLst>
            </a:pPr>
            <a:r>
              <a:rPr lang="is-IS" sz="1400" kern="1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Bjartsýnt</a:t>
            </a:r>
            <a:r>
              <a:rPr lang="is-IS" sz="14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 fólk er líklegt til að vera seigara, lifa lengur, vera skapandi, afkastamikið, og hafa jákvæð áhrif á fólk í kringum sig.</a:t>
            </a:r>
            <a:endParaRPr lang="is-IS" sz="1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14300" indent="0">
              <a:lnSpc>
                <a:spcPct val="115000"/>
              </a:lnSpc>
              <a:spcAft>
                <a:spcPts val="800"/>
              </a:spcAft>
              <a:buNone/>
            </a:pPr>
            <a:r>
              <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Umræða:</a:t>
            </a:r>
          </a:p>
          <a:p>
            <a:pPr marL="342900" lvl="0" indent="-342900">
              <a:lnSpc>
                <a:spcPct val="115000"/>
              </a:lnSpc>
              <a:spcAft>
                <a:spcPts val="800"/>
              </a:spcAft>
              <a:buFont typeface="Arial" panose="020B0604020202020204" pitchFamily="34" charset="0"/>
              <a:buChar char="•"/>
              <a:tabLst>
                <a:tab pos="457200" algn="l"/>
              </a:tabLst>
            </a:pPr>
            <a:r>
              <a:rPr lang="is-IS" sz="18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Að hve miklu leyti eruð þið að nota þessi hugtök í vinnunni?</a:t>
            </a:r>
            <a:endPar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14300" lvl="0" indent="0" algn="l" rtl="0">
              <a:lnSpc>
                <a:spcPct val="95000"/>
              </a:lnSpc>
              <a:spcBef>
                <a:spcPts val="0"/>
              </a:spcBef>
              <a:spcAft>
                <a:spcPts val="0"/>
              </a:spcAft>
              <a:buClr>
                <a:srgbClr val="000000"/>
              </a:buClr>
              <a:buSzPct val="159999"/>
              <a:buNone/>
            </a:pPr>
            <a:endParaRPr sz="1800" dirty="0">
              <a:solidFill>
                <a:srgbClr val="000000"/>
              </a:solidFill>
              <a:highlight>
                <a:srgbClr val="FFFFFF"/>
              </a:highlight>
              <a:latin typeface="Arial"/>
              <a:ea typeface="Arial"/>
              <a:cs typeface="Arial"/>
              <a:sym typeface="Arial"/>
            </a:endParaRPr>
          </a:p>
        </p:txBody>
      </p:sp>
      <p:sp>
        <p:nvSpPr>
          <p:cNvPr id="384" name="Google Shape;384;p35"/>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85" name="Google Shape;385;p35"/>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86" name="Google Shape;386;p35"/>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extLst>
      <p:ext uri="{BB962C8B-B14F-4D97-AF65-F5344CB8AC3E}">
        <p14:creationId xmlns:p14="http://schemas.microsoft.com/office/powerpoint/2010/main" val="12516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6"/>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dirty="0">
                <a:latin typeface="Arial"/>
                <a:ea typeface="Arial"/>
                <a:cs typeface="Arial"/>
                <a:sym typeface="Arial"/>
              </a:rPr>
              <a:t>CASE STUDY</a:t>
            </a:r>
            <a:endParaRPr dirty="0">
              <a:latin typeface="Arial"/>
              <a:ea typeface="Arial"/>
              <a:cs typeface="Arial"/>
              <a:sym typeface="Arial"/>
            </a:endParaRPr>
          </a:p>
        </p:txBody>
      </p:sp>
      <p:sp>
        <p:nvSpPr>
          <p:cNvPr id="392" name="Google Shape;392;p36"/>
          <p:cNvSpPr txBox="1">
            <a:spLocks noGrp="1"/>
          </p:cNvSpPr>
          <p:nvPr>
            <p:ph type="body" idx="1"/>
          </p:nvPr>
        </p:nvSpPr>
        <p:spPr>
          <a:xfrm>
            <a:off x="201387" y="1823275"/>
            <a:ext cx="4392384" cy="4302900"/>
          </a:xfrm>
          <a:prstGeom prst="rect">
            <a:avLst/>
          </a:prstGeom>
          <a:noFill/>
          <a:ln>
            <a:noFill/>
          </a:ln>
        </p:spPr>
        <p:txBody>
          <a:bodyPr spcFirstLastPara="1" wrap="square" lIns="91425" tIns="45700" rIns="91425" bIns="45700" anchor="t" anchorCtr="0">
            <a:normAutofit fontScale="85000" lnSpcReduction="10000"/>
          </a:bodyPr>
          <a:lstStyle/>
          <a:p>
            <a:pPr marL="114300" indent="0">
              <a:lnSpc>
                <a:spcPct val="115000"/>
              </a:lnSpc>
              <a:spcAft>
                <a:spcPts val="800"/>
              </a:spcAft>
              <a:buNone/>
            </a:pPr>
            <a:r>
              <a:rPr lang="is-IS" sz="18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Ömurlegur stjórnandi </a:t>
            </a:r>
          </a:p>
          <a:p>
            <a:pPr marL="114300" indent="0">
              <a:lnSpc>
                <a:spcPct val="115000"/>
              </a:lnSpc>
              <a:spcAft>
                <a:spcPts val="800"/>
              </a:spcAft>
              <a:buNone/>
            </a:pPr>
            <a:r>
              <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Markús leiðir dæmigerða teymisfundi í vinnunni. Hann upplýsir starfsfólk um hvað er að gerast, fær upplýsingar frá starfsfólki um verkefni og stöðu þeirra, fjallar um önnur mál, og slítur svo fundi.</a:t>
            </a:r>
          </a:p>
          <a:p>
            <a:pPr marL="114300" indent="0">
              <a:lnSpc>
                <a:spcPct val="115000"/>
              </a:lnSpc>
              <a:spcAft>
                <a:spcPts val="800"/>
              </a:spcAft>
              <a:buNone/>
            </a:pPr>
            <a:r>
              <a:rPr lang="is-IS" sz="18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Sara (mætir sem </a:t>
            </a:r>
            <a:r>
              <a:rPr lang="is-IS" sz="1800" b="1"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lærlingur</a:t>
            </a:r>
            <a:r>
              <a:rPr lang="is-IS" sz="18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á fundi, sagði í trúnaði)</a:t>
            </a:r>
          </a:p>
          <a:p>
            <a:pPr marL="114300" indent="0">
              <a:lnSpc>
                <a:spcPct val="115000"/>
              </a:lnSpc>
              <a:spcAft>
                <a:spcPts val="800"/>
              </a:spcAft>
              <a:buNone/>
            </a:pPr>
            <a:r>
              <a:rPr lang="is-IS" sz="18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Það gerist </a:t>
            </a:r>
            <a:r>
              <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aldrei neitt. Við fáum fréttir en svo ekkert meir og vitum ekkert hvað er að gerast. </a:t>
            </a:r>
            <a:r>
              <a:rPr lang="is-IS" sz="18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Það er engin jákvæð endurgjöf</a:t>
            </a:r>
            <a:r>
              <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Okkur er ekki boðið að spyrja um neitt eða leggja eitthvað til </a:t>
            </a:r>
            <a:r>
              <a:rPr lang="is-IS" sz="18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málana</a:t>
            </a:r>
            <a:r>
              <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Ég </a:t>
            </a:r>
            <a:r>
              <a:rPr lang="is-IS" sz="18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kvíði þessum fundum</a:t>
            </a:r>
            <a:r>
              <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ég spennist öll upp, eins og von sé á slæmum fréttum. </a:t>
            </a:r>
          </a:p>
          <a:p>
            <a:pPr marL="114300" indent="0">
              <a:lnSpc>
                <a:spcPct val="95000"/>
              </a:lnSpc>
              <a:spcBef>
                <a:spcPts val="0"/>
              </a:spcBef>
              <a:buClr>
                <a:srgbClr val="000000"/>
              </a:buClr>
              <a:buNone/>
            </a:pPr>
            <a:endParaRPr sz="1800" dirty="0">
              <a:solidFill>
                <a:srgbClr val="000000"/>
              </a:solidFill>
              <a:highlight>
                <a:srgbClr val="FFFFFF"/>
              </a:highlight>
              <a:latin typeface="Arial"/>
              <a:ea typeface="Arial"/>
              <a:cs typeface="Arial"/>
              <a:sym typeface="Arial"/>
            </a:endParaRPr>
          </a:p>
        </p:txBody>
      </p:sp>
      <p:sp>
        <p:nvSpPr>
          <p:cNvPr id="393" name="Google Shape;393;p36"/>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94" name="Google Shape;394;p36"/>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95" name="Google Shape;395;p36" descr="Free A Man Angry in a Workplace Stock Photo"/>
          <p:cNvPicPr preferRelativeResize="0"/>
          <p:nvPr/>
        </p:nvPicPr>
        <p:blipFill rotWithShape="1">
          <a:blip r:embed="rId4">
            <a:alphaModFix/>
          </a:blip>
          <a:srcRect/>
          <a:stretch/>
        </p:blipFill>
        <p:spPr>
          <a:xfrm>
            <a:off x="4593772" y="2161924"/>
            <a:ext cx="4480530" cy="2987020"/>
          </a:xfrm>
          <a:prstGeom prst="rect">
            <a:avLst/>
          </a:prstGeom>
          <a:noFill/>
          <a:ln>
            <a:noFill/>
          </a:ln>
        </p:spPr>
      </p:pic>
      <p:pic>
        <p:nvPicPr>
          <p:cNvPr id="396" name="Google Shape;396;p36"/>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7"/>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dirty="0" err="1">
                <a:latin typeface="Arial"/>
                <a:ea typeface="Arial"/>
                <a:cs typeface="Arial"/>
                <a:sym typeface="Arial"/>
              </a:rPr>
              <a:t>Umræða</a:t>
            </a:r>
            <a:endParaRPr dirty="0">
              <a:latin typeface="Arial"/>
              <a:ea typeface="Arial"/>
              <a:cs typeface="Arial"/>
              <a:sym typeface="Arial"/>
            </a:endParaRPr>
          </a:p>
        </p:txBody>
      </p:sp>
      <p:sp>
        <p:nvSpPr>
          <p:cNvPr id="402" name="Google Shape;402;p37"/>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342900" lvl="0" indent="-342900">
              <a:lnSpc>
                <a:spcPct val="115000"/>
              </a:lnSpc>
              <a:spcAft>
                <a:spcPts val="800"/>
              </a:spcAft>
              <a:buFont typeface="Arial" panose="020B0604020202020204" pitchFamily="34" charset="0"/>
              <a:buChar char="•"/>
              <a:tabLst>
                <a:tab pos="457200" algn="l"/>
              </a:tabLst>
            </a:pPr>
            <a:r>
              <a:rPr lang="is-IS" sz="18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Endurskipuleggið fundi Markúsar jákvæða sálfræði í huga</a:t>
            </a:r>
            <a:endParaRPr dirty="0">
              <a:highlight>
                <a:srgbClr val="FFFFFF"/>
              </a:highlight>
            </a:endParaRPr>
          </a:p>
          <a:p>
            <a:pPr marL="342900">
              <a:lnSpc>
                <a:spcPct val="115000"/>
              </a:lnSpc>
              <a:spcAft>
                <a:spcPts val="800"/>
              </a:spcAft>
              <a:buFont typeface="Arial" panose="020B0604020202020204" pitchFamily="34" charset="0"/>
              <a:buChar char="•"/>
              <a:tabLst>
                <a:tab pos="457200" algn="l"/>
              </a:tabLst>
            </a:pPr>
            <a:r>
              <a:rPr lang="en-US" sz="1800" kern="100" dirty="0" err="1">
                <a:solidFill>
                  <a:srgbClr val="000000"/>
                </a:solidFill>
                <a:highlight>
                  <a:srgbClr val="FFFFFF"/>
                </a:highlight>
                <a:latin typeface="Arial" panose="020B0604020202020204" pitchFamily="34" charset="0"/>
                <a:cs typeface="Times New Roman" panose="02020603050405020304" pitchFamily="18" charset="0"/>
              </a:rPr>
              <a:t>Hverju</a:t>
            </a:r>
            <a:r>
              <a:rPr lang="en-US" sz="1800" kern="100" dirty="0">
                <a:solidFill>
                  <a:srgbClr val="000000"/>
                </a:solidFill>
                <a:highlight>
                  <a:srgbClr val="FFFFFF"/>
                </a:highlight>
                <a:latin typeface="Arial" panose="020B0604020202020204" pitchFamily="34" charset="0"/>
                <a:cs typeface="Times New Roman" panose="02020603050405020304" pitchFamily="18" charset="0"/>
              </a:rPr>
              <a:t> </a:t>
            </a:r>
            <a:r>
              <a:rPr lang="en-US" sz="1800" kern="100" dirty="0" err="1">
                <a:solidFill>
                  <a:srgbClr val="000000"/>
                </a:solidFill>
                <a:highlight>
                  <a:srgbClr val="FFFFFF"/>
                </a:highlight>
                <a:latin typeface="Arial" panose="020B0604020202020204" pitchFamily="34" charset="0"/>
                <a:cs typeface="Times New Roman" panose="02020603050405020304" pitchFamily="18" charset="0"/>
              </a:rPr>
              <a:t>mætti</a:t>
            </a:r>
            <a:r>
              <a:rPr lang="en-US" sz="1800" kern="100" dirty="0">
                <a:solidFill>
                  <a:srgbClr val="000000"/>
                </a:solidFill>
                <a:highlight>
                  <a:srgbClr val="FFFFFF"/>
                </a:highlight>
                <a:latin typeface="Arial" panose="020B0604020202020204" pitchFamily="34" charset="0"/>
                <a:cs typeface="Times New Roman" panose="02020603050405020304" pitchFamily="18" charset="0"/>
              </a:rPr>
              <a:t> breyta </a:t>
            </a:r>
            <a:r>
              <a:rPr lang="en-US" sz="1800" kern="100" dirty="0" err="1">
                <a:solidFill>
                  <a:srgbClr val="000000"/>
                </a:solidFill>
                <a:highlight>
                  <a:srgbClr val="FFFFFF"/>
                </a:highlight>
                <a:latin typeface="Arial" panose="020B0604020202020204" pitchFamily="34" charset="0"/>
                <a:cs typeface="Times New Roman" panose="02020603050405020304" pitchFamily="18" charset="0"/>
              </a:rPr>
              <a:t>til</a:t>
            </a:r>
            <a:r>
              <a:rPr lang="en-US" sz="1800" kern="100" dirty="0">
                <a:solidFill>
                  <a:srgbClr val="000000"/>
                </a:solidFill>
                <a:highlight>
                  <a:srgbClr val="FFFFFF"/>
                </a:highlight>
                <a:latin typeface="Arial" panose="020B0604020202020204" pitchFamily="34" charset="0"/>
                <a:cs typeface="Times New Roman" panose="02020603050405020304" pitchFamily="18" charset="0"/>
              </a:rPr>
              <a:t> </a:t>
            </a:r>
            <a:r>
              <a:rPr lang="en-US" sz="1800" kern="100" dirty="0" err="1">
                <a:solidFill>
                  <a:srgbClr val="000000"/>
                </a:solidFill>
                <a:highlight>
                  <a:srgbClr val="FFFFFF"/>
                </a:highlight>
                <a:latin typeface="Arial" panose="020B0604020202020204" pitchFamily="34" charset="0"/>
                <a:cs typeface="Times New Roman" panose="02020603050405020304" pitchFamily="18" charset="0"/>
              </a:rPr>
              <a:t>að</a:t>
            </a:r>
            <a:r>
              <a:rPr lang="en-US" sz="1800" kern="100" dirty="0">
                <a:solidFill>
                  <a:srgbClr val="000000"/>
                </a:solidFill>
                <a:highlight>
                  <a:srgbClr val="FFFFFF"/>
                </a:highlight>
                <a:latin typeface="Arial" panose="020B0604020202020204" pitchFamily="34" charset="0"/>
                <a:cs typeface="Times New Roman" panose="02020603050405020304" pitchFamily="18" charset="0"/>
              </a:rPr>
              <a:t> </a:t>
            </a:r>
            <a:r>
              <a:rPr lang="en-US" sz="1800" kern="100" dirty="0" err="1">
                <a:solidFill>
                  <a:srgbClr val="000000"/>
                </a:solidFill>
                <a:highlight>
                  <a:srgbClr val="FFFFFF"/>
                </a:highlight>
                <a:latin typeface="Arial" panose="020B0604020202020204" pitchFamily="34" charset="0"/>
                <a:cs typeface="Times New Roman" panose="02020603050405020304" pitchFamily="18" charset="0"/>
              </a:rPr>
              <a:t>bæta</a:t>
            </a:r>
            <a:r>
              <a:rPr lang="en-US" sz="1800" kern="100" dirty="0">
                <a:solidFill>
                  <a:srgbClr val="000000"/>
                </a:solidFill>
                <a:highlight>
                  <a:srgbClr val="FFFFFF"/>
                </a:highlight>
                <a:latin typeface="Arial" panose="020B0604020202020204" pitchFamily="34" charset="0"/>
                <a:cs typeface="Times New Roman" panose="02020603050405020304" pitchFamily="18" charset="0"/>
              </a:rPr>
              <a:t> </a:t>
            </a:r>
            <a:r>
              <a:rPr lang="en-US" sz="1800" kern="100" dirty="0" err="1">
                <a:solidFill>
                  <a:srgbClr val="000000"/>
                </a:solidFill>
                <a:highlight>
                  <a:srgbClr val="FFFFFF"/>
                </a:highlight>
                <a:latin typeface="Arial" panose="020B0604020202020204" pitchFamily="34" charset="0"/>
                <a:cs typeface="Times New Roman" panose="02020603050405020304" pitchFamily="18" charset="0"/>
              </a:rPr>
              <a:t>líðan</a:t>
            </a:r>
            <a:r>
              <a:rPr lang="en-US" sz="1800" kern="100" dirty="0">
                <a:solidFill>
                  <a:srgbClr val="000000"/>
                </a:solidFill>
                <a:highlight>
                  <a:srgbClr val="FFFFFF"/>
                </a:highlight>
                <a:latin typeface="Arial" panose="020B0604020202020204" pitchFamily="34" charset="0"/>
                <a:cs typeface="Times New Roman" panose="02020603050405020304" pitchFamily="18" charset="0"/>
              </a:rPr>
              <a:t> </a:t>
            </a:r>
            <a:r>
              <a:rPr lang="en-US" sz="1800" kern="100" dirty="0" err="1">
                <a:solidFill>
                  <a:srgbClr val="000000"/>
                </a:solidFill>
                <a:highlight>
                  <a:srgbClr val="FFFFFF"/>
                </a:highlight>
                <a:latin typeface="Arial" panose="020B0604020202020204" pitchFamily="34" charset="0"/>
                <a:cs typeface="Times New Roman" panose="02020603050405020304" pitchFamily="18" charset="0"/>
              </a:rPr>
              <a:t>þátttakenda</a:t>
            </a:r>
            <a:r>
              <a:rPr lang="en-US" sz="1800" kern="100" dirty="0">
                <a:solidFill>
                  <a:srgbClr val="000000"/>
                </a:solidFill>
                <a:highlight>
                  <a:srgbClr val="FFFFFF"/>
                </a:highlight>
                <a:latin typeface="Arial" panose="020B0604020202020204" pitchFamily="34" charset="0"/>
                <a:cs typeface="Times New Roman" panose="02020603050405020304" pitchFamily="18" charset="0"/>
              </a:rPr>
              <a:t>?</a:t>
            </a:r>
          </a:p>
          <a:p>
            <a:pPr marL="342900">
              <a:lnSpc>
                <a:spcPct val="115000"/>
              </a:lnSpc>
              <a:spcAft>
                <a:spcPts val="800"/>
              </a:spcAft>
              <a:buFont typeface="Arial" panose="020B0604020202020204" pitchFamily="34" charset="0"/>
              <a:buChar char="•"/>
              <a:tabLst>
                <a:tab pos="457200" algn="l"/>
              </a:tabLst>
            </a:pPr>
            <a:r>
              <a:rPr lang="is-IS" sz="1800" kern="1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Mætti styðjast við</a:t>
            </a:r>
            <a:r>
              <a:rPr lang="is-IS" sz="18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 jákvæða sálfræðiráð eða PERMA?</a:t>
            </a:r>
          </a:p>
          <a:p>
            <a:pPr marL="342900">
              <a:lnSpc>
                <a:spcPct val="115000"/>
              </a:lnSpc>
              <a:spcAft>
                <a:spcPts val="800"/>
              </a:spcAft>
              <a:buFont typeface="Arial" panose="020B0604020202020204" pitchFamily="34" charset="0"/>
              <a:buChar char="•"/>
              <a:tabLst>
                <a:tab pos="457200" algn="l"/>
              </a:tabLst>
            </a:pPr>
            <a:r>
              <a:rPr lang="is-IS" sz="18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Hvernig mætti gera starfsfólki kleift að koma sjónarmiðum á framfæri og mynda tengsl?</a:t>
            </a:r>
            <a:endPar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14300" lvl="0" indent="0" algn="l" rtl="0">
              <a:lnSpc>
                <a:spcPct val="95000"/>
              </a:lnSpc>
              <a:spcBef>
                <a:spcPts val="0"/>
              </a:spcBef>
              <a:spcAft>
                <a:spcPts val="0"/>
              </a:spcAft>
              <a:buClr>
                <a:srgbClr val="000000"/>
              </a:buClr>
              <a:buSzPct val="117647"/>
              <a:buNone/>
            </a:pPr>
            <a:endParaRPr sz="1800" dirty="0">
              <a:solidFill>
                <a:srgbClr val="000000"/>
              </a:solidFill>
              <a:highlight>
                <a:srgbClr val="FFFFFF"/>
              </a:highlight>
              <a:latin typeface="Arial"/>
              <a:ea typeface="Arial"/>
              <a:cs typeface="Arial"/>
              <a:sym typeface="Arial"/>
            </a:endParaRPr>
          </a:p>
        </p:txBody>
      </p:sp>
      <p:sp>
        <p:nvSpPr>
          <p:cNvPr id="403" name="Google Shape;403;p37"/>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04" name="Google Shape;404;p37"/>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405" name="Google Shape;405;p37"/>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2" name="Google Shape;273;p27" descr="Diagram&#10;&#10;Description automatically generated">
            <a:extLst>
              <a:ext uri="{FF2B5EF4-FFF2-40B4-BE49-F238E27FC236}">
                <a16:creationId xmlns:a16="http://schemas.microsoft.com/office/drawing/2014/main" id="{79F5C75D-99ED-DF92-B157-1BF694789F7D}"/>
              </a:ext>
            </a:extLst>
          </p:cNvPr>
          <p:cNvPicPr preferRelativeResize="0"/>
          <p:nvPr/>
        </p:nvPicPr>
        <p:blipFill rotWithShape="1">
          <a:blip r:embed="rId5">
            <a:alphaModFix/>
          </a:blip>
          <a:srcRect/>
          <a:stretch/>
        </p:blipFill>
        <p:spPr>
          <a:xfrm>
            <a:off x="3317112" y="3650007"/>
            <a:ext cx="4662293" cy="285148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8"/>
          <p:cNvSpPr txBox="1">
            <a:spLocks noGrp="1"/>
          </p:cNvSpPr>
          <p:nvPr>
            <p:ph type="body" idx="1"/>
          </p:nvPr>
        </p:nvSpPr>
        <p:spPr>
          <a:xfrm>
            <a:off x="79029" y="1278777"/>
            <a:ext cx="8607769" cy="5403857"/>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360"/>
              </a:spcBef>
              <a:spcAft>
                <a:spcPts val="0"/>
              </a:spcAft>
              <a:buClr>
                <a:schemeClr val="dk1"/>
              </a:buClr>
              <a:buSzPts val="1800"/>
              <a:buNone/>
            </a:pPr>
            <a:endParaRPr sz="3600" dirty="0">
              <a:highlight>
                <a:srgbClr val="FFFFFF"/>
              </a:highlight>
            </a:endParaRPr>
          </a:p>
          <a:p>
            <a:pPr marL="114300" indent="0">
              <a:buNone/>
            </a:pPr>
            <a:r>
              <a:rPr lang="is-IS" sz="2400" b="1" dirty="0">
                <a:highlight>
                  <a:srgbClr val="FFFFFF"/>
                </a:highlight>
              </a:rPr>
              <a:t>Gildi íhugunar og </a:t>
            </a:r>
            <a:r>
              <a:rPr lang="is-IS" sz="2400" b="1" dirty="0" err="1">
                <a:highlight>
                  <a:srgbClr val="FFFFFF"/>
                </a:highlight>
              </a:rPr>
              <a:t>ígrundunar</a:t>
            </a:r>
            <a:r>
              <a:rPr lang="is-IS" sz="2400" b="1" dirty="0">
                <a:highlight>
                  <a:srgbClr val="FFFFFF"/>
                </a:highlight>
              </a:rPr>
              <a:t> (</a:t>
            </a:r>
            <a:r>
              <a:rPr lang="is-IS" sz="2400" b="1" dirty="0" err="1">
                <a:highlight>
                  <a:srgbClr val="FFFFFF"/>
                </a:highlight>
              </a:rPr>
              <a:t>evaluative</a:t>
            </a:r>
            <a:r>
              <a:rPr lang="is-IS" sz="2400" b="1" dirty="0">
                <a:highlight>
                  <a:srgbClr val="FFFFFF"/>
                </a:highlight>
              </a:rPr>
              <a:t> </a:t>
            </a:r>
            <a:r>
              <a:rPr lang="is-IS" sz="2400" b="1" dirty="0" err="1">
                <a:highlight>
                  <a:srgbClr val="FFFFFF"/>
                </a:highlight>
              </a:rPr>
              <a:t>thinking</a:t>
            </a:r>
            <a:r>
              <a:rPr lang="is-IS" sz="2400" b="1" dirty="0">
                <a:highlight>
                  <a:srgbClr val="FFFFFF"/>
                </a:highlight>
              </a:rPr>
              <a:t>)</a:t>
            </a:r>
          </a:p>
          <a:p>
            <a:pPr marL="114300" lvl="0" indent="0" algn="l" rtl="0">
              <a:lnSpc>
                <a:spcPct val="100000"/>
              </a:lnSpc>
              <a:spcBef>
                <a:spcPts val="360"/>
              </a:spcBef>
              <a:spcAft>
                <a:spcPts val="0"/>
              </a:spcAft>
              <a:buSzPts val="1800"/>
              <a:buNone/>
            </a:pPr>
            <a:endParaRPr sz="2400" dirty="0">
              <a:highlight>
                <a:srgbClr val="FFFFFF"/>
              </a:highlight>
            </a:endParaRPr>
          </a:p>
          <a:p>
            <a:pPr marL="114300" indent="0">
              <a:buNone/>
            </a:pPr>
            <a:r>
              <a:rPr lang="is-IS" sz="2400" b="1" dirty="0">
                <a:highlight>
                  <a:srgbClr val="FFFFFF"/>
                </a:highlight>
              </a:rPr>
              <a:t>Rannsóknarniðurstöður birtar í júlí 2022</a:t>
            </a:r>
          </a:p>
          <a:p>
            <a:pPr marL="342900" lvl="0" indent="-342900">
              <a:lnSpc>
                <a:spcPct val="115000"/>
              </a:lnSpc>
              <a:spcAft>
                <a:spcPts val="800"/>
              </a:spcAft>
              <a:buFont typeface="Arial" panose="020B0604020202020204" pitchFamily="34" charset="0"/>
              <a:buChar char="•"/>
              <a:tabLst>
                <a:tab pos="457200" algn="l"/>
              </a:tabLst>
            </a:pPr>
            <a:r>
              <a:rPr lang="is-IS" sz="18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Rannsakendur komust að því að eldra fólk sem reglulega metur hugsanir sínar, tilfinningar og hegðun (með mildi og án þess að dæma) hafði umtalsvert betra minni, einbeitingu og hæfileika til að leysa vandamál, þekkt sem </a:t>
            </a:r>
            <a:r>
              <a:rPr lang="is-IS" sz="1800" kern="100" dirty="0" err="1">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skilvit</a:t>
            </a:r>
            <a:r>
              <a:rPr lang="is-IS" sz="18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 og voru almennt með betri heilastarfsemi en þeir sem gerðu það ekki.</a:t>
            </a:r>
            <a:endPar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14300" lvl="0" indent="0" algn="l" rtl="0">
              <a:lnSpc>
                <a:spcPct val="95000"/>
              </a:lnSpc>
              <a:spcBef>
                <a:spcPts val="0"/>
              </a:spcBef>
              <a:spcAft>
                <a:spcPts val="0"/>
              </a:spcAft>
              <a:buClr>
                <a:srgbClr val="000000"/>
              </a:buClr>
              <a:buSzPts val="1800"/>
              <a:buNone/>
            </a:pPr>
            <a:endParaRPr sz="1800" dirty="0">
              <a:solidFill>
                <a:srgbClr val="000000"/>
              </a:solidFill>
              <a:highlight>
                <a:srgbClr val="FFFFFF"/>
              </a:highlight>
              <a:latin typeface="Arial"/>
              <a:ea typeface="Arial"/>
              <a:cs typeface="Arial"/>
              <a:sym typeface="Arial"/>
            </a:endParaRPr>
          </a:p>
        </p:txBody>
      </p:sp>
      <p:pic>
        <p:nvPicPr>
          <p:cNvPr id="411" name="Google Shape;411;p38"/>
          <p:cNvPicPr preferRelativeResize="0"/>
          <p:nvPr/>
        </p:nvPicPr>
        <p:blipFill rotWithShape="1">
          <a:blip r:embed="rId3">
            <a:alphaModFix/>
          </a:blip>
          <a:srcRect/>
          <a:stretch/>
        </p:blipFill>
        <p:spPr>
          <a:xfrm>
            <a:off x="8181875" y="89649"/>
            <a:ext cx="892426" cy="881527"/>
          </a:xfrm>
          <a:prstGeom prst="rect">
            <a:avLst/>
          </a:prstGeom>
          <a:noFill/>
          <a:ln>
            <a:noFill/>
          </a:ln>
        </p:spPr>
      </p:pic>
      <p:sp>
        <p:nvSpPr>
          <p:cNvPr id="412" name="Google Shape;412;p38"/>
          <p:cNvSpPr txBox="1"/>
          <p:nvPr/>
        </p:nvSpPr>
        <p:spPr>
          <a:xfrm>
            <a:off x="318976" y="5903893"/>
            <a:ext cx="860777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dirty="0" err="1"/>
              <a:t>Heimild</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Bawden</a:t>
            </a:r>
            <a:r>
              <a:rPr lang="en-US" sz="1100" b="0" i="0" u="none" strike="noStrike" cap="none" dirty="0">
                <a:solidFill>
                  <a:srgbClr val="000000"/>
                </a:solidFill>
                <a:latin typeface="Arial"/>
                <a:ea typeface="Arial"/>
                <a:cs typeface="Arial"/>
                <a:sym typeface="Arial"/>
              </a:rPr>
              <a:t> (2022) </a:t>
            </a:r>
            <a:endParaRPr sz="1100" b="0" i="0" u="sng"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https://www.scotsman.com/health/ten-minutes-of-self-reflection-could-reduce-risk-of-alzheimers-disease-study-suggests-3777612</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13" name="Google Shape;413;p38"/>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dirty="0" err="1">
                <a:latin typeface="Arial"/>
                <a:ea typeface="Arial"/>
                <a:cs typeface="Arial"/>
                <a:sym typeface="Arial"/>
              </a:rPr>
              <a:t>Íhugun</a:t>
            </a:r>
            <a:r>
              <a:rPr lang="en-US" dirty="0">
                <a:latin typeface="Arial"/>
                <a:ea typeface="Arial"/>
                <a:cs typeface="Arial"/>
                <a:sym typeface="Arial"/>
              </a:rPr>
              <a:t> </a:t>
            </a:r>
            <a:r>
              <a:rPr lang="en-US" dirty="0" err="1">
                <a:latin typeface="Arial"/>
                <a:ea typeface="Arial"/>
                <a:cs typeface="Arial"/>
                <a:sym typeface="Arial"/>
              </a:rPr>
              <a:t>sem</a:t>
            </a:r>
            <a:r>
              <a:rPr lang="en-US" dirty="0">
                <a:latin typeface="Arial"/>
                <a:ea typeface="Arial"/>
                <a:cs typeface="Arial"/>
                <a:sym typeface="Arial"/>
              </a:rPr>
              <a:t> </a:t>
            </a:r>
            <a:r>
              <a:rPr lang="en-US" dirty="0" err="1">
                <a:latin typeface="Arial"/>
                <a:ea typeface="Arial"/>
                <a:cs typeface="Arial"/>
                <a:sym typeface="Arial"/>
              </a:rPr>
              <a:t>vani</a:t>
            </a:r>
            <a:endParaRPr dirty="0">
              <a:latin typeface="Arial"/>
              <a:ea typeface="Arial"/>
              <a:cs typeface="Arial"/>
              <a:sym typeface="Arial"/>
            </a:endParaRPr>
          </a:p>
        </p:txBody>
      </p:sp>
      <p:sp>
        <p:nvSpPr>
          <p:cNvPr id="414" name="Google Shape;414;p38"/>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15" name="Google Shape;415;p38"/>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9"/>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dirty="0" err="1">
                <a:latin typeface="Arial"/>
                <a:ea typeface="Arial"/>
                <a:cs typeface="Arial"/>
                <a:sym typeface="Arial"/>
              </a:rPr>
              <a:t>Aðgerð</a:t>
            </a:r>
            <a:endParaRPr dirty="0">
              <a:latin typeface="Arial"/>
              <a:ea typeface="Arial"/>
              <a:cs typeface="Arial"/>
              <a:sym typeface="Arial"/>
            </a:endParaRPr>
          </a:p>
        </p:txBody>
      </p:sp>
      <p:sp>
        <p:nvSpPr>
          <p:cNvPr id="421" name="Google Shape;421;p39"/>
          <p:cNvSpPr txBox="1">
            <a:spLocks noGrp="1"/>
          </p:cNvSpPr>
          <p:nvPr>
            <p:ph type="body" idx="1"/>
          </p:nvPr>
        </p:nvSpPr>
        <p:spPr>
          <a:xfrm>
            <a:off x="138224" y="1519688"/>
            <a:ext cx="8229600" cy="43029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360"/>
              </a:spcBef>
              <a:spcAft>
                <a:spcPts val="0"/>
              </a:spcAft>
              <a:buClr>
                <a:schemeClr val="dk1"/>
              </a:buClr>
              <a:buSzPts val="1800"/>
              <a:buChar char="•"/>
            </a:pPr>
            <a:r>
              <a:rPr lang="en-US" dirty="0" err="1">
                <a:highlight>
                  <a:srgbClr val="FFFFFF"/>
                </a:highlight>
              </a:rPr>
              <a:t>Ígrunda</a:t>
            </a:r>
            <a:r>
              <a:rPr lang="en-US" dirty="0">
                <a:highlight>
                  <a:srgbClr val="FFFFFF"/>
                </a:highlight>
              </a:rPr>
              <a:t> </a:t>
            </a:r>
            <a:r>
              <a:rPr lang="en-US" dirty="0" err="1">
                <a:highlight>
                  <a:srgbClr val="FFFFFF"/>
                </a:highlight>
              </a:rPr>
              <a:t>hugsanir</a:t>
            </a:r>
            <a:r>
              <a:rPr lang="en-US" dirty="0">
                <a:highlight>
                  <a:srgbClr val="FFFFFF"/>
                </a:highlight>
              </a:rPr>
              <a:t>, </a:t>
            </a:r>
            <a:r>
              <a:rPr lang="en-US" dirty="0" err="1">
                <a:highlight>
                  <a:srgbClr val="FFFFFF"/>
                </a:highlight>
              </a:rPr>
              <a:t>tilfinningar</a:t>
            </a:r>
            <a:r>
              <a:rPr lang="en-US" dirty="0">
                <a:highlight>
                  <a:srgbClr val="FFFFFF"/>
                </a:highlight>
              </a:rPr>
              <a:t> og </a:t>
            </a:r>
            <a:r>
              <a:rPr lang="en-US" dirty="0" err="1">
                <a:highlight>
                  <a:srgbClr val="FFFFFF"/>
                </a:highlight>
              </a:rPr>
              <a:t>hegðun</a:t>
            </a:r>
            <a:endParaRPr lang="en-US" dirty="0">
              <a:highlight>
                <a:srgbClr val="FFFFFF"/>
              </a:highlight>
            </a:endParaRPr>
          </a:p>
          <a:p>
            <a:pPr marL="457200" lvl="0" indent="-342900" algn="l" rtl="0">
              <a:lnSpc>
                <a:spcPct val="100000"/>
              </a:lnSpc>
              <a:spcBef>
                <a:spcPts val="360"/>
              </a:spcBef>
              <a:spcAft>
                <a:spcPts val="0"/>
              </a:spcAft>
              <a:buClr>
                <a:schemeClr val="dk1"/>
              </a:buClr>
              <a:buSzPts val="1800"/>
              <a:buChar char="•"/>
            </a:pPr>
            <a:r>
              <a:rPr lang="en-US" dirty="0" err="1">
                <a:highlight>
                  <a:srgbClr val="FFFFFF"/>
                </a:highlight>
              </a:rPr>
              <a:t>Með</a:t>
            </a:r>
            <a:r>
              <a:rPr lang="en-US" dirty="0">
                <a:highlight>
                  <a:srgbClr val="FFFFFF"/>
                </a:highlight>
              </a:rPr>
              <a:t> </a:t>
            </a:r>
            <a:r>
              <a:rPr lang="en-US" dirty="0" err="1">
                <a:highlight>
                  <a:srgbClr val="FFFFFF"/>
                </a:highlight>
              </a:rPr>
              <a:t>mildi</a:t>
            </a:r>
            <a:endParaRPr lang="en-US" dirty="0">
              <a:highlight>
                <a:srgbClr val="FFFFFF"/>
              </a:highlight>
            </a:endParaRPr>
          </a:p>
          <a:p>
            <a:pPr marL="457200" lvl="0" indent="-342900" algn="l" rtl="0">
              <a:lnSpc>
                <a:spcPct val="100000"/>
              </a:lnSpc>
              <a:spcBef>
                <a:spcPts val="360"/>
              </a:spcBef>
              <a:spcAft>
                <a:spcPts val="0"/>
              </a:spcAft>
              <a:buClr>
                <a:schemeClr val="dk1"/>
              </a:buClr>
              <a:buSzPts val="1800"/>
              <a:buChar char="•"/>
            </a:pPr>
            <a:r>
              <a:rPr lang="en-US" dirty="0">
                <a:highlight>
                  <a:srgbClr val="FFFFFF"/>
                </a:highlight>
              </a:rPr>
              <a:t>Án </a:t>
            </a:r>
            <a:r>
              <a:rPr lang="en-US" dirty="0" err="1">
                <a:highlight>
                  <a:srgbClr val="FFFFFF"/>
                </a:highlight>
              </a:rPr>
              <a:t>þess</a:t>
            </a:r>
            <a:r>
              <a:rPr lang="en-US" dirty="0">
                <a:highlight>
                  <a:srgbClr val="FFFFFF"/>
                </a:highlight>
              </a:rPr>
              <a:t> </a:t>
            </a:r>
            <a:r>
              <a:rPr lang="en-US" dirty="0" err="1">
                <a:highlight>
                  <a:srgbClr val="FFFFFF"/>
                </a:highlight>
              </a:rPr>
              <a:t>að</a:t>
            </a:r>
            <a:r>
              <a:rPr lang="en-US" dirty="0">
                <a:highlight>
                  <a:srgbClr val="FFFFFF"/>
                </a:highlight>
              </a:rPr>
              <a:t> </a:t>
            </a:r>
            <a:r>
              <a:rPr lang="en-US" dirty="0" err="1">
                <a:highlight>
                  <a:srgbClr val="FFFFFF"/>
                </a:highlight>
              </a:rPr>
              <a:t>dæma</a:t>
            </a:r>
            <a:endParaRPr dirty="0">
              <a:highlight>
                <a:srgbClr val="FFFFFF"/>
              </a:highlight>
            </a:endParaRPr>
          </a:p>
          <a:p>
            <a:pPr marL="114300" lvl="0" indent="0" algn="l" rtl="0">
              <a:lnSpc>
                <a:spcPct val="95000"/>
              </a:lnSpc>
              <a:spcBef>
                <a:spcPts val="0"/>
              </a:spcBef>
              <a:spcAft>
                <a:spcPts val="0"/>
              </a:spcAft>
              <a:buClr>
                <a:srgbClr val="000000"/>
              </a:buClr>
              <a:buSzPts val="1800"/>
              <a:buNone/>
            </a:pPr>
            <a:endParaRPr sz="1800" dirty="0">
              <a:solidFill>
                <a:srgbClr val="000000"/>
              </a:solidFill>
              <a:highlight>
                <a:srgbClr val="FFFFFF"/>
              </a:highlight>
              <a:latin typeface="Arial"/>
              <a:ea typeface="Arial"/>
              <a:cs typeface="Arial"/>
              <a:sym typeface="Arial"/>
            </a:endParaRPr>
          </a:p>
        </p:txBody>
      </p:sp>
      <p:sp>
        <p:nvSpPr>
          <p:cNvPr id="422" name="Google Shape;422;p39"/>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23" name="Google Shape;423;p39"/>
          <p:cNvPicPr preferRelativeResize="0"/>
          <p:nvPr/>
        </p:nvPicPr>
        <p:blipFill rotWithShape="1">
          <a:blip r:embed="rId3">
            <a:alphaModFix/>
          </a:blip>
          <a:srcRect/>
          <a:stretch/>
        </p:blipFill>
        <p:spPr>
          <a:xfrm>
            <a:off x="8181875" y="89649"/>
            <a:ext cx="892426" cy="881527"/>
          </a:xfrm>
          <a:prstGeom prst="rect">
            <a:avLst/>
          </a:prstGeom>
          <a:noFill/>
          <a:ln>
            <a:noFill/>
          </a:ln>
        </p:spPr>
      </p:pic>
      <p:sp>
        <p:nvSpPr>
          <p:cNvPr id="424" name="Google Shape;424;p39"/>
          <p:cNvSpPr/>
          <p:nvPr/>
        </p:nvSpPr>
        <p:spPr>
          <a:xfrm>
            <a:off x="1178546" y="3994612"/>
            <a:ext cx="1806576" cy="1235075"/>
          </a:xfrm>
          <a:prstGeom prst="cloudCallout">
            <a:avLst>
              <a:gd name="adj1" fmla="val 73111"/>
              <a:gd name="adj2" fmla="val -14458"/>
            </a:avLst>
          </a:prstGeom>
          <a:solidFill>
            <a:srgbClr val="4472C4"/>
          </a:solidFill>
          <a:ln w="12700" cap="flat" cmpd="sng">
            <a:solidFill>
              <a:srgbClr val="1F37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en-US" sz="2000" b="1" i="0" u="none" strike="noStrike" cap="none" dirty="0" err="1">
                <a:solidFill>
                  <a:schemeClr val="lt1"/>
                </a:solidFill>
                <a:latin typeface="Calibri"/>
                <a:ea typeface="Calibri"/>
                <a:cs typeface="Calibri"/>
                <a:sym typeface="Calibri"/>
              </a:rPr>
              <a:t>Hugsanir</a:t>
            </a:r>
            <a:endParaRPr sz="3600" b="1" i="0" u="none" strike="noStrike" cap="none" dirty="0">
              <a:solidFill>
                <a:schemeClr val="lt1"/>
              </a:solidFill>
              <a:latin typeface="Arial"/>
              <a:ea typeface="Arial"/>
              <a:cs typeface="Arial"/>
              <a:sym typeface="Arial"/>
            </a:endParaRPr>
          </a:p>
        </p:txBody>
      </p:sp>
      <p:sp>
        <p:nvSpPr>
          <p:cNvPr id="425" name="Google Shape;425;p39"/>
          <p:cNvSpPr/>
          <p:nvPr/>
        </p:nvSpPr>
        <p:spPr>
          <a:xfrm>
            <a:off x="5410201" y="2669400"/>
            <a:ext cx="2040178" cy="1141413"/>
          </a:xfrm>
          <a:prstGeom prst="wedgeEllipseCallout">
            <a:avLst>
              <a:gd name="adj1" fmla="val -64931"/>
              <a:gd name="adj2" fmla="val 59935"/>
            </a:avLst>
          </a:prstGeom>
          <a:solidFill>
            <a:srgbClr val="4472C4"/>
          </a:solidFill>
          <a:ln w="12700" cap="flat" cmpd="sng">
            <a:solidFill>
              <a:srgbClr val="1F37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en-US" sz="2000" b="1" i="0" u="none" strike="noStrike" cap="none" dirty="0" err="1">
                <a:solidFill>
                  <a:schemeClr val="lt1"/>
                </a:solidFill>
                <a:latin typeface="Calibri"/>
                <a:ea typeface="Calibri"/>
                <a:cs typeface="Calibri"/>
                <a:sym typeface="Calibri"/>
              </a:rPr>
              <a:t>Tilfinningar</a:t>
            </a:r>
            <a:endParaRPr sz="3600" b="1" i="0" u="none" strike="noStrike" cap="none" dirty="0">
              <a:solidFill>
                <a:schemeClr val="lt1"/>
              </a:solidFill>
              <a:latin typeface="Arial"/>
              <a:ea typeface="Arial"/>
              <a:cs typeface="Arial"/>
              <a:sym typeface="Arial"/>
            </a:endParaRPr>
          </a:p>
        </p:txBody>
      </p:sp>
      <p:sp>
        <p:nvSpPr>
          <p:cNvPr id="426" name="Google Shape;426;p39"/>
          <p:cNvSpPr/>
          <p:nvPr/>
        </p:nvSpPr>
        <p:spPr>
          <a:xfrm>
            <a:off x="4025444" y="5229687"/>
            <a:ext cx="1857375" cy="1141413"/>
          </a:xfrm>
          <a:prstGeom prst="wedgeEllipseCallout">
            <a:avLst>
              <a:gd name="adj1" fmla="val -22014"/>
              <a:gd name="adj2" fmla="val -65074"/>
            </a:avLst>
          </a:prstGeom>
          <a:solidFill>
            <a:srgbClr val="70AD47"/>
          </a:solidFill>
          <a:ln w="12700" cap="flat" cmpd="sng">
            <a:solidFill>
              <a:srgbClr val="3756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000"/>
              <a:buFont typeface="Arial"/>
              <a:buNone/>
            </a:pPr>
            <a:r>
              <a:rPr lang="en-US" sz="2000" b="1" i="0" u="none" strike="noStrike" cap="none" dirty="0" err="1">
                <a:solidFill>
                  <a:schemeClr val="lt1"/>
                </a:solidFill>
                <a:latin typeface="Calibri"/>
                <a:ea typeface="Calibri"/>
                <a:cs typeface="Calibri"/>
                <a:sym typeface="Calibri"/>
              </a:rPr>
              <a:t>Hegðun</a:t>
            </a:r>
            <a:endParaRPr sz="3600" b="1" i="0" u="none" strike="noStrike" cap="none" dirty="0">
              <a:solidFill>
                <a:schemeClr val="lt1"/>
              </a:solidFill>
              <a:latin typeface="Arial"/>
              <a:ea typeface="Arial"/>
              <a:cs typeface="Arial"/>
              <a:sym typeface="Arial"/>
            </a:endParaRPr>
          </a:p>
        </p:txBody>
      </p:sp>
      <p:sp>
        <p:nvSpPr>
          <p:cNvPr id="427" name="Google Shape;427;p39"/>
          <p:cNvSpPr/>
          <p:nvPr/>
        </p:nvSpPr>
        <p:spPr>
          <a:xfrm>
            <a:off x="3692637" y="3671138"/>
            <a:ext cx="1477962" cy="1104900"/>
          </a:xfrm>
          <a:prstGeom prst="rect">
            <a:avLst/>
          </a:prstGeom>
          <a:solidFill>
            <a:srgbClr val="ED7D31"/>
          </a:solidFill>
          <a:ln w="12700" cap="flat" cmpd="sng">
            <a:solidFill>
              <a:srgbClr val="823B0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r>
              <a:rPr lang="en-US" sz="1800" b="1" i="0" u="none" strike="noStrike" cap="none" dirty="0" err="1">
                <a:solidFill>
                  <a:schemeClr val="lt1"/>
                </a:solidFill>
                <a:latin typeface="Calibri"/>
                <a:ea typeface="Calibri"/>
                <a:cs typeface="Calibri"/>
                <a:sym typeface="Calibri"/>
              </a:rPr>
              <a:t>Síðasta</a:t>
            </a:r>
            <a:r>
              <a:rPr lang="en-US" sz="1800" b="1" i="0" u="none" strike="noStrike" cap="none" dirty="0">
                <a:solidFill>
                  <a:schemeClr val="lt1"/>
                </a:solidFill>
                <a:latin typeface="Calibri"/>
                <a:ea typeface="Calibri"/>
                <a:cs typeface="Calibri"/>
                <a:sym typeface="Calibri"/>
              </a:rPr>
              <a:t> </a:t>
            </a:r>
            <a:r>
              <a:rPr lang="en-US" sz="1800" b="1" i="0" u="none" strike="noStrike" cap="none" dirty="0" err="1">
                <a:solidFill>
                  <a:schemeClr val="lt1"/>
                </a:solidFill>
                <a:latin typeface="Calibri"/>
                <a:ea typeface="Calibri"/>
                <a:cs typeface="Calibri"/>
                <a:sym typeface="Calibri"/>
              </a:rPr>
              <a:t>vika</a:t>
            </a:r>
            <a:endParaRPr sz="3200" b="1" i="0" u="none" strike="noStrike" cap="none" dirty="0">
              <a:solidFill>
                <a:schemeClr val="lt1"/>
              </a:solidFill>
              <a:latin typeface="Arial"/>
              <a:ea typeface="Arial"/>
              <a:cs typeface="Arial"/>
              <a:sym typeface="Arial"/>
            </a:endParaRPr>
          </a:p>
        </p:txBody>
      </p:sp>
      <p:sp>
        <p:nvSpPr>
          <p:cNvPr id="428" name="Google Shape;428;p39"/>
          <p:cNvSpPr/>
          <p:nvPr/>
        </p:nvSpPr>
        <p:spPr>
          <a:xfrm>
            <a:off x="-318976" y="-303587"/>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9" name="Google Shape;429;p39"/>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0"/>
          <p:cNvSpPr txBox="1">
            <a:spLocks noGrp="1"/>
          </p:cNvSpPr>
          <p:nvPr>
            <p:ph type="title"/>
          </p:nvPr>
        </p:nvSpPr>
        <p:spPr>
          <a:xfrm>
            <a:off x="329861"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dirty="0" err="1">
                <a:latin typeface="Arial"/>
                <a:ea typeface="Arial"/>
                <a:cs typeface="Arial"/>
                <a:sym typeface="Arial"/>
              </a:rPr>
              <a:t>Umræður</a:t>
            </a:r>
            <a:endParaRPr dirty="0">
              <a:latin typeface="Arial"/>
              <a:ea typeface="Arial"/>
              <a:cs typeface="Arial"/>
              <a:sym typeface="Arial"/>
            </a:endParaRPr>
          </a:p>
        </p:txBody>
      </p:sp>
      <p:sp>
        <p:nvSpPr>
          <p:cNvPr id="435" name="Google Shape;435;p40"/>
          <p:cNvSpPr txBox="1">
            <a:spLocks noGrp="1"/>
          </p:cNvSpPr>
          <p:nvPr>
            <p:ph type="body" idx="1"/>
          </p:nvPr>
        </p:nvSpPr>
        <p:spPr>
          <a:xfrm>
            <a:off x="144804" y="1539094"/>
            <a:ext cx="4710225" cy="4302900"/>
          </a:xfrm>
          <a:prstGeom prst="rect">
            <a:avLst/>
          </a:prstGeom>
          <a:noFill/>
          <a:ln>
            <a:noFill/>
          </a:ln>
        </p:spPr>
        <p:txBody>
          <a:bodyPr spcFirstLastPara="1" wrap="square" lIns="91425" tIns="45700" rIns="91425" bIns="45700" anchor="t" anchorCtr="0">
            <a:normAutofit/>
          </a:bodyPr>
          <a:lstStyle/>
          <a:p>
            <a:pPr marL="114300" lvl="0" indent="0" algn="l" rtl="0">
              <a:lnSpc>
                <a:spcPct val="100000"/>
              </a:lnSpc>
              <a:spcBef>
                <a:spcPts val="360"/>
              </a:spcBef>
              <a:spcAft>
                <a:spcPts val="0"/>
              </a:spcAft>
              <a:buSzPts val="1800"/>
              <a:buNone/>
            </a:pPr>
            <a:r>
              <a:rPr lang="en-US" sz="2800" dirty="0">
                <a:highlight>
                  <a:srgbClr val="FFFFFF"/>
                </a:highlight>
              </a:rPr>
              <a:t>Hvað gætum við </a:t>
            </a:r>
            <a:r>
              <a:rPr lang="en-US" sz="2800" dirty="0" err="1">
                <a:highlight>
                  <a:srgbClr val="FFFFFF"/>
                </a:highlight>
              </a:rPr>
              <a:t>ígrundað</a:t>
            </a:r>
            <a:r>
              <a:rPr lang="en-US" sz="2800" dirty="0">
                <a:highlight>
                  <a:srgbClr val="FFFFFF"/>
                </a:highlight>
              </a:rPr>
              <a:t> </a:t>
            </a:r>
            <a:r>
              <a:rPr lang="en-US" sz="2800" dirty="0" err="1">
                <a:highlight>
                  <a:srgbClr val="FFFFFF"/>
                </a:highlight>
              </a:rPr>
              <a:t>ef</a:t>
            </a:r>
            <a:r>
              <a:rPr lang="en-US" sz="2800" dirty="0">
                <a:highlight>
                  <a:srgbClr val="FFFFFF"/>
                </a:highlight>
              </a:rPr>
              <a:t> við </a:t>
            </a:r>
            <a:r>
              <a:rPr lang="en-US" sz="2800" dirty="0" err="1">
                <a:highlight>
                  <a:srgbClr val="FFFFFF"/>
                </a:highlight>
              </a:rPr>
              <a:t>færum</a:t>
            </a:r>
            <a:r>
              <a:rPr lang="en-US" sz="2800" dirty="0">
                <a:highlight>
                  <a:srgbClr val="FFFFFF"/>
                </a:highlight>
              </a:rPr>
              <a:t> </a:t>
            </a:r>
            <a:r>
              <a:rPr lang="en-US" sz="2800" dirty="0" err="1">
                <a:highlight>
                  <a:srgbClr val="FFFFFF"/>
                </a:highlight>
              </a:rPr>
              <a:t>yfir</a:t>
            </a:r>
            <a:r>
              <a:rPr lang="en-US" sz="2800" dirty="0">
                <a:highlight>
                  <a:srgbClr val="FFFFFF"/>
                </a:highlight>
              </a:rPr>
              <a:t> </a:t>
            </a:r>
            <a:r>
              <a:rPr lang="en-US" sz="2800" dirty="0" err="1">
                <a:highlight>
                  <a:srgbClr val="FFFFFF"/>
                </a:highlight>
              </a:rPr>
              <a:t>vinnudaginn</a:t>
            </a:r>
            <a:r>
              <a:rPr lang="en-US" sz="2800" dirty="0">
                <a:highlight>
                  <a:srgbClr val="FFFFFF"/>
                </a:highlight>
              </a:rPr>
              <a:t> í </a:t>
            </a:r>
            <a:r>
              <a:rPr lang="en-US" sz="2800" dirty="0" err="1">
                <a:highlight>
                  <a:srgbClr val="FFFFFF"/>
                </a:highlight>
              </a:rPr>
              <a:t>huganum</a:t>
            </a:r>
            <a:r>
              <a:rPr lang="en-US" sz="2800" dirty="0">
                <a:highlight>
                  <a:srgbClr val="FFFFFF"/>
                </a:highlight>
              </a:rPr>
              <a:t>…</a:t>
            </a:r>
            <a:endParaRPr dirty="0"/>
          </a:p>
          <a:p>
            <a:pPr marL="114300" lvl="0" indent="0" algn="l" rtl="0">
              <a:lnSpc>
                <a:spcPct val="100000"/>
              </a:lnSpc>
              <a:spcBef>
                <a:spcPts val="360"/>
              </a:spcBef>
              <a:spcAft>
                <a:spcPts val="0"/>
              </a:spcAft>
              <a:buSzPts val="1800"/>
              <a:buNone/>
            </a:pPr>
            <a:endParaRPr sz="2800" dirty="0">
              <a:highlight>
                <a:srgbClr val="FFFFFF"/>
              </a:highlight>
            </a:endParaRPr>
          </a:p>
          <a:p>
            <a:pPr marL="457200" lvl="0" indent="-342900" algn="l" rtl="0">
              <a:lnSpc>
                <a:spcPct val="100000"/>
              </a:lnSpc>
              <a:spcBef>
                <a:spcPts val="360"/>
              </a:spcBef>
              <a:spcAft>
                <a:spcPts val="0"/>
              </a:spcAft>
              <a:buClr>
                <a:schemeClr val="dk1"/>
              </a:buClr>
              <a:buSzPts val="1800"/>
              <a:buChar char="•"/>
            </a:pPr>
            <a:r>
              <a:rPr lang="en-US" sz="2400" dirty="0" err="1">
                <a:highlight>
                  <a:srgbClr val="FFFFFF"/>
                </a:highlight>
              </a:rPr>
              <a:t>Hverju</a:t>
            </a:r>
            <a:r>
              <a:rPr lang="en-US" sz="2400" dirty="0">
                <a:highlight>
                  <a:srgbClr val="FFFFFF"/>
                </a:highlight>
              </a:rPr>
              <a:t> </a:t>
            </a:r>
            <a:r>
              <a:rPr lang="en-US" sz="2400" dirty="0" err="1">
                <a:highlight>
                  <a:srgbClr val="FFFFFF"/>
                </a:highlight>
              </a:rPr>
              <a:t>skilaði</a:t>
            </a:r>
            <a:r>
              <a:rPr lang="en-US" sz="2400" dirty="0">
                <a:highlight>
                  <a:srgbClr val="FFFFFF"/>
                </a:highlight>
              </a:rPr>
              <a:t> það?</a:t>
            </a:r>
            <a:endParaRPr sz="2400" dirty="0">
              <a:highlight>
                <a:srgbClr val="FFFFFF"/>
              </a:highlight>
            </a:endParaRPr>
          </a:p>
          <a:p>
            <a:pPr marL="457200" lvl="0" indent="-342900" algn="l" rtl="0">
              <a:lnSpc>
                <a:spcPct val="100000"/>
              </a:lnSpc>
              <a:spcBef>
                <a:spcPts val="360"/>
              </a:spcBef>
              <a:spcAft>
                <a:spcPts val="0"/>
              </a:spcAft>
              <a:buClr>
                <a:schemeClr val="dk1"/>
              </a:buClr>
              <a:buSzPts val="1800"/>
              <a:buChar char="•"/>
            </a:pPr>
            <a:r>
              <a:rPr lang="en-US" sz="2400" dirty="0">
                <a:highlight>
                  <a:srgbClr val="FFFFFF"/>
                </a:highlight>
              </a:rPr>
              <a:t>Hvaða þætti </a:t>
            </a:r>
            <a:r>
              <a:rPr lang="en-US" sz="2400" dirty="0" err="1">
                <a:highlight>
                  <a:srgbClr val="FFFFFF"/>
                </a:highlight>
              </a:rPr>
              <a:t>ígrunduðum</a:t>
            </a:r>
            <a:r>
              <a:rPr lang="en-US" sz="2400" dirty="0">
                <a:highlight>
                  <a:srgbClr val="FFFFFF"/>
                </a:highlight>
              </a:rPr>
              <a:t> við?</a:t>
            </a:r>
            <a:endParaRPr sz="2400" dirty="0">
              <a:highlight>
                <a:srgbClr val="FFFFFF"/>
              </a:highlight>
            </a:endParaRPr>
          </a:p>
          <a:p>
            <a:pPr marL="457200" lvl="0" indent="-342900" algn="l" rtl="0">
              <a:lnSpc>
                <a:spcPct val="100000"/>
              </a:lnSpc>
              <a:spcBef>
                <a:spcPts val="360"/>
              </a:spcBef>
              <a:spcAft>
                <a:spcPts val="0"/>
              </a:spcAft>
              <a:buClr>
                <a:schemeClr val="dk1"/>
              </a:buClr>
              <a:buSzPts val="1800"/>
              <a:buChar char="•"/>
            </a:pPr>
            <a:r>
              <a:rPr lang="en-US" sz="2400" dirty="0">
                <a:highlight>
                  <a:srgbClr val="FFFFFF"/>
                </a:highlight>
              </a:rPr>
              <a:t>Var það </a:t>
            </a:r>
            <a:r>
              <a:rPr lang="en-US" sz="2400" dirty="0" err="1">
                <a:highlight>
                  <a:srgbClr val="FFFFFF"/>
                </a:highlight>
              </a:rPr>
              <a:t>hjálplegt</a:t>
            </a:r>
            <a:r>
              <a:rPr lang="en-US" sz="2400" dirty="0">
                <a:highlight>
                  <a:srgbClr val="FFFFFF"/>
                </a:highlight>
              </a:rPr>
              <a:t> við </a:t>
            </a:r>
            <a:r>
              <a:rPr lang="en-US" sz="2400" dirty="0" err="1">
                <a:highlight>
                  <a:srgbClr val="FFFFFF"/>
                </a:highlight>
              </a:rPr>
              <a:t>framkvæmdir</a:t>
            </a:r>
            <a:r>
              <a:rPr lang="en-US" sz="2400" dirty="0">
                <a:highlight>
                  <a:srgbClr val="FFFFFF"/>
                </a:highlight>
              </a:rPr>
              <a:t> </a:t>
            </a:r>
            <a:r>
              <a:rPr lang="en-US" sz="2400" dirty="0" err="1">
                <a:highlight>
                  <a:srgbClr val="FFFFFF"/>
                </a:highlight>
              </a:rPr>
              <a:t>eða</a:t>
            </a:r>
            <a:r>
              <a:rPr lang="en-US" sz="2400" dirty="0">
                <a:highlight>
                  <a:srgbClr val="FFFFFF"/>
                </a:highlight>
              </a:rPr>
              <a:t> </a:t>
            </a:r>
            <a:r>
              <a:rPr lang="en-US" sz="2400" dirty="0" err="1">
                <a:highlight>
                  <a:srgbClr val="FFFFFF"/>
                </a:highlight>
              </a:rPr>
              <a:t>skipulagningu</a:t>
            </a:r>
            <a:r>
              <a:rPr lang="en-US" sz="2400" dirty="0">
                <a:highlight>
                  <a:srgbClr val="FFFFFF"/>
                </a:highlight>
              </a:rPr>
              <a:t>?</a:t>
            </a:r>
            <a:endParaRPr sz="2400" dirty="0">
              <a:highlight>
                <a:srgbClr val="FFFFFF"/>
              </a:highlight>
            </a:endParaRPr>
          </a:p>
          <a:p>
            <a:pPr marL="114300" lvl="0" indent="0" algn="l" rtl="0">
              <a:lnSpc>
                <a:spcPct val="95000"/>
              </a:lnSpc>
              <a:spcBef>
                <a:spcPts val="0"/>
              </a:spcBef>
              <a:spcAft>
                <a:spcPts val="0"/>
              </a:spcAft>
              <a:buClr>
                <a:srgbClr val="000000"/>
              </a:buClr>
              <a:buSzPts val="1800"/>
              <a:buNone/>
            </a:pPr>
            <a:endParaRPr sz="1800" dirty="0">
              <a:solidFill>
                <a:srgbClr val="000000"/>
              </a:solidFill>
              <a:highlight>
                <a:srgbClr val="FFFFFF"/>
              </a:highlight>
              <a:latin typeface="Arial"/>
              <a:ea typeface="Arial"/>
              <a:cs typeface="Arial"/>
              <a:sym typeface="Arial"/>
            </a:endParaRPr>
          </a:p>
        </p:txBody>
      </p:sp>
      <p:sp>
        <p:nvSpPr>
          <p:cNvPr id="436" name="Google Shape;436;p40"/>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37" name="Google Shape;437;p40"/>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438" name="Google Shape;438;p40" descr="Free Grayscale Photo Of Girl In Black Shirt  Stock Photo"/>
          <p:cNvPicPr preferRelativeResize="0"/>
          <p:nvPr/>
        </p:nvPicPr>
        <p:blipFill rotWithShape="1">
          <a:blip r:embed="rId4">
            <a:alphaModFix/>
          </a:blip>
          <a:srcRect/>
          <a:stretch/>
        </p:blipFill>
        <p:spPr>
          <a:xfrm>
            <a:off x="4706333" y="2398119"/>
            <a:ext cx="4292863" cy="29207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39" name="Google Shape;439;p40"/>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41"/>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ts val="1800"/>
              <a:buNone/>
            </a:pPr>
            <a:r>
              <a:rPr lang="en-US" dirty="0" err="1">
                <a:latin typeface="Arial"/>
                <a:ea typeface="Arial"/>
                <a:cs typeface="Arial"/>
                <a:sym typeface="Arial"/>
              </a:rPr>
              <a:t>Aðgerðaráætlanir</a:t>
            </a:r>
            <a:r>
              <a:rPr lang="en-US" dirty="0">
                <a:latin typeface="Arial"/>
                <a:ea typeface="Arial"/>
                <a:cs typeface="Arial"/>
                <a:sym typeface="Arial"/>
              </a:rPr>
              <a:t> - </a:t>
            </a:r>
            <a:r>
              <a:rPr lang="en-US" dirty="0" err="1">
                <a:latin typeface="Arial"/>
                <a:ea typeface="Arial"/>
                <a:cs typeface="Arial"/>
                <a:sym typeface="Arial"/>
              </a:rPr>
              <a:t>fjölbreytnispjöld</a:t>
            </a:r>
            <a:endParaRPr dirty="0">
              <a:latin typeface="Arial"/>
              <a:ea typeface="Arial"/>
              <a:cs typeface="Arial"/>
              <a:sym typeface="Arial"/>
            </a:endParaRPr>
          </a:p>
        </p:txBody>
      </p:sp>
      <p:sp>
        <p:nvSpPr>
          <p:cNvPr id="445" name="Google Shape;445;p41"/>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360"/>
              </a:spcBef>
              <a:spcAft>
                <a:spcPts val="0"/>
              </a:spcAft>
              <a:buSzPts val="1800"/>
              <a:buNone/>
            </a:pPr>
            <a:endParaRPr dirty="0">
              <a:highlight>
                <a:srgbClr val="FFFFFF"/>
              </a:highlight>
            </a:endParaRPr>
          </a:p>
          <a:p>
            <a:pPr marL="457200" lvl="0" indent="-228600" algn="l" rtl="0">
              <a:lnSpc>
                <a:spcPct val="100000"/>
              </a:lnSpc>
              <a:spcBef>
                <a:spcPts val="360"/>
              </a:spcBef>
              <a:spcAft>
                <a:spcPts val="0"/>
              </a:spcAft>
              <a:buSzPts val="1800"/>
              <a:buNone/>
            </a:pPr>
            <a:endParaRPr dirty="0">
              <a:highlight>
                <a:srgbClr val="FFFFFF"/>
              </a:highlight>
            </a:endParaRPr>
          </a:p>
          <a:p>
            <a:pPr marL="457200" lvl="0" indent="-342900" algn="l" rtl="0">
              <a:lnSpc>
                <a:spcPct val="100000"/>
              </a:lnSpc>
              <a:spcBef>
                <a:spcPts val="360"/>
              </a:spcBef>
              <a:spcAft>
                <a:spcPts val="0"/>
              </a:spcAft>
              <a:buSzPts val="1800"/>
              <a:buChar char="•"/>
            </a:pPr>
            <a:r>
              <a:rPr lang="en-US" dirty="0" err="1">
                <a:highlight>
                  <a:srgbClr val="FFFFFF"/>
                </a:highlight>
              </a:rPr>
              <a:t>Hugmyndir</a:t>
            </a:r>
            <a:endParaRPr dirty="0">
              <a:highlight>
                <a:srgbClr val="FFFFFF"/>
              </a:highlight>
            </a:endParaRPr>
          </a:p>
          <a:p>
            <a:pPr marL="457200" lvl="0" indent="-342900" algn="l" rtl="0">
              <a:lnSpc>
                <a:spcPct val="100000"/>
              </a:lnSpc>
              <a:spcBef>
                <a:spcPts val="360"/>
              </a:spcBef>
              <a:spcAft>
                <a:spcPts val="0"/>
              </a:spcAft>
              <a:buSzPts val="1800"/>
              <a:buChar char="•"/>
            </a:pPr>
            <a:r>
              <a:rPr lang="en-US" dirty="0" err="1">
                <a:highlight>
                  <a:srgbClr val="FFFFFF"/>
                </a:highlight>
              </a:rPr>
              <a:t>Innsæi</a:t>
            </a:r>
            <a:endParaRPr dirty="0">
              <a:highlight>
                <a:srgbClr val="FFFFFF"/>
              </a:highlight>
            </a:endParaRPr>
          </a:p>
          <a:p>
            <a:pPr marL="457200" lvl="0" indent="-342900" algn="l" rtl="0">
              <a:lnSpc>
                <a:spcPct val="100000"/>
              </a:lnSpc>
              <a:spcBef>
                <a:spcPts val="360"/>
              </a:spcBef>
              <a:spcAft>
                <a:spcPts val="0"/>
              </a:spcAft>
              <a:buSzPts val="1800"/>
              <a:buChar char="•"/>
            </a:pPr>
            <a:r>
              <a:rPr lang="en-US" dirty="0" err="1">
                <a:highlight>
                  <a:srgbClr val="FFFFFF"/>
                </a:highlight>
              </a:rPr>
              <a:t>Væntingar</a:t>
            </a:r>
            <a:endParaRPr dirty="0">
              <a:highlight>
                <a:srgbClr val="FFFFFF"/>
              </a:highlight>
            </a:endParaRPr>
          </a:p>
          <a:p>
            <a:pPr marL="114300" lvl="0" indent="0" algn="l" rtl="0">
              <a:lnSpc>
                <a:spcPct val="95000"/>
              </a:lnSpc>
              <a:spcBef>
                <a:spcPts val="0"/>
              </a:spcBef>
              <a:spcAft>
                <a:spcPts val="0"/>
              </a:spcAft>
              <a:buClr>
                <a:srgbClr val="000000"/>
              </a:buClr>
              <a:buSzPts val="1800"/>
              <a:buNone/>
            </a:pPr>
            <a:endParaRPr sz="1800" dirty="0">
              <a:solidFill>
                <a:srgbClr val="000000"/>
              </a:solidFill>
              <a:highlight>
                <a:srgbClr val="FFFFFF"/>
              </a:highlight>
              <a:latin typeface="Arial"/>
              <a:ea typeface="Arial"/>
              <a:cs typeface="Arial"/>
              <a:sym typeface="Arial"/>
            </a:endParaRPr>
          </a:p>
        </p:txBody>
      </p:sp>
      <p:sp>
        <p:nvSpPr>
          <p:cNvPr id="446" name="Google Shape;446;p41"/>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47" name="Google Shape;447;p41"/>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448" name="Google Shape;448;p41" descr="Free Paperclip in a Shape of a Light Bulb and a Rubber Eraser in a Shape of a Brain  Stock Photo"/>
          <p:cNvPicPr preferRelativeResize="0"/>
          <p:nvPr/>
        </p:nvPicPr>
        <p:blipFill rotWithShape="1">
          <a:blip r:embed="rId4">
            <a:alphaModFix/>
          </a:blip>
          <a:srcRect t="26585" b="10671"/>
          <a:stretch/>
        </p:blipFill>
        <p:spPr>
          <a:xfrm>
            <a:off x="3864428" y="1708950"/>
            <a:ext cx="4572000" cy="4302901"/>
          </a:xfrm>
          <a:prstGeom prst="rect">
            <a:avLst/>
          </a:prstGeom>
          <a:noFill/>
          <a:ln>
            <a:noFill/>
          </a:ln>
        </p:spPr>
      </p:pic>
      <p:pic>
        <p:nvPicPr>
          <p:cNvPr id="449" name="Google Shape;449;p41"/>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1"/>
          <p:cNvSpPr txBox="1">
            <a:spLocks noGrp="1"/>
          </p:cNvSpPr>
          <p:nvPr>
            <p:ph type="title"/>
          </p:nvPr>
        </p:nvSpPr>
        <p:spPr>
          <a:xfrm>
            <a:off x="4885341" y="1131094"/>
            <a:ext cx="3630008" cy="1355479"/>
          </a:xfrm>
          <a:prstGeom prst="rect">
            <a:avLst/>
          </a:prstGeom>
          <a:noFill/>
          <a:ln>
            <a:noFill/>
          </a:ln>
        </p:spPr>
        <p:txBody>
          <a:bodyPr spcFirstLastPara="1" wrap="square" lIns="171450" tIns="171450" rIns="171450" bIns="0" anchor="ctr" anchorCtr="0">
            <a:normAutofit/>
          </a:bodyPr>
          <a:lstStyle/>
          <a:p>
            <a:pPr marL="0" lvl="0" indent="0" algn="ctr" rtl="0">
              <a:lnSpc>
                <a:spcPct val="100000"/>
              </a:lnSpc>
              <a:spcBef>
                <a:spcPts val="0"/>
              </a:spcBef>
              <a:spcAft>
                <a:spcPts val="0"/>
              </a:spcAft>
              <a:buSzPct val="111111"/>
              <a:buNone/>
            </a:pPr>
            <a:r>
              <a:rPr lang="en-US" b="1" dirty="0" err="1">
                <a:solidFill>
                  <a:srgbClr val="0070C0"/>
                </a:solidFill>
              </a:rPr>
              <a:t>Matsblað</a:t>
            </a:r>
            <a:endParaRPr dirty="0"/>
          </a:p>
        </p:txBody>
      </p:sp>
      <p:pic>
        <p:nvPicPr>
          <p:cNvPr id="537" name="Google Shape;537;p41" descr="A pencil on a piece of paper&#10;&#10;Description automatically generated with medium confidence"/>
          <p:cNvPicPr preferRelativeResize="0"/>
          <p:nvPr/>
        </p:nvPicPr>
        <p:blipFill rotWithShape="1">
          <a:blip r:embed="rId3">
            <a:alphaModFix/>
          </a:blip>
          <a:srcRect l="42027"/>
          <a:stretch/>
        </p:blipFill>
        <p:spPr>
          <a:xfrm>
            <a:off x="15" y="857257"/>
            <a:ext cx="4587412" cy="5143493"/>
          </a:xfrm>
          <a:custGeom>
            <a:avLst/>
            <a:gdLst/>
            <a:ahLst/>
            <a:cxnLst/>
            <a:rect l="l" t="t" r="r" b="b"/>
            <a:pathLst>
              <a:path w="6116569" h="6879321" extrusionOk="0">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ln>
            <a:noFill/>
          </a:ln>
        </p:spPr>
      </p:pic>
      <p:sp>
        <p:nvSpPr>
          <p:cNvPr id="538" name="Google Shape;538;p41"/>
          <p:cNvSpPr txBox="1">
            <a:spLocks noGrp="1"/>
          </p:cNvSpPr>
          <p:nvPr>
            <p:ph type="body" idx="1"/>
          </p:nvPr>
        </p:nvSpPr>
        <p:spPr>
          <a:xfrm>
            <a:off x="4885341" y="2607223"/>
            <a:ext cx="3630008" cy="2882750"/>
          </a:xfrm>
          <a:prstGeom prst="rect">
            <a:avLst/>
          </a:prstGeom>
          <a:noFill/>
          <a:ln>
            <a:noFill/>
          </a:ln>
        </p:spPr>
        <p:txBody>
          <a:bodyPr spcFirstLastPara="1" wrap="square" lIns="68550" tIns="34275" rIns="68550" bIns="34275" anchor="t" anchorCtr="0">
            <a:normAutofit/>
          </a:bodyPr>
          <a:lstStyle/>
          <a:p>
            <a:pPr marL="0" lvl="0" indent="0" algn="ctr" rtl="0">
              <a:lnSpc>
                <a:spcPct val="100000"/>
              </a:lnSpc>
              <a:spcBef>
                <a:spcPts val="0"/>
              </a:spcBef>
              <a:spcAft>
                <a:spcPts val="0"/>
              </a:spcAft>
              <a:buSzPts val="2800"/>
              <a:buNone/>
            </a:pPr>
            <a:r>
              <a:rPr lang="en-US" sz="1500" dirty="0"/>
              <a:t>Vinsamlegast </a:t>
            </a:r>
            <a:r>
              <a:rPr lang="en-US" sz="1500" dirty="0" err="1"/>
              <a:t>fyllið</a:t>
            </a:r>
            <a:r>
              <a:rPr lang="en-US" sz="1500" dirty="0"/>
              <a:t> </a:t>
            </a:r>
            <a:r>
              <a:rPr lang="en-US" sz="1500" dirty="0" err="1"/>
              <a:t>út</a:t>
            </a:r>
            <a:r>
              <a:rPr lang="en-US" sz="1500" dirty="0"/>
              <a:t> </a:t>
            </a:r>
            <a:r>
              <a:rPr lang="en-US" sz="1500" dirty="0" err="1"/>
              <a:t>matsblaðið</a:t>
            </a:r>
            <a:r>
              <a:rPr lang="en-US" sz="1500" dirty="0"/>
              <a:t> </a:t>
            </a:r>
            <a:r>
              <a:rPr lang="en-US" sz="1500" dirty="0" err="1"/>
              <a:t>sem</a:t>
            </a:r>
            <a:r>
              <a:rPr lang="en-US" sz="1500" dirty="0"/>
              <a:t> þið </a:t>
            </a:r>
            <a:r>
              <a:rPr lang="en-US" sz="1500" dirty="0" err="1"/>
              <a:t>fáið</a:t>
            </a:r>
            <a:r>
              <a:rPr lang="en-US" sz="1500" dirty="0"/>
              <a:t> sent</a:t>
            </a:r>
            <a:endParaRPr dirty="0"/>
          </a:p>
          <a:p>
            <a:pPr marL="0" lvl="0" indent="0" algn="ctr" rtl="0">
              <a:lnSpc>
                <a:spcPct val="100000"/>
              </a:lnSpc>
              <a:spcBef>
                <a:spcPts val="0"/>
              </a:spcBef>
              <a:spcAft>
                <a:spcPts val="0"/>
              </a:spcAft>
              <a:buSzPts val="2800"/>
              <a:buNone/>
            </a:pPr>
            <a:endParaRPr sz="1500" dirty="0"/>
          </a:p>
          <a:p>
            <a:pPr marL="0" lvl="0" indent="0" algn="ctr" rtl="0">
              <a:lnSpc>
                <a:spcPct val="100000"/>
              </a:lnSpc>
              <a:spcBef>
                <a:spcPts val="0"/>
              </a:spcBef>
              <a:spcAft>
                <a:spcPts val="0"/>
              </a:spcAft>
              <a:buSzPts val="2800"/>
              <a:buNone/>
            </a:pPr>
            <a:endParaRPr sz="1500" dirty="0"/>
          </a:p>
          <a:p>
            <a:pPr marL="0" lvl="0" indent="0" algn="ctr" rtl="0">
              <a:lnSpc>
                <a:spcPct val="100000"/>
              </a:lnSpc>
              <a:spcBef>
                <a:spcPts val="0"/>
              </a:spcBef>
              <a:spcAft>
                <a:spcPts val="0"/>
              </a:spcAft>
              <a:buSzPts val="2800"/>
              <a:buNone/>
            </a:pPr>
            <a:endParaRPr sz="1500" dirty="0"/>
          </a:p>
          <a:p>
            <a:pPr marL="0" lvl="0" indent="0" algn="ctr" rtl="0">
              <a:lnSpc>
                <a:spcPct val="100000"/>
              </a:lnSpc>
              <a:spcBef>
                <a:spcPts val="0"/>
              </a:spcBef>
              <a:spcAft>
                <a:spcPts val="0"/>
              </a:spcAft>
              <a:buSzPts val="2800"/>
              <a:buNone/>
            </a:pPr>
            <a:r>
              <a:rPr lang="en-US" sz="1500" dirty="0" err="1"/>
              <a:t>Endurgjöf</a:t>
            </a:r>
            <a:r>
              <a:rPr lang="en-US" sz="1500" dirty="0"/>
              <a:t> </a:t>
            </a:r>
            <a:r>
              <a:rPr lang="en-US" sz="1500" dirty="0" err="1"/>
              <a:t>ykkar</a:t>
            </a:r>
            <a:r>
              <a:rPr lang="en-US" sz="1500" dirty="0"/>
              <a:t> </a:t>
            </a:r>
            <a:r>
              <a:rPr lang="en-US" sz="1500" dirty="0" err="1"/>
              <a:t>skiptir</a:t>
            </a:r>
            <a:r>
              <a:rPr lang="en-US" sz="1500" dirty="0"/>
              <a:t> </a:t>
            </a:r>
            <a:r>
              <a:rPr lang="en-US" sz="1500" dirty="0" err="1"/>
              <a:t>miklu</a:t>
            </a:r>
            <a:r>
              <a:rPr lang="en-US" sz="1500" dirty="0"/>
              <a:t> </a:t>
            </a:r>
            <a:r>
              <a:rPr lang="en-US" sz="1500" dirty="0" err="1"/>
              <a:t>máli</a:t>
            </a:r>
            <a:r>
              <a:rPr lang="en-US" sz="1500" dirty="0"/>
              <a:t>!</a:t>
            </a:r>
            <a:endParaRPr dirty="0"/>
          </a:p>
          <a:p>
            <a:pPr marL="0" lvl="0" indent="0" algn="l" rtl="0">
              <a:lnSpc>
                <a:spcPct val="100000"/>
              </a:lnSpc>
              <a:spcBef>
                <a:spcPts val="750"/>
              </a:spcBef>
              <a:spcAft>
                <a:spcPts val="0"/>
              </a:spcAft>
              <a:buSzPts val="2800"/>
              <a:buNone/>
            </a:pPr>
            <a:endParaRPr sz="1500" dirty="0"/>
          </a:p>
        </p:txBody>
      </p:sp>
      <p:pic>
        <p:nvPicPr>
          <p:cNvPr id="539" name="Google Shape;539;p41"/>
          <p:cNvPicPr preferRelativeResize="0"/>
          <p:nvPr/>
        </p:nvPicPr>
        <p:blipFill rotWithShape="1">
          <a:blip r:embed="rId4">
            <a:alphaModFix/>
          </a:blip>
          <a:srcRect/>
          <a:stretch/>
        </p:blipFill>
        <p:spPr>
          <a:xfrm>
            <a:off x="8181875" y="89649"/>
            <a:ext cx="892426" cy="881527"/>
          </a:xfrm>
          <a:prstGeom prst="rect">
            <a:avLst/>
          </a:prstGeom>
          <a:noFill/>
          <a:ln>
            <a:noFill/>
          </a:ln>
        </p:spPr>
      </p:pic>
      <p:pic>
        <p:nvPicPr>
          <p:cNvPr id="540" name="Google Shape;540;p41"/>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6"/>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sz="3600" b="1" dirty="0" err="1">
                <a:solidFill>
                  <a:srgbClr val="0070C0"/>
                </a:solidFill>
                <a:latin typeface="Arial"/>
                <a:ea typeface="Arial"/>
                <a:cs typeface="Arial"/>
                <a:sym typeface="Arial"/>
              </a:rPr>
              <a:t>Verkefnið</a:t>
            </a:r>
            <a:r>
              <a:rPr lang="en-US" sz="3600" b="1" dirty="0">
                <a:solidFill>
                  <a:srgbClr val="0070C0"/>
                </a:solidFill>
                <a:latin typeface="Arial"/>
                <a:ea typeface="Arial"/>
                <a:cs typeface="Arial"/>
                <a:sym typeface="Arial"/>
              </a:rPr>
              <a:t> </a:t>
            </a:r>
            <a:r>
              <a:rPr lang="en-US" sz="3600" b="1" dirty="0" err="1">
                <a:solidFill>
                  <a:srgbClr val="0070C0"/>
                </a:solidFill>
                <a:latin typeface="Arial"/>
                <a:ea typeface="Arial"/>
                <a:cs typeface="Arial"/>
                <a:sym typeface="Arial"/>
              </a:rPr>
              <a:t>Fjölbreytni</a:t>
            </a:r>
            <a:r>
              <a:rPr lang="en-US" sz="3600" b="1" dirty="0">
                <a:solidFill>
                  <a:srgbClr val="0070C0"/>
                </a:solidFill>
                <a:latin typeface="Arial"/>
                <a:ea typeface="Arial"/>
                <a:cs typeface="Arial"/>
                <a:sym typeface="Arial"/>
              </a:rPr>
              <a:t> í </a:t>
            </a:r>
            <a:r>
              <a:rPr lang="en-US" sz="3600" b="1" dirty="0" err="1">
                <a:solidFill>
                  <a:srgbClr val="0070C0"/>
                </a:solidFill>
                <a:latin typeface="Arial"/>
                <a:ea typeface="Arial"/>
                <a:cs typeface="Arial"/>
                <a:sym typeface="Arial"/>
              </a:rPr>
              <a:t>fyrirrúmi</a:t>
            </a:r>
            <a:endParaRPr sz="3600" dirty="0"/>
          </a:p>
        </p:txBody>
      </p:sp>
      <p:sp>
        <p:nvSpPr>
          <p:cNvPr id="141" name="Google Shape;141;p16"/>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lnSpcReduction="10000"/>
          </a:bodyPr>
          <a:lstStyle/>
          <a:p>
            <a:pPr marL="114300" lvl="0" indent="0" algn="l" rtl="0">
              <a:lnSpc>
                <a:spcPct val="107000"/>
              </a:lnSpc>
              <a:spcBef>
                <a:spcPts val="360"/>
              </a:spcBef>
              <a:spcAft>
                <a:spcPts val="0"/>
              </a:spcAft>
              <a:buSzPct val="108107"/>
              <a:buNone/>
            </a:pPr>
            <a:r>
              <a:rPr lang="en-US" sz="1800" dirty="0" err="1"/>
              <a:t>M</a:t>
            </a:r>
            <a:r>
              <a:rPr lang="en-US" sz="1800" dirty="0" err="1">
                <a:latin typeface="Calibri"/>
                <a:ea typeface="Calibri"/>
                <a:cs typeface="Calibri"/>
                <a:sym typeface="Calibri"/>
              </a:rPr>
              <a:t>arkmið</a:t>
            </a:r>
            <a:r>
              <a:rPr lang="en-US" sz="1800" dirty="0"/>
              <a:t> </a:t>
            </a:r>
            <a:r>
              <a:rPr lang="en-US" sz="1800" dirty="0" err="1">
                <a:latin typeface="Calibri"/>
                <a:ea typeface="Calibri"/>
                <a:cs typeface="Calibri"/>
                <a:sym typeface="Calibri"/>
              </a:rPr>
              <a:t>verkefnisins</a:t>
            </a:r>
            <a:r>
              <a:rPr lang="en-US" sz="1800" dirty="0">
                <a:latin typeface="Calibri"/>
                <a:ea typeface="Calibri"/>
                <a:cs typeface="Calibri"/>
                <a:sym typeface="Calibri"/>
              </a:rPr>
              <a:t> eru </a:t>
            </a:r>
            <a:r>
              <a:rPr lang="en-US" sz="1800" dirty="0" err="1">
                <a:latin typeface="Calibri"/>
                <a:ea typeface="Calibri"/>
                <a:cs typeface="Calibri"/>
                <a:sym typeface="Calibri"/>
              </a:rPr>
              <a:t>þessi</a:t>
            </a:r>
            <a:r>
              <a:rPr lang="en-US" sz="1800" dirty="0">
                <a:latin typeface="Calibri"/>
                <a:ea typeface="Calibri"/>
                <a:cs typeface="Calibri"/>
                <a:sym typeface="Calibri"/>
              </a:rPr>
              <a:t>:</a:t>
            </a:r>
          </a:p>
          <a:p>
            <a:pPr>
              <a:lnSpc>
                <a:spcPct val="107000"/>
              </a:lnSpc>
              <a:buSzPct val="108107"/>
            </a:pPr>
            <a:r>
              <a:rPr lang="en-US" sz="1800" dirty="0" err="1">
                <a:latin typeface="Calibri"/>
                <a:ea typeface="Calibri"/>
                <a:cs typeface="Calibri"/>
                <a:sym typeface="Calibri"/>
              </a:rPr>
              <a:t>Hagræn</a:t>
            </a:r>
            <a:r>
              <a:rPr lang="en-US" sz="1800" dirty="0">
                <a:latin typeface="Calibri"/>
                <a:ea typeface="Calibri"/>
                <a:cs typeface="Calibri"/>
                <a:sym typeface="Calibri"/>
              </a:rPr>
              <a:t> </a:t>
            </a:r>
            <a:r>
              <a:rPr lang="en-US" sz="1800" dirty="0" err="1">
                <a:latin typeface="Calibri"/>
                <a:ea typeface="Calibri"/>
                <a:cs typeface="Calibri"/>
                <a:sym typeface="Calibri"/>
              </a:rPr>
              <a:t>rök</a:t>
            </a:r>
            <a:r>
              <a:rPr lang="en-US" sz="1800" dirty="0">
                <a:latin typeface="Calibri"/>
                <a:ea typeface="Calibri"/>
                <a:cs typeface="Calibri"/>
                <a:sym typeface="Calibri"/>
              </a:rPr>
              <a:t> </a:t>
            </a:r>
            <a:r>
              <a:rPr lang="en-US" sz="1800" dirty="0" err="1">
                <a:latin typeface="Calibri"/>
                <a:ea typeface="Calibri"/>
                <a:cs typeface="Calibri"/>
                <a:sym typeface="Calibri"/>
              </a:rPr>
              <a:t>fyrir</a:t>
            </a:r>
            <a:r>
              <a:rPr lang="en-US" sz="1800" dirty="0">
                <a:latin typeface="Calibri"/>
                <a:ea typeface="Calibri"/>
                <a:cs typeface="Calibri"/>
                <a:sym typeface="Calibri"/>
              </a:rPr>
              <a:t> </a:t>
            </a:r>
            <a:r>
              <a:rPr lang="en-US" sz="1800" dirty="0" err="1">
                <a:latin typeface="Calibri"/>
                <a:ea typeface="Calibri"/>
                <a:cs typeface="Calibri"/>
                <a:sym typeface="Calibri"/>
              </a:rPr>
              <a:t>fjölbreytni</a:t>
            </a:r>
            <a:endParaRPr lang="en-US" sz="1800" dirty="0">
              <a:latin typeface="Calibri"/>
              <a:ea typeface="Calibri"/>
              <a:cs typeface="Calibri"/>
              <a:sym typeface="Calibri"/>
            </a:endParaRPr>
          </a:p>
          <a:p>
            <a:pPr>
              <a:lnSpc>
                <a:spcPct val="107000"/>
              </a:lnSpc>
              <a:buSzPct val="108107"/>
            </a:pPr>
            <a:r>
              <a:rPr lang="en-US" sz="1800" dirty="0">
                <a:latin typeface="Calibri"/>
                <a:ea typeface="Calibri"/>
                <a:cs typeface="Calibri"/>
                <a:sym typeface="Calibri"/>
              </a:rPr>
              <a:t>Kanna hvað </a:t>
            </a:r>
            <a:r>
              <a:rPr lang="en-US" sz="1800" dirty="0" err="1">
                <a:latin typeface="Calibri"/>
                <a:ea typeface="Calibri"/>
                <a:cs typeface="Calibri"/>
                <a:sym typeface="Calibri"/>
              </a:rPr>
              <a:t>stendur</a:t>
            </a:r>
            <a:r>
              <a:rPr lang="en-US" sz="1800" dirty="0">
                <a:latin typeface="Calibri"/>
                <a:ea typeface="Calibri"/>
                <a:cs typeface="Calibri"/>
                <a:sym typeface="Calibri"/>
              </a:rPr>
              <a:t> í </a:t>
            </a:r>
            <a:r>
              <a:rPr lang="en-US" sz="1800" dirty="0" err="1">
                <a:latin typeface="Calibri"/>
                <a:ea typeface="Calibri"/>
                <a:cs typeface="Calibri"/>
                <a:sym typeface="Calibri"/>
              </a:rPr>
              <a:t>vegi</a:t>
            </a:r>
            <a:r>
              <a:rPr lang="en-US" sz="1800" dirty="0">
                <a:latin typeface="Calibri"/>
                <a:ea typeface="Calibri"/>
                <a:cs typeface="Calibri"/>
                <a:sym typeface="Calibri"/>
              </a:rPr>
              <a:t> </a:t>
            </a:r>
            <a:r>
              <a:rPr lang="en-US" sz="1800" dirty="0" err="1">
                <a:latin typeface="Calibri"/>
                <a:ea typeface="Calibri"/>
                <a:cs typeface="Calibri"/>
                <a:sym typeface="Calibri"/>
              </a:rPr>
              <a:t>fyrir</a:t>
            </a:r>
            <a:r>
              <a:rPr lang="en-US" sz="1800" dirty="0">
                <a:latin typeface="Calibri"/>
                <a:ea typeface="Calibri"/>
                <a:cs typeface="Calibri"/>
                <a:sym typeface="Calibri"/>
              </a:rPr>
              <a:t> </a:t>
            </a:r>
            <a:r>
              <a:rPr lang="en-US" sz="1800" dirty="0" err="1">
                <a:latin typeface="Calibri"/>
                <a:ea typeface="Calibri"/>
                <a:cs typeface="Calibri"/>
                <a:sym typeface="Calibri"/>
              </a:rPr>
              <a:t>fjölbreytni</a:t>
            </a:r>
            <a:r>
              <a:rPr lang="en-US" sz="1800" dirty="0">
                <a:latin typeface="Calibri"/>
                <a:ea typeface="Calibri"/>
                <a:cs typeface="Calibri"/>
                <a:sym typeface="Calibri"/>
              </a:rPr>
              <a:t> og </a:t>
            </a:r>
            <a:r>
              <a:rPr lang="en-US" sz="1800" dirty="0" err="1">
                <a:latin typeface="Calibri"/>
                <a:ea typeface="Calibri"/>
                <a:cs typeface="Calibri"/>
                <a:sym typeface="Calibri"/>
              </a:rPr>
              <a:t>inngildingu</a:t>
            </a:r>
            <a:r>
              <a:rPr lang="en-US" sz="1800" dirty="0">
                <a:latin typeface="Calibri"/>
                <a:ea typeface="Calibri"/>
                <a:cs typeface="Calibri"/>
                <a:sym typeface="Calibri"/>
              </a:rPr>
              <a:t> í </a:t>
            </a:r>
            <a:r>
              <a:rPr lang="en-US" sz="1800" dirty="0" err="1">
                <a:latin typeface="Calibri"/>
                <a:ea typeface="Calibri"/>
                <a:cs typeface="Calibri"/>
                <a:sym typeface="Calibri"/>
              </a:rPr>
              <a:t>skipuheildum</a:t>
            </a:r>
            <a:r>
              <a:rPr lang="en-US" sz="1800" dirty="0"/>
              <a:t> </a:t>
            </a:r>
            <a:r>
              <a:rPr lang="en-US" sz="1800" dirty="0" err="1"/>
              <a:t>með</a:t>
            </a:r>
            <a:r>
              <a:rPr lang="en-US" sz="1800" dirty="0"/>
              <a:t> </a:t>
            </a:r>
            <a:r>
              <a:rPr lang="en-US" sz="1800" dirty="0" err="1"/>
              <a:t>áherslu</a:t>
            </a:r>
            <a:r>
              <a:rPr lang="en-US" sz="1800" dirty="0"/>
              <a:t> á </a:t>
            </a:r>
            <a:r>
              <a:rPr lang="en-US" sz="1800" dirty="0" err="1">
                <a:latin typeface="Calibri"/>
                <a:ea typeface="Calibri"/>
                <a:cs typeface="Calibri"/>
                <a:sym typeface="Calibri"/>
              </a:rPr>
              <a:t>áhrifum</a:t>
            </a:r>
            <a:r>
              <a:rPr lang="en-US" sz="1800" dirty="0">
                <a:latin typeface="Calibri"/>
                <a:ea typeface="Calibri"/>
                <a:cs typeface="Calibri"/>
                <a:sym typeface="Calibri"/>
              </a:rPr>
              <a:t> Covid-19, sérstaklega á þá </a:t>
            </a:r>
            <a:r>
              <a:rPr lang="en-US" sz="1800" dirty="0" err="1">
                <a:latin typeface="Calibri"/>
                <a:ea typeface="Calibri"/>
                <a:cs typeface="Calibri"/>
                <a:sym typeface="Calibri"/>
              </a:rPr>
              <a:t>hópa</a:t>
            </a:r>
            <a:r>
              <a:rPr lang="en-US" sz="1800" dirty="0">
                <a:latin typeface="Calibri"/>
                <a:ea typeface="Calibri"/>
                <a:cs typeface="Calibri"/>
                <a:sym typeface="Calibri"/>
              </a:rPr>
              <a:t> </a:t>
            </a:r>
            <a:r>
              <a:rPr lang="en-US" sz="1800" dirty="0" err="1">
                <a:latin typeface="Calibri"/>
                <a:ea typeface="Calibri"/>
                <a:cs typeface="Calibri"/>
                <a:sym typeface="Calibri"/>
              </a:rPr>
              <a:t>sem</a:t>
            </a:r>
            <a:r>
              <a:rPr lang="en-US" sz="1800" dirty="0">
                <a:latin typeface="Calibri"/>
                <a:ea typeface="Calibri"/>
                <a:cs typeface="Calibri"/>
                <a:sym typeface="Calibri"/>
              </a:rPr>
              <a:t> verst </a:t>
            </a:r>
            <a:r>
              <a:rPr lang="en-US" sz="1800" dirty="0" err="1">
                <a:latin typeface="Calibri"/>
                <a:ea typeface="Calibri"/>
                <a:cs typeface="Calibri"/>
                <a:sym typeface="Calibri"/>
              </a:rPr>
              <a:t>hafa</a:t>
            </a:r>
            <a:r>
              <a:rPr lang="en-US" sz="1800" dirty="0">
                <a:latin typeface="Calibri"/>
                <a:ea typeface="Calibri"/>
                <a:cs typeface="Calibri"/>
                <a:sym typeface="Calibri"/>
              </a:rPr>
              <a:t> </a:t>
            </a:r>
            <a:r>
              <a:rPr lang="en-US" sz="1800" dirty="0" err="1">
                <a:latin typeface="Calibri"/>
                <a:ea typeface="Calibri"/>
                <a:cs typeface="Calibri"/>
                <a:sym typeface="Calibri"/>
              </a:rPr>
              <a:t>orðið</a:t>
            </a:r>
            <a:r>
              <a:rPr lang="en-US" sz="1800" dirty="0">
                <a:latin typeface="Calibri"/>
                <a:ea typeface="Calibri"/>
                <a:cs typeface="Calibri"/>
                <a:sym typeface="Calibri"/>
              </a:rPr>
              <a:t> </a:t>
            </a:r>
            <a:r>
              <a:rPr lang="en-US" sz="1800" dirty="0" err="1">
                <a:latin typeface="Calibri"/>
                <a:ea typeface="Calibri"/>
                <a:cs typeface="Calibri"/>
                <a:sym typeface="Calibri"/>
              </a:rPr>
              <a:t>úti</a:t>
            </a:r>
            <a:r>
              <a:rPr lang="en-US" sz="1800" dirty="0">
                <a:latin typeface="Calibri"/>
                <a:ea typeface="Calibri"/>
                <a:cs typeface="Calibri"/>
                <a:sym typeface="Calibri"/>
              </a:rPr>
              <a:t>.</a:t>
            </a:r>
          </a:p>
          <a:p>
            <a:pPr>
              <a:lnSpc>
                <a:spcPct val="107000"/>
              </a:lnSpc>
              <a:buSzPct val="108107"/>
            </a:pPr>
            <a:r>
              <a:rPr lang="en-US" sz="1800" dirty="0" err="1">
                <a:latin typeface="Calibri"/>
                <a:ea typeface="Calibri"/>
                <a:cs typeface="Calibri"/>
                <a:sym typeface="Calibri"/>
              </a:rPr>
              <a:t>Hvetja</a:t>
            </a:r>
            <a:r>
              <a:rPr lang="en-US" sz="1800" dirty="0">
                <a:latin typeface="Calibri"/>
                <a:ea typeface="Calibri"/>
                <a:cs typeface="Calibri"/>
                <a:sym typeface="Calibri"/>
              </a:rPr>
              <a:t> </a:t>
            </a:r>
            <a:r>
              <a:rPr lang="en-US" sz="1800" dirty="0" err="1">
                <a:latin typeface="Calibri"/>
                <a:ea typeface="Calibri"/>
                <a:cs typeface="Calibri"/>
                <a:sym typeface="Calibri"/>
              </a:rPr>
              <a:t>til</a:t>
            </a:r>
            <a:r>
              <a:rPr lang="en-US" sz="1800" dirty="0">
                <a:latin typeface="Calibri"/>
                <a:ea typeface="Calibri"/>
                <a:cs typeface="Calibri"/>
                <a:sym typeface="Calibri"/>
              </a:rPr>
              <a:t> </a:t>
            </a:r>
            <a:r>
              <a:rPr lang="en-US" sz="1800" dirty="0" err="1">
                <a:latin typeface="Calibri"/>
                <a:ea typeface="Calibri"/>
                <a:cs typeface="Calibri"/>
                <a:sym typeface="Calibri"/>
              </a:rPr>
              <a:t>innleiðingar</a:t>
            </a:r>
            <a:r>
              <a:rPr lang="en-US" sz="1800" dirty="0">
                <a:latin typeface="Calibri"/>
                <a:ea typeface="Calibri"/>
                <a:cs typeface="Calibri"/>
                <a:sym typeface="Calibri"/>
              </a:rPr>
              <a:t> á </a:t>
            </a:r>
            <a:r>
              <a:rPr lang="en-US" sz="1800" dirty="0" err="1">
                <a:latin typeface="Calibri"/>
                <a:ea typeface="Calibri"/>
                <a:cs typeface="Calibri"/>
                <a:sym typeface="Calibri"/>
              </a:rPr>
              <a:t>vinnubrögðum</a:t>
            </a:r>
            <a:r>
              <a:rPr lang="en-US" sz="1800" dirty="0">
                <a:latin typeface="Calibri"/>
                <a:ea typeface="Calibri"/>
                <a:cs typeface="Calibri"/>
                <a:sym typeface="Calibri"/>
              </a:rPr>
              <a:t> </a:t>
            </a:r>
            <a:r>
              <a:rPr lang="en-US" sz="1800" dirty="0" err="1">
                <a:latin typeface="Calibri"/>
                <a:ea typeface="Calibri"/>
                <a:cs typeface="Calibri"/>
                <a:sym typeface="Calibri"/>
              </a:rPr>
              <a:t>inngildingar</a:t>
            </a:r>
            <a:r>
              <a:rPr lang="en-US" sz="1800" dirty="0">
                <a:latin typeface="Calibri"/>
                <a:ea typeface="Calibri"/>
                <a:cs typeface="Calibri"/>
                <a:sym typeface="Calibri"/>
              </a:rPr>
              <a:t>.</a:t>
            </a:r>
          </a:p>
          <a:p>
            <a:pPr>
              <a:lnSpc>
                <a:spcPct val="107000"/>
              </a:lnSpc>
              <a:buSzPct val="108107"/>
            </a:pPr>
            <a:r>
              <a:rPr lang="en-US" sz="1800" dirty="0"/>
              <a:t>Skoða </a:t>
            </a:r>
            <a:r>
              <a:rPr lang="en-US" sz="1800" dirty="0" err="1"/>
              <a:t>nýjustu</a:t>
            </a:r>
            <a:r>
              <a:rPr lang="en-US" sz="1800" dirty="0"/>
              <a:t> </a:t>
            </a:r>
            <a:r>
              <a:rPr lang="en-US" sz="1800" dirty="0" err="1"/>
              <a:t>vendingar</a:t>
            </a:r>
            <a:r>
              <a:rPr lang="en-US" sz="1800" dirty="0"/>
              <a:t> í </a:t>
            </a:r>
            <a:r>
              <a:rPr lang="en-US" sz="1800" dirty="0" err="1"/>
              <a:t>aðferðum</a:t>
            </a:r>
            <a:r>
              <a:rPr lang="en-US" sz="1800" dirty="0"/>
              <a:t> </a:t>
            </a:r>
            <a:r>
              <a:rPr lang="en-US" sz="1800" dirty="0" err="1">
                <a:latin typeface="Calibri"/>
                <a:ea typeface="Calibri"/>
                <a:cs typeface="Calibri"/>
                <a:sym typeface="Calibri"/>
              </a:rPr>
              <a:t>til</a:t>
            </a:r>
            <a:r>
              <a:rPr lang="en-US" sz="1800" dirty="0">
                <a:latin typeface="Calibri"/>
                <a:ea typeface="Calibri"/>
                <a:cs typeface="Calibri"/>
                <a:sym typeface="Calibri"/>
              </a:rPr>
              <a:t> </a:t>
            </a:r>
            <a:r>
              <a:rPr lang="en-US" sz="1800" dirty="0" err="1">
                <a:latin typeface="Calibri"/>
                <a:ea typeface="Calibri"/>
                <a:cs typeface="Calibri"/>
                <a:sym typeface="Calibri"/>
              </a:rPr>
              <a:t>að</a:t>
            </a:r>
            <a:r>
              <a:rPr lang="en-US" sz="1800" dirty="0">
                <a:latin typeface="Calibri"/>
                <a:ea typeface="Calibri"/>
                <a:cs typeface="Calibri"/>
                <a:sym typeface="Calibri"/>
              </a:rPr>
              <a:t> </a:t>
            </a:r>
            <a:r>
              <a:rPr lang="en-US" sz="1800" dirty="0" err="1">
                <a:latin typeface="Calibri"/>
                <a:ea typeface="Calibri"/>
                <a:cs typeface="Calibri"/>
                <a:sym typeface="Calibri"/>
              </a:rPr>
              <a:t>stuðla</a:t>
            </a:r>
            <a:r>
              <a:rPr lang="en-US" sz="1800" dirty="0">
                <a:latin typeface="Calibri"/>
                <a:ea typeface="Calibri"/>
                <a:cs typeface="Calibri"/>
                <a:sym typeface="Calibri"/>
              </a:rPr>
              <a:t> </a:t>
            </a:r>
            <a:r>
              <a:rPr lang="en-US" sz="1800" dirty="0" err="1">
                <a:latin typeface="Calibri"/>
                <a:ea typeface="Calibri"/>
                <a:cs typeface="Calibri"/>
                <a:sym typeface="Calibri"/>
              </a:rPr>
              <a:t>að</a:t>
            </a:r>
            <a:r>
              <a:rPr lang="en-US" sz="1800" dirty="0">
                <a:latin typeface="Calibri"/>
                <a:ea typeface="Calibri"/>
                <a:cs typeface="Calibri"/>
                <a:sym typeface="Calibri"/>
              </a:rPr>
              <a:t> </a:t>
            </a:r>
            <a:r>
              <a:rPr lang="en-US" sz="1800" dirty="0" err="1">
                <a:latin typeface="Calibri"/>
                <a:ea typeface="Calibri"/>
                <a:cs typeface="Calibri"/>
                <a:sym typeface="Calibri"/>
              </a:rPr>
              <a:t>fjölbreyttu</a:t>
            </a:r>
            <a:r>
              <a:rPr lang="en-US" sz="1800" dirty="0">
                <a:latin typeface="Calibri"/>
                <a:ea typeface="Calibri"/>
                <a:cs typeface="Calibri"/>
                <a:sym typeface="Calibri"/>
              </a:rPr>
              <a:t>, </a:t>
            </a:r>
            <a:r>
              <a:rPr lang="en-US" sz="1800" dirty="0" err="1">
                <a:latin typeface="Calibri"/>
                <a:ea typeface="Calibri"/>
                <a:cs typeface="Calibri"/>
                <a:sym typeface="Calibri"/>
              </a:rPr>
              <a:t>opnu</a:t>
            </a:r>
            <a:r>
              <a:rPr lang="en-US" sz="1800" dirty="0">
                <a:latin typeface="Calibri"/>
                <a:ea typeface="Calibri"/>
                <a:cs typeface="Calibri"/>
                <a:sym typeface="Calibri"/>
              </a:rPr>
              <a:t> </a:t>
            </a:r>
            <a:r>
              <a:rPr lang="en-US" sz="1800" dirty="0" err="1">
                <a:latin typeface="Calibri"/>
                <a:ea typeface="Calibri"/>
                <a:cs typeface="Calibri"/>
                <a:sym typeface="Calibri"/>
              </a:rPr>
              <a:t>umhverfi</a:t>
            </a:r>
            <a:r>
              <a:rPr lang="en-US" sz="1800" dirty="0">
                <a:latin typeface="Calibri"/>
                <a:ea typeface="Calibri"/>
                <a:cs typeface="Calibri"/>
                <a:sym typeface="Calibri"/>
              </a:rPr>
              <a:t> </a:t>
            </a:r>
            <a:r>
              <a:rPr lang="en-US" sz="1800" dirty="0" err="1">
                <a:latin typeface="Calibri"/>
                <a:ea typeface="Calibri"/>
                <a:cs typeface="Calibri"/>
                <a:sym typeface="Calibri"/>
              </a:rPr>
              <a:t>inngildingar</a:t>
            </a:r>
            <a:r>
              <a:rPr lang="en-US" sz="1800" dirty="0">
                <a:latin typeface="Calibri"/>
                <a:ea typeface="Calibri"/>
                <a:cs typeface="Calibri"/>
                <a:sym typeface="Calibri"/>
              </a:rPr>
              <a:t>.</a:t>
            </a:r>
          </a:p>
          <a:p>
            <a:pPr>
              <a:lnSpc>
                <a:spcPct val="107000"/>
              </a:lnSpc>
              <a:buSzPct val="108107"/>
            </a:pPr>
            <a:r>
              <a:rPr lang="en-US" sz="1800" dirty="0" err="1">
                <a:latin typeface="Calibri"/>
                <a:ea typeface="Calibri"/>
                <a:cs typeface="Calibri"/>
                <a:sym typeface="Calibri"/>
              </a:rPr>
              <a:t>Að</a:t>
            </a:r>
            <a:r>
              <a:rPr lang="en-US" sz="1800" dirty="0">
                <a:latin typeface="Calibri"/>
                <a:ea typeface="Calibri"/>
                <a:cs typeface="Calibri"/>
                <a:sym typeface="Calibri"/>
              </a:rPr>
              <a:t> </a:t>
            </a:r>
            <a:r>
              <a:rPr lang="en-US" sz="1800" dirty="0" err="1"/>
              <a:t>s</a:t>
            </a:r>
            <a:r>
              <a:rPr lang="en-US" sz="1800" dirty="0" err="1">
                <a:latin typeface="Calibri"/>
                <a:ea typeface="Calibri"/>
                <a:cs typeface="Calibri"/>
                <a:sym typeface="Calibri"/>
              </a:rPr>
              <a:t>ýna</a:t>
            </a:r>
            <a:r>
              <a:rPr lang="en-US" sz="1800" dirty="0">
                <a:latin typeface="Calibri"/>
                <a:ea typeface="Calibri"/>
                <a:cs typeface="Calibri"/>
                <a:sym typeface="Calibri"/>
              </a:rPr>
              <a:t> </a:t>
            </a:r>
            <a:r>
              <a:rPr lang="en-US" sz="1800" dirty="0" err="1">
                <a:latin typeface="Calibri"/>
                <a:ea typeface="Calibri"/>
                <a:cs typeface="Calibri"/>
                <a:sym typeface="Calibri"/>
              </a:rPr>
              <a:t>neikvæðri</a:t>
            </a:r>
            <a:r>
              <a:rPr lang="en-US" sz="1800" dirty="0">
                <a:latin typeface="Calibri"/>
                <a:ea typeface="Calibri"/>
                <a:cs typeface="Calibri"/>
                <a:sym typeface="Calibri"/>
              </a:rPr>
              <a:t> </a:t>
            </a:r>
            <a:r>
              <a:rPr lang="en-US" sz="1800" dirty="0" err="1">
                <a:latin typeface="Calibri"/>
                <a:ea typeface="Calibri"/>
                <a:cs typeface="Calibri"/>
                <a:sym typeface="Calibri"/>
              </a:rPr>
              <a:t>hegðun</a:t>
            </a:r>
            <a:r>
              <a:rPr lang="en-US" sz="1800" dirty="0">
                <a:latin typeface="Calibri"/>
                <a:ea typeface="Calibri"/>
                <a:cs typeface="Calibri"/>
                <a:sym typeface="Calibri"/>
              </a:rPr>
              <a:t> </a:t>
            </a:r>
            <a:r>
              <a:rPr lang="en-US" sz="1800" dirty="0" err="1">
                <a:latin typeface="Calibri"/>
                <a:ea typeface="Calibri"/>
                <a:cs typeface="Calibri"/>
                <a:sym typeface="Calibri"/>
              </a:rPr>
              <a:t>ekkert</a:t>
            </a:r>
            <a:r>
              <a:rPr lang="en-US" sz="1800" dirty="0">
                <a:latin typeface="Calibri"/>
                <a:ea typeface="Calibri"/>
                <a:cs typeface="Calibri"/>
                <a:sym typeface="Calibri"/>
              </a:rPr>
              <a:t> </a:t>
            </a:r>
            <a:r>
              <a:rPr lang="en-US" sz="1800" dirty="0" err="1">
                <a:latin typeface="Calibri"/>
                <a:ea typeface="Calibri"/>
                <a:cs typeface="Calibri"/>
                <a:sym typeface="Calibri"/>
              </a:rPr>
              <a:t>umburðarlyndi</a:t>
            </a:r>
            <a:r>
              <a:rPr lang="en-US" sz="1800" dirty="0">
                <a:latin typeface="Calibri"/>
                <a:ea typeface="Calibri"/>
                <a:cs typeface="Calibri"/>
                <a:sym typeface="Calibri"/>
              </a:rPr>
              <a:t>, í </a:t>
            </a:r>
            <a:r>
              <a:rPr lang="en-US" sz="1800" dirty="0" err="1">
                <a:latin typeface="Calibri"/>
                <a:ea typeface="Calibri"/>
                <a:cs typeface="Calibri"/>
                <a:sym typeface="Calibri"/>
              </a:rPr>
              <a:t>orði</a:t>
            </a:r>
            <a:r>
              <a:rPr lang="en-US" sz="1800" dirty="0">
                <a:latin typeface="Calibri"/>
                <a:ea typeface="Calibri"/>
                <a:cs typeface="Calibri"/>
                <a:sym typeface="Calibri"/>
              </a:rPr>
              <a:t> og á </a:t>
            </a:r>
            <a:r>
              <a:rPr lang="en-US" sz="1800" dirty="0" err="1">
                <a:latin typeface="Calibri"/>
                <a:ea typeface="Calibri"/>
                <a:cs typeface="Calibri"/>
                <a:sym typeface="Calibri"/>
              </a:rPr>
              <a:t>borði</a:t>
            </a:r>
            <a:r>
              <a:rPr lang="en-US" sz="1800" dirty="0">
                <a:latin typeface="Calibri"/>
                <a:ea typeface="Calibri"/>
                <a:cs typeface="Calibri"/>
                <a:sym typeface="Calibri"/>
              </a:rPr>
              <a:t>.</a:t>
            </a:r>
            <a:endParaRPr lang="en-US" sz="1800" dirty="0">
              <a:solidFill>
                <a:srgbClr val="FF0000"/>
              </a:solidFill>
              <a:latin typeface="Calibri"/>
              <a:ea typeface="Calibri"/>
              <a:cs typeface="Calibri"/>
              <a:sym typeface="Calibri"/>
            </a:endParaRPr>
          </a:p>
          <a:p>
            <a:pPr>
              <a:lnSpc>
                <a:spcPct val="107000"/>
              </a:lnSpc>
              <a:buSzPct val="108107"/>
            </a:pPr>
            <a:r>
              <a:rPr lang="en-US" sz="1800" dirty="0" err="1"/>
              <a:t>Kynna</a:t>
            </a:r>
            <a:r>
              <a:rPr lang="en-US" sz="1800" dirty="0"/>
              <a:t> </a:t>
            </a:r>
            <a:r>
              <a:rPr lang="en-US" sz="1800" dirty="0" err="1"/>
              <a:t>hugtök</a:t>
            </a:r>
            <a:r>
              <a:rPr lang="en-US" sz="1800" dirty="0"/>
              <a:t> </a:t>
            </a:r>
            <a:r>
              <a:rPr lang="en-US" sz="1800" dirty="0" err="1"/>
              <a:t>eins</a:t>
            </a:r>
            <a:r>
              <a:rPr lang="en-US" sz="1800" dirty="0"/>
              <a:t> og </a:t>
            </a:r>
            <a:r>
              <a:rPr lang="en-US" sz="1800" dirty="0" err="1"/>
              <a:t>öráreiti</a:t>
            </a:r>
            <a:r>
              <a:rPr lang="en-US" sz="1800" dirty="0"/>
              <a:t> og hvernig má </a:t>
            </a:r>
            <a:r>
              <a:rPr lang="en-US" sz="1800" dirty="0" err="1"/>
              <a:t>skapa</a:t>
            </a:r>
            <a:r>
              <a:rPr lang="en-US" sz="1800" dirty="0"/>
              <a:t> </a:t>
            </a:r>
            <a:r>
              <a:rPr lang="en-US" sz="1800" dirty="0" err="1"/>
              <a:t>andrúmsloft</a:t>
            </a:r>
            <a:r>
              <a:rPr lang="en-US" sz="1800" dirty="0"/>
              <a:t> </a:t>
            </a:r>
            <a:r>
              <a:rPr lang="en-US" sz="1800" dirty="0" err="1"/>
              <a:t>umburðarlyndis</a:t>
            </a:r>
            <a:r>
              <a:rPr lang="en-US" sz="1800" dirty="0">
                <a:latin typeface="Calibri"/>
                <a:ea typeface="Calibri"/>
                <a:cs typeface="Calibri"/>
                <a:sym typeface="Calibri"/>
              </a:rPr>
              <a:t> þar </a:t>
            </a:r>
            <a:r>
              <a:rPr lang="en-US" sz="1800" dirty="0" err="1">
                <a:latin typeface="Calibri"/>
                <a:ea typeface="Calibri"/>
                <a:cs typeface="Calibri"/>
                <a:sym typeface="Calibri"/>
              </a:rPr>
              <a:t>sem</a:t>
            </a:r>
            <a:r>
              <a:rPr lang="en-US" sz="1800" dirty="0">
                <a:latin typeface="Calibri"/>
                <a:ea typeface="Calibri"/>
                <a:cs typeface="Calibri"/>
                <a:sym typeface="Calibri"/>
              </a:rPr>
              <a:t> öll geta </a:t>
            </a:r>
            <a:r>
              <a:rPr lang="en-US" sz="1800" dirty="0" err="1">
                <a:latin typeface="Calibri"/>
                <a:ea typeface="Calibri"/>
                <a:cs typeface="Calibri"/>
                <a:sym typeface="Calibri"/>
              </a:rPr>
              <a:t>þrifist</a:t>
            </a:r>
            <a:r>
              <a:rPr lang="en-US" sz="1800" dirty="0">
                <a:latin typeface="Calibri"/>
                <a:ea typeface="Calibri"/>
                <a:cs typeface="Calibri"/>
                <a:sym typeface="Calibri"/>
              </a:rPr>
              <a:t> á eigin </a:t>
            </a:r>
            <a:r>
              <a:rPr lang="en-US" sz="1800" dirty="0" err="1">
                <a:latin typeface="Calibri"/>
                <a:ea typeface="Calibri"/>
                <a:cs typeface="Calibri"/>
                <a:sym typeface="Calibri"/>
              </a:rPr>
              <a:t>verðleikum</a:t>
            </a:r>
            <a:r>
              <a:rPr lang="en-US" sz="1800" dirty="0">
                <a:latin typeface="Calibri"/>
                <a:ea typeface="Calibri"/>
                <a:cs typeface="Calibri"/>
                <a:sym typeface="Calibri"/>
              </a:rPr>
              <a:t>.</a:t>
            </a:r>
          </a:p>
          <a:p>
            <a:pPr>
              <a:lnSpc>
                <a:spcPct val="107000"/>
              </a:lnSpc>
              <a:buSzPct val="108107"/>
            </a:pPr>
            <a:r>
              <a:rPr lang="en-US" sz="1800" dirty="0">
                <a:latin typeface="Calibri"/>
                <a:ea typeface="Calibri"/>
                <a:cs typeface="Calibri"/>
                <a:sym typeface="Calibri"/>
              </a:rPr>
              <a:t>Skapa </a:t>
            </a:r>
            <a:r>
              <a:rPr lang="en-US" sz="1800" dirty="0" err="1">
                <a:latin typeface="Calibri"/>
                <a:ea typeface="Calibri"/>
                <a:cs typeface="Calibri"/>
                <a:sym typeface="Calibri"/>
              </a:rPr>
              <a:t>andrúmsloft</a:t>
            </a:r>
            <a:r>
              <a:rPr lang="en-US" sz="1800" dirty="0">
                <a:latin typeface="Calibri"/>
                <a:ea typeface="Calibri"/>
                <a:cs typeface="Calibri"/>
                <a:sym typeface="Calibri"/>
              </a:rPr>
              <a:t> </a:t>
            </a:r>
            <a:r>
              <a:rPr lang="en-US" sz="1800" dirty="0" err="1">
                <a:latin typeface="Calibri"/>
                <a:ea typeface="Calibri"/>
                <a:cs typeface="Calibri"/>
                <a:sym typeface="Calibri"/>
              </a:rPr>
              <a:t>fyrir</a:t>
            </a:r>
            <a:r>
              <a:rPr lang="en-US" sz="1800" dirty="0">
                <a:latin typeface="Calibri"/>
                <a:ea typeface="Calibri"/>
                <a:cs typeface="Calibri"/>
                <a:sym typeface="Calibri"/>
              </a:rPr>
              <a:t> </a:t>
            </a:r>
            <a:r>
              <a:rPr lang="en-US" sz="1800" dirty="0" err="1">
                <a:latin typeface="Calibri"/>
                <a:ea typeface="Calibri"/>
                <a:cs typeface="Calibri"/>
                <a:sym typeface="Calibri"/>
              </a:rPr>
              <a:t>mikilvæg</a:t>
            </a:r>
            <a:r>
              <a:rPr lang="en-US" sz="1800" dirty="0">
                <a:latin typeface="Calibri"/>
                <a:ea typeface="Calibri"/>
                <a:cs typeface="Calibri"/>
                <a:sym typeface="Calibri"/>
              </a:rPr>
              <a:t>, </a:t>
            </a:r>
            <a:r>
              <a:rPr lang="en-US" sz="1800" dirty="0" err="1">
                <a:latin typeface="Calibri"/>
                <a:ea typeface="Calibri"/>
                <a:cs typeface="Calibri"/>
                <a:sym typeface="Calibri"/>
              </a:rPr>
              <a:t>opin</a:t>
            </a:r>
            <a:r>
              <a:rPr lang="en-US" sz="1800" dirty="0">
                <a:latin typeface="Calibri"/>
                <a:ea typeface="Calibri"/>
                <a:cs typeface="Calibri"/>
                <a:sym typeface="Calibri"/>
              </a:rPr>
              <a:t> </a:t>
            </a:r>
            <a:r>
              <a:rPr lang="en-US" sz="1800" dirty="0" err="1">
                <a:latin typeface="Calibri"/>
                <a:ea typeface="Calibri"/>
                <a:cs typeface="Calibri"/>
                <a:sym typeface="Calibri"/>
              </a:rPr>
              <a:t>samtöl</a:t>
            </a:r>
            <a:r>
              <a:rPr lang="en-US" sz="1800" dirty="0"/>
              <a:t> um </a:t>
            </a:r>
            <a:r>
              <a:rPr lang="en-US" sz="1800" dirty="0" err="1"/>
              <a:t>fjölbreytileika</a:t>
            </a:r>
            <a:r>
              <a:rPr lang="en-US" sz="1800" dirty="0"/>
              <a:t>, </a:t>
            </a:r>
            <a:r>
              <a:rPr lang="en-US" sz="1800" dirty="0" err="1"/>
              <a:t>til</a:t>
            </a:r>
            <a:r>
              <a:rPr lang="en-US" sz="1800" dirty="0"/>
              <a:t> </a:t>
            </a:r>
            <a:r>
              <a:rPr lang="en-US" sz="1800" dirty="0" err="1">
                <a:latin typeface="Calibri"/>
                <a:ea typeface="Calibri"/>
                <a:cs typeface="Calibri"/>
                <a:sym typeface="Calibri"/>
              </a:rPr>
              <a:t>að</a:t>
            </a:r>
            <a:r>
              <a:rPr lang="en-US" sz="1800" dirty="0">
                <a:latin typeface="Calibri"/>
                <a:ea typeface="Calibri"/>
                <a:cs typeface="Calibri"/>
                <a:sym typeface="Calibri"/>
              </a:rPr>
              <a:t> deila </a:t>
            </a:r>
            <a:r>
              <a:rPr lang="en-US" sz="1800" dirty="0" err="1">
                <a:latin typeface="Calibri"/>
                <a:ea typeface="Calibri"/>
                <a:cs typeface="Calibri"/>
                <a:sym typeface="Calibri"/>
              </a:rPr>
              <a:t>reynslu</a:t>
            </a:r>
            <a:r>
              <a:rPr lang="en-US" sz="1800" dirty="0">
                <a:latin typeface="Calibri"/>
                <a:ea typeface="Calibri"/>
                <a:cs typeface="Calibri"/>
                <a:sym typeface="Calibri"/>
              </a:rPr>
              <a:t> og upplifun svo taka </a:t>
            </a:r>
            <a:r>
              <a:rPr lang="en-US" sz="1800" dirty="0" err="1">
                <a:latin typeface="Calibri"/>
                <a:ea typeface="Calibri"/>
                <a:cs typeface="Calibri"/>
                <a:sym typeface="Calibri"/>
              </a:rPr>
              <a:t>megi</a:t>
            </a:r>
            <a:r>
              <a:rPr lang="en-US" sz="1800" dirty="0">
                <a:latin typeface="Calibri"/>
                <a:ea typeface="Calibri"/>
                <a:cs typeface="Calibri"/>
                <a:sym typeface="Calibri"/>
              </a:rPr>
              <a:t> </a:t>
            </a:r>
            <a:r>
              <a:rPr lang="en-US" sz="1800" dirty="0" err="1">
                <a:latin typeface="Calibri"/>
                <a:ea typeface="Calibri"/>
                <a:cs typeface="Calibri"/>
                <a:sym typeface="Calibri"/>
              </a:rPr>
              <a:t>tillit</a:t>
            </a:r>
            <a:r>
              <a:rPr lang="en-US" sz="1800" dirty="0">
                <a:latin typeface="Calibri"/>
                <a:ea typeface="Calibri"/>
                <a:cs typeface="Calibri"/>
                <a:sym typeface="Calibri"/>
              </a:rPr>
              <a:t> </a:t>
            </a:r>
            <a:r>
              <a:rPr lang="en-US" sz="1800" dirty="0" err="1">
                <a:latin typeface="Calibri"/>
                <a:ea typeface="Calibri"/>
                <a:cs typeface="Calibri"/>
                <a:sym typeface="Calibri"/>
              </a:rPr>
              <a:t>til</a:t>
            </a:r>
            <a:r>
              <a:rPr lang="en-US" sz="1800" dirty="0">
                <a:latin typeface="Calibri"/>
                <a:ea typeface="Calibri"/>
                <a:cs typeface="Calibri"/>
                <a:sym typeface="Calibri"/>
              </a:rPr>
              <a:t> </a:t>
            </a:r>
            <a:r>
              <a:rPr lang="en-US" sz="1800" dirty="0" err="1">
                <a:latin typeface="Calibri"/>
                <a:ea typeface="Calibri"/>
                <a:cs typeface="Calibri"/>
                <a:sym typeface="Calibri"/>
              </a:rPr>
              <a:t>staðbundinna</a:t>
            </a:r>
            <a:r>
              <a:rPr lang="en-US" sz="1800" dirty="0">
                <a:latin typeface="Calibri"/>
                <a:ea typeface="Calibri"/>
                <a:cs typeface="Calibri"/>
                <a:sym typeface="Calibri"/>
              </a:rPr>
              <a:t> </a:t>
            </a:r>
            <a:r>
              <a:rPr lang="en-US" sz="1800" dirty="0" err="1">
                <a:latin typeface="Calibri"/>
                <a:ea typeface="Calibri"/>
                <a:cs typeface="Calibri"/>
                <a:sym typeface="Calibri"/>
              </a:rPr>
              <a:t>þátta</a:t>
            </a:r>
            <a:r>
              <a:rPr lang="en-US" sz="1800" dirty="0">
                <a:latin typeface="Calibri"/>
                <a:ea typeface="Calibri"/>
                <a:cs typeface="Calibri"/>
                <a:sym typeface="Calibri"/>
              </a:rPr>
              <a:t>, og </a:t>
            </a:r>
            <a:r>
              <a:rPr lang="en-US" sz="1800" dirty="0" err="1">
                <a:latin typeface="Calibri"/>
                <a:ea typeface="Calibri"/>
                <a:cs typeface="Calibri"/>
                <a:sym typeface="Calibri"/>
              </a:rPr>
              <a:t>greina</a:t>
            </a:r>
            <a:r>
              <a:rPr lang="en-US" sz="1800" dirty="0">
                <a:latin typeface="Calibri"/>
                <a:ea typeface="Calibri"/>
                <a:cs typeface="Calibri"/>
                <a:sym typeface="Calibri"/>
              </a:rPr>
              <a:t> hvað </a:t>
            </a:r>
            <a:r>
              <a:rPr lang="en-US" sz="1800" dirty="0" err="1">
                <a:latin typeface="Calibri"/>
                <a:ea typeface="Calibri"/>
                <a:cs typeface="Calibri"/>
                <a:sym typeface="Calibri"/>
              </a:rPr>
              <a:t>þarfnast</a:t>
            </a:r>
            <a:r>
              <a:rPr lang="en-US" sz="1800" dirty="0">
                <a:latin typeface="Calibri"/>
                <a:ea typeface="Calibri"/>
                <a:cs typeface="Calibri"/>
                <a:sym typeface="Calibri"/>
              </a:rPr>
              <a:t> meiri athygli.</a:t>
            </a:r>
            <a:endParaRPr dirty="0"/>
          </a:p>
          <a:p>
            <a:pPr marL="0" lvl="0" indent="0" algn="l" rtl="0">
              <a:lnSpc>
                <a:spcPct val="100000"/>
              </a:lnSpc>
              <a:spcBef>
                <a:spcPts val="1160"/>
              </a:spcBef>
              <a:spcAft>
                <a:spcPts val="0"/>
              </a:spcAft>
              <a:buSzPct val="77837"/>
              <a:buNone/>
            </a:pPr>
            <a:endParaRPr sz="2500" dirty="0">
              <a:solidFill>
                <a:srgbClr val="000000"/>
              </a:solidFill>
              <a:highlight>
                <a:srgbClr val="FFFF00"/>
              </a:highlight>
              <a:latin typeface="Arial"/>
              <a:ea typeface="Arial"/>
              <a:cs typeface="Arial"/>
              <a:sym typeface="Arial"/>
            </a:endParaRPr>
          </a:p>
          <a:p>
            <a:pPr marL="0" lvl="0" indent="0" algn="l" rtl="0">
              <a:lnSpc>
                <a:spcPct val="100000"/>
              </a:lnSpc>
              <a:spcBef>
                <a:spcPts val="360"/>
              </a:spcBef>
              <a:spcAft>
                <a:spcPts val="0"/>
              </a:spcAft>
              <a:buSzPct val="77837"/>
              <a:buNone/>
            </a:pPr>
            <a:endParaRPr sz="2500" dirty="0">
              <a:solidFill>
                <a:srgbClr val="000000"/>
              </a:solidFill>
              <a:highlight>
                <a:srgbClr val="FFFF00"/>
              </a:highlight>
              <a:latin typeface="Arial"/>
              <a:ea typeface="Arial"/>
              <a:cs typeface="Arial"/>
              <a:sym typeface="Arial"/>
            </a:endParaRPr>
          </a:p>
          <a:p>
            <a:pPr marL="0" lvl="0" indent="0" algn="l" rtl="0">
              <a:lnSpc>
                <a:spcPct val="100000"/>
              </a:lnSpc>
              <a:spcBef>
                <a:spcPts val="360"/>
              </a:spcBef>
              <a:spcAft>
                <a:spcPts val="0"/>
              </a:spcAft>
              <a:buSzPct val="77837"/>
              <a:buNone/>
            </a:pPr>
            <a:endParaRPr sz="2500" dirty="0">
              <a:solidFill>
                <a:srgbClr val="000000"/>
              </a:solidFill>
              <a:highlight>
                <a:schemeClr val="lt1"/>
              </a:highlight>
              <a:latin typeface="Arial"/>
              <a:ea typeface="Arial"/>
              <a:cs typeface="Arial"/>
              <a:sym typeface="Arial"/>
            </a:endParaRPr>
          </a:p>
        </p:txBody>
      </p:sp>
      <p:sp>
        <p:nvSpPr>
          <p:cNvPr id="142" name="Google Shape;142;p16"/>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3" name="Google Shape;143;p16"/>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144" name="Google Shape;144;p16"/>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pic>
        <p:nvPicPr>
          <p:cNvPr id="546" name="Google Shape;546;g12474296616_0_12"/>
          <p:cNvPicPr preferRelativeResize="0"/>
          <p:nvPr/>
        </p:nvPicPr>
        <p:blipFill rotWithShape="1">
          <a:blip r:embed="rId3">
            <a:alphaModFix amt="13000"/>
          </a:blip>
          <a:srcRect/>
          <a:stretch/>
        </p:blipFill>
        <p:spPr>
          <a:xfrm>
            <a:off x="1346278" y="1113719"/>
            <a:ext cx="6637173" cy="3792670"/>
          </a:xfrm>
          <a:prstGeom prst="rect">
            <a:avLst/>
          </a:prstGeom>
          <a:noFill/>
          <a:ln>
            <a:noFill/>
          </a:ln>
        </p:spPr>
      </p:pic>
      <p:sp>
        <p:nvSpPr>
          <p:cNvPr id="547" name="Google Shape;547;g12474296616_0_12"/>
          <p:cNvSpPr txBox="1">
            <a:spLocks noGrp="1"/>
          </p:cNvSpPr>
          <p:nvPr>
            <p:ph type="ctrTitle"/>
          </p:nvPr>
        </p:nvSpPr>
        <p:spPr>
          <a:xfrm>
            <a:off x="1635839" y="2533650"/>
            <a:ext cx="6058049" cy="1790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br>
              <a:rPr lang="en-US" sz="3000" dirty="0"/>
            </a:br>
            <a:r>
              <a:rPr lang="en-US" sz="3000" b="1" dirty="0" err="1">
                <a:solidFill>
                  <a:srgbClr val="0563C1"/>
                </a:solidFill>
              </a:rPr>
              <a:t>Spurningar</a:t>
            </a:r>
            <a:r>
              <a:rPr lang="en-US" sz="3000" b="1" dirty="0">
                <a:solidFill>
                  <a:srgbClr val="0563C1"/>
                </a:solidFill>
              </a:rPr>
              <a:t>?</a:t>
            </a:r>
            <a:br>
              <a:rPr lang="en-US" sz="3000" b="1" dirty="0">
                <a:solidFill>
                  <a:srgbClr val="0563C1"/>
                </a:solidFill>
              </a:rPr>
            </a:br>
            <a:br>
              <a:rPr lang="en-US" sz="3000" dirty="0">
                <a:solidFill>
                  <a:srgbClr val="0563C1"/>
                </a:solidFill>
              </a:rPr>
            </a:br>
            <a:r>
              <a:rPr lang="en-US" sz="3000" b="1" dirty="0">
                <a:solidFill>
                  <a:srgbClr val="0563C1"/>
                </a:solidFill>
              </a:rPr>
              <a:t>Takk </a:t>
            </a:r>
            <a:r>
              <a:rPr lang="en-US" sz="3000" b="1" dirty="0" err="1">
                <a:solidFill>
                  <a:srgbClr val="0563C1"/>
                </a:solidFill>
              </a:rPr>
              <a:t>fyrir</a:t>
            </a:r>
            <a:r>
              <a:rPr lang="en-US" sz="3000" b="1" dirty="0">
                <a:solidFill>
                  <a:srgbClr val="0563C1"/>
                </a:solidFill>
              </a:rPr>
              <a:t> </a:t>
            </a:r>
            <a:r>
              <a:rPr lang="en-US" sz="3000" b="1" dirty="0" err="1">
                <a:solidFill>
                  <a:srgbClr val="0563C1"/>
                </a:solidFill>
              </a:rPr>
              <a:t>þátttökuna</a:t>
            </a:r>
            <a:r>
              <a:rPr lang="en-US" sz="3000" b="1" dirty="0">
                <a:solidFill>
                  <a:srgbClr val="0563C1"/>
                </a:solidFill>
              </a:rPr>
              <a:t>!</a:t>
            </a:r>
            <a:br>
              <a:rPr lang="en-US" sz="3000" b="1" dirty="0">
                <a:solidFill>
                  <a:srgbClr val="C4BD97"/>
                </a:solidFill>
              </a:rPr>
            </a:br>
            <a:br>
              <a:rPr lang="en-US" sz="3000" b="1" dirty="0"/>
            </a:br>
            <a:endParaRPr sz="3000" b="1" dirty="0"/>
          </a:p>
        </p:txBody>
      </p:sp>
      <p:pic>
        <p:nvPicPr>
          <p:cNvPr id="548" name="Google Shape;548;g12474296616_0_12"/>
          <p:cNvPicPr preferRelativeResize="0"/>
          <p:nvPr/>
        </p:nvPicPr>
        <p:blipFill rotWithShape="1">
          <a:blip r:embed="rId4">
            <a:alphaModFix/>
          </a:blip>
          <a:srcRect/>
          <a:stretch/>
        </p:blipFill>
        <p:spPr>
          <a:xfrm>
            <a:off x="8181875" y="89649"/>
            <a:ext cx="892426" cy="881527"/>
          </a:xfrm>
          <a:prstGeom prst="rect">
            <a:avLst/>
          </a:prstGeom>
          <a:noFill/>
          <a:ln>
            <a:noFill/>
          </a:ln>
        </p:spPr>
      </p:pic>
      <p:pic>
        <p:nvPicPr>
          <p:cNvPr id="549" name="Google Shape;549;g12474296616_0_12"/>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42"/>
          <p:cNvSpPr txBox="1">
            <a:spLocks noGrp="1"/>
          </p:cNvSpPr>
          <p:nvPr>
            <p:ph type="title"/>
          </p:nvPr>
        </p:nvSpPr>
        <p:spPr>
          <a:xfrm>
            <a:off x="468126" y="578371"/>
            <a:ext cx="7886700" cy="994172"/>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ct val="45454"/>
              <a:buNone/>
            </a:pPr>
            <a:r>
              <a:rPr lang="en-US" b="1" dirty="0" err="1">
                <a:solidFill>
                  <a:srgbClr val="0070C0"/>
                </a:solidFill>
              </a:rPr>
              <a:t>Tilvísanir</a:t>
            </a:r>
            <a:r>
              <a:rPr lang="en-US" b="1" dirty="0">
                <a:solidFill>
                  <a:srgbClr val="0070C0"/>
                </a:solidFill>
              </a:rPr>
              <a:t> og </a:t>
            </a:r>
            <a:r>
              <a:rPr lang="en-US" b="1" dirty="0" err="1">
                <a:solidFill>
                  <a:srgbClr val="0070C0"/>
                </a:solidFill>
              </a:rPr>
              <a:t>heimildir</a:t>
            </a:r>
            <a:endParaRPr b="1" dirty="0">
              <a:solidFill>
                <a:srgbClr val="0070C0"/>
              </a:solidFill>
            </a:endParaRPr>
          </a:p>
        </p:txBody>
      </p:sp>
      <p:sp>
        <p:nvSpPr>
          <p:cNvPr id="556" name="Google Shape;556;p42"/>
          <p:cNvSpPr txBox="1">
            <a:spLocks noGrp="1"/>
          </p:cNvSpPr>
          <p:nvPr>
            <p:ph type="body" idx="1"/>
          </p:nvPr>
        </p:nvSpPr>
        <p:spPr>
          <a:xfrm>
            <a:off x="468126" y="1850362"/>
            <a:ext cx="6351347" cy="24949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900"/>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a:latin typeface="Calibri"/>
              <a:ea typeface="Calibri"/>
              <a:cs typeface="Calibri"/>
              <a:sym typeface="Calibri"/>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p:txBody>
      </p:sp>
      <p:pic>
        <p:nvPicPr>
          <p:cNvPr id="557" name="Google Shape;557;p42" descr="Books"/>
          <p:cNvPicPr preferRelativeResize="0"/>
          <p:nvPr/>
        </p:nvPicPr>
        <p:blipFill rotWithShape="1">
          <a:blip r:embed="rId3">
            <a:alphaModFix/>
          </a:blip>
          <a:srcRect/>
          <a:stretch/>
        </p:blipFill>
        <p:spPr>
          <a:xfrm>
            <a:off x="7137041" y="3344639"/>
            <a:ext cx="1156190" cy="1156190"/>
          </a:xfrm>
          <a:prstGeom prst="rect">
            <a:avLst/>
          </a:prstGeom>
          <a:noFill/>
          <a:ln>
            <a:noFill/>
          </a:ln>
        </p:spPr>
      </p:pic>
      <p:pic>
        <p:nvPicPr>
          <p:cNvPr id="558" name="Google Shape;558;p42" descr="Laptop"/>
          <p:cNvPicPr preferRelativeResize="0"/>
          <p:nvPr/>
        </p:nvPicPr>
        <p:blipFill rotWithShape="1">
          <a:blip r:embed="rId4">
            <a:alphaModFix/>
          </a:blip>
          <a:srcRect/>
          <a:stretch/>
        </p:blipFill>
        <p:spPr>
          <a:xfrm>
            <a:off x="6979997" y="1850362"/>
            <a:ext cx="1313234" cy="1313234"/>
          </a:xfrm>
          <a:prstGeom prst="rect">
            <a:avLst/>
          </a:prstGeom>
          <a:noFill/>
          <a:ln>
            <a:noFill/>
          </a:ln>
        </p:spPr>
      </p:pic>
      <p:sp>
        <p:nvSpPr>
          <p:cNvPr id="559" name="Google Shape;559;p42"/>
          <p:cNvSpPr txBox="1"/>
          <p:nvPr/>
        </p:nvSpPr>
        <p:spPr>
          <a:xfrm>
            <a:off x="468126" y="1850362"/>
            <a:ext cx="5907589" cy="36625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600"/>
              </a:spcAft>
              <a:buClr>
                <a:srgbClr val="000000"/>
              </a:buClr>
              <a:buSzPts val="1350"/>
              <a:buFont typeface="Arial"/>
              <a:buNone/>
            </a:pPr>
            <a:r>
              <a:rPr lang="nn-NO" sz="1200" b="0" i="0" u="sng" strike="noStrike" cap="none" dirty="0">
                <a:solidFill>
                  <a:srgbClr val="0000FF"/>
                </a:solidFill>
                <a:latin typeface="+mj-lt"/>
                <a:ea typeface="Arial"/>
                <a:cs typeface="Arial"/>
                <a:sym typeface="Arial"/>
              </a:rPr>
              <a:t>https://www.mindtools.com/a75ixwn/herzbergs-motivators-and-hygiene-factors </a:t>
            </a:r>
          </a:p>
          <a:p>
            <a:pPr marL="0" marR="0" lvl="0" indent="0" algn="l" rtl="0">
              <a:lnSpc>
                <a:spcPct val="100000"/>
              </a:lnSpc>
              <a:spcBef>
                <a:spcPts val="0"/>
              </a:spcBef>
              <a:spcAft>
                <a:spcPts val="600"/>
              </a:spcAft>
              <a:buClr>
                <a:srgbClr val="000000"/>
              </a:buClr>
              <a:buSzPts val="1350"/>
              <a:buFont typeface="Arial"/>
              <a:buNone/>
            </a:pPr>
            <a:r>
              <a:rPr lang="nn-NO" sz="1200" b="0" i="0" u="sng" strike="noStrike" cap="none" dirty="0">
                <a:solidFill>
                  <a:srgbClr val="0000FF"/>
                </a:solidFill>
                <a:latin typeface="+mj-lt"/>
                <a:ea typeface="Arial"/>
                <a:cs typeface="Arial"/>
                <a:sym typeface="Arial"/>
              </a:rPr>
              <a:t>https://www.cipd.co.uk/Images/good-work-iIndex-executive-report-2022_tcm18-109897.pdf </a:t>
            </a:r>
          </a:p>
          <a:p>
            <a:pPr marL="0" marR="0" lvl="0" indent="0" algn="l" rtl="0">
              <a:lnSpc>
                <a:spcPct val="100000"/>
              </a:lnSpc>
              <a:spcBef>
                <a:spcPts val="0"/>
              </a:spcBef>
              <a:spcAft>
                <a:spcPts val="600"/>
              </a:spcAft>
              <a:buClr>
                <a:srgbClr val="000000"/>
              </a:buClr>
              <a:buSzPts val="1350"/>
              <a:buFont typeface="Arial"/>
              <a:buNone/>
            </a:pPr>
            <a:r>
              <a:rPr lang="nn-NO" sz="1200" b="0" i="0" u="sng" strike="noStrike" cap="none" dirty="0">
                <a:solidFill>
                  <a:schemeClr val="tx1"/>
                </a:solidFill>
                <a:latin typeface="+mj-lt"/>
                <a:ea typeface="Arial"/>
                <a:cs typeface="Arial"/>
                <a:sym typeface="Arial"/>
              </a:rPr>
              <a:t>Anna Steinunn Friðriksdóttir </a:t>
            </a:r>
            <a:r>
              <a:rPr lang="nn-NO" sz="1200" b="0" i="0" u="sng" strike="noStrike" cap="none" dirty="0">
                <a:solidFill>
                  <a:srgbClr val="0000FF"/>
                </a:solidFill>
                <a:latin typeface="+mj-lt"/>
                <a:ea typeface="Arial"/>
                <a:cs typeface="Arial"/>
                <a:sym typeface="Arial"/>
                <a:hlinkClick r:id="rId5"/>
              </a:rPr>
              <a:t>https://www.feykir.is/is/frettir/hvad-er-jakvaed-salfraedi</a:t>
            </a:r>
            <a:endParaRPr lang="nn-NO" sz="1200" b="0" i="0" u="sng" strike="noStrike" cap="none" dirty="0">
              <a:solidFill>
                <a:srgbClr val="0000FF"/>
              </a:solidFill>
              <a:latin typeface="+mj-lt"/>
              <a:ea typeface="Arial"/>
              <a:cs typeface="Arial"/>
              <a:sym typeface="Arial"/>
            </a:endParaRPr>
          </a:p>
          <a:p>
            <a:pPr>
              <a:spcAft>
                <a:spcPts val="600"/>
              </a:spcAft>
              <a:buSzPts val="1350"/>
            </a:pPr>
            <a:r>
              <a:rPr lang="is-IS" sz="1200" b="0" i="0" dirty="0">
                <a:solidFill>
                  <a:schemeClr val="tx1"/>
                </a:solidFill>
                <a:effectLst/>
                <a:latin typeface="+mj-lt"/>
              </a:rPr>
              <a:t>Haukur Pálmason (2022) </a:t>
            </a:r>
            <a:r>
              <a:rPr lang="is-IS" sz="1200" b="0" i="0" dirty="0">
                <a:solidFill>
                  <a:srgbClr val="333333"/>
                </a:solidFill>
                <a:effectLst/>
                <a:latin typeface="+mj-lt"/>
                <a:hlinkClick r:id="rId6"/>
              </a:rPr>
              <a:t>https://www.akureyri.net/is/moya/news/blomstrandi-lif?fbclid=IwAR0-enXmJSbZ1pEpY149-LJnA2bA_HNdfNvSbFsGu12SLnOdaHaqprNbhl0</a:t>
            </a:r>
            <a:r>
              <a:rPr lang="is-IS" sz="1200" b="0" i="0" dirty="0">
                <a:solidFill>
                  <a:srgbClr val="333333"/>
                </a:solidFill>
                <a:effectLst/>
                <a:latin typeface="+mj-lt"/>
              </a:rPr>
              <a:t> </a:t>
            </a:r>
          </a:p>
          <a:p>
            <a:pPr>
              <a:spcAft>
                <a:spcPts val="600"/>
              </a:spcAft>
              <a:buSzPts val="1350"/>
            </a:pPr>
            <a:r>
              <a:rPr lang="is-IS" sz="1200" dirty="0">
                <a:latin typeface="+mj-lt"/>
                <a:hlinkClick r:id="rId7"/>
              </a:rPr>
              <a:t>https://www.umsystem.edu/sites/default/files/media/hr/tmr/Stretch%20Assignments%20as%20an%20Opportunity%20to%20Advance%20your%20Career.pdf</a:t>
            </a:r>
            <a:endParaRPr lang="is-IS" sz="1200" b="0" i="0" dirty="0">
              <a:solidFill>
                <a:srgbClr val="333333"/>
              </a:solidFill>
              <a:effectLst/>
              <a:latin typeface="+mj-lt"/>
            </a:endParaRPr>
          </a:p>
          <a:p>
            <a:pPr>
              <a:spcAft>
                <a:spcPts val="600"/>
              </a:spcAft>
              <a:buSzPts val="1350"/>
            </a:pPr>
            <a:r>
              <a:rPr lang="is-IS" sz="1200" b="0" i="0" dirty="0">
                <a:solidFill>
                  <a:srgbClr val="333333"/>
                </a:solidFill>
                <a:effectLst/>
                <a:latin typeface="+mj-lt"/>
              </a:rPr>
              <a:t>Ingibjörg Birna Ólafsdóttir (2020) </a:t>
            </a:r>
            <a:r>
              <a:rPr lang="is-IS" sz="1200" b="0" i="0" dirty="0">
                <a:solidFill>
                  <a:srgbClr val="333333"/>
                </a:solidFill>
                <a:effectLst/>
                <a:latin typeface="+mj-lt"/>
                <a:hlinkClick r:id="rId8"/>
              </a:rPr>
              <a:t>https://skemman.is/bitstream/1946/35591/1/J%C3%A1kv%C3%A6%C3%B0%20inngrip%20%C3%A1%20vinnusta%C3%B0.pdf</a:t>
            </a:r>
            <a:r>
              <a:rPr lang="is-IS" sz="1200" b="0" i="0" dirty="0">
                <a:solidFill>
                  <a:srgbClr val="333333"/>
                </a:solidFill>
                <a:effectLst/>
                <a:latin typeface="+mj-lt"/>
              </a:rPr>
              <a:t> </a:t>
            </a:r>
          </a:p>
          <a:p>
            <a:pPr>
              <a:spcAft>
                <a:spcPts val="600"/>
              </a:spcAft>
              <a:buSzPts val="1350"/>
            </a:pPr>
            <a:r>
              <a:rPr lang="en-US" sz="1200" dirty="0"/>
              <a:t>Foresight´s Mental Capital and Wellbeing Project (2008) </a:t>
            </a:r>
            <a:r>
              <a:rPr lang="is-IS"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9"/>
              </a:rPr>
              <a:t>https://www.gov.uk/government/publications/five-ways-to-mental-wellbeing</a:t>
            </a:r>
            <a:r>
              <a:rPr lang="is-IS" sz="1200" kern="100" dirty="0">
                <a:solidFill>
                  <a:srgbClr val="333333"/>
                </a:solidFill>
                <a:latin typeface="+mj-lt"/>
                <a:ea typeface="Calibri" panose="020F0502020204030204" pitchFamily="34" charset="0"/>
                <a:cs typeface="Times New Roman" panose="02020603050405020304" pitchFamily="18" charset="0"/>
              </a:rPr>
              <a:t> </a:t>
            </a:r>
          </a:p>
          <a:p>
            <a:pPr marL="0" lvl="0" indent="0">
              <a:spcAft>
                <a:spcPts val="600"/>
              </a:spcAft>
              <a:buSzPts val="1350"/>
              <a:buFont typeface="Arial"/>
              <a:buNone/>
            </a:pPr>
            <a:r>
              <a:rPr lang="en-US" sz="1200" u="sng" dirty="0" err="1">
                <a:solidFill>
                  <a:srgbClr val="0000FF"/>
                </a:solidFill>
                <a:latin typeface="+mj-lt"/>
              </a:rPr>
              <a:t>Heimild</a:t>
            </a:r>
            <a:r>
              <a:rPr lang="en-US" sz="1200" u="sng" dirty="0">
                <a:solidFill>
                  <a:srgbClr val="0000FF"/>
                </a:solidFill>
                <a:latin typeface="+mj-lt"/>
              </a:rPr>
              <a:t>: </a:t>
            </a:r>
            <a:r>
              <a:rPr lang="en-US" sz="1200" u="sng" dirty="0" err="1">
                <a:solidFill>
                  <a:srgbClr val="0000FF"/>
                </a:solidFill>
                <a:latin typeface="+mj-lt"/>
              </a:rPr>
              <a:t>Bawden</a:t>
            </a:r>
            <a:r>
              <a:rPr lang="en-US" sz="1200" u="sng" dirty="0">
                <a:solidFill>
                  <a:srgbClr val="0000FF"/>
                </a:solidFill>
                <a:latin typeface="+mj-lt"/>
              </a:rPr>
              <a:t> (2022) </a:t>
            </a:r>
            <a:r>
              <a:rPr lang="en-US" sz="1200" u="sng" dirty="0">
                <a:solidFill>
                  <a:srgbClr val="0000FF"/>
                </a:solidFill>
                <a:latin typeface="+mj-lt"/>
                <a:hlinkClick r:id="rId10">
                  <a:extLst>
                    <a:ext uri="{A12FA001-AC4F-418D-AE19-62706E023703}">
                      <ahyp:hlinkClr xmlns:ahyp="http://schemas.microsoft.com/office/drawing/2018/hyperlinkcolor" val="tx"/>
                    </a:ext>
                  </a:extLst>
                </a:hlinkClick>
              </a:rPr>
              <a:t>https://www.scotsman.com/health/ten-minutes-of-self-reflection-could-reduce-risk-of-alzheimers-disease-study-suggests-3777612</a:t>
            </a:r>
            <a:endParaRPr lang="en-US" sz="1200" u="sng" dirty="0">
              <a:solidFill>
                <a:srgbClr val="0000FF"/>
              </a:solidFill>
              <a:latin typeface="+mj-lt"/>
            </a:endParaRPr>
          </a:p>
        </p:txBody>
      </p:sp>
      <p:pic>
        <p:nvPicPr>
          <p:cNvPr id="560" name="Google Shape;560;p42"/>
          <p:cNvPicPr preferRelativeResize="0"/>
          <p:nvPr/>
        </p:nvPicPr>
        <p:blipFill rotWithShape="1">
          <a:blip r:embed="rId11">
            <a:alphaModFix/>
          </a:blip>
          <a:srcRect/>
          <a:stretch/>
        </p:blipFill>
        <p:spPr>
          <a:xfrm>
            <a:off x="8181875" y="89649"/>
            <a:ext cx="892426" cy="881527"/>
          </a:xfrm>
          <a:prstGeom prst="rect">
            <a:avLst/>
          </a:prstGeom>
          <a:noFill/>
          <a:ln>
            <a:noFill/>
          </a:ln>
        </p:spPr>
      </p:pic>
      <p:pic>
        <p:nvPicPr>
          <p:cNvPr id="561" name="Google Shape;561;p42"/>
          <p:cNvPicPr preferRelativeResize="0"/>
          <p:nvPr/>
        </p:nvPicPr>
        <p:blipFill rotWithShape="1">
          <a:blip r:embed="rId12">
            <a:alphaModFix/>
          </a:blip>
          <a:srcRect/>
          <a:stretch/>
        </p:blipFill>
        <p:spPr>
          <a:xfrm>
            <a:off x="7718900" y="6209113"/>
            <a:ext cx="1261242" cy="5847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g12418acd849_0_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endParaRPr/>
          </a:p>
        </p:txBody>
      </p:sp>
      <p:pic>
        <p:nvPicPr>
          <p:cNvPr id="600" name="Google Shape;600;g12418acd849_0_21"/>
          <p:cNvPicPr preferRelativeResize="0"/>
          <p:nvPr/>
        </p:nvPicPr>
        <p:blipFill rotWithShape="1">
          <a:blip r:embed="rId3">
            <a:alphaModFix/>
          </a:blip>
          <a:srcRect l="1762" t="47329" r="7327"/>
          <a:stretch/>
        </p:blipFill>
        <p:spPr>
          <a:xfrm>
            <a:off x="30225" y="-38403"/>
            <a:ext cx="9143982" cy="6857990"/>
          </a:xfrm>
          <a:prstGeom prst="rect">
            <a:avLst/>
          </a:prstGeom>
          <a:noFill/>
          <a:ln>
            <a:noFill/>
          </a:ln>
        </p:spPr>
      </p:pic>
      <p:pic>
        <p:nvPicPr>
          <p:cNvPr id="601" name="Google Shape;601;g12418acd849_0_21" descr="Protect"/>
          <p:cNvPicPr preferRelativeResize="0"/>
          <p:nvPr/>
        </p:nvPicPr>
        <p:blipFill rotWithShape="1">
          <a:blip r:embed="rId4">
            <a:alphaModFix/>
          </a:blip>
          <a:srcRect/>
          <a:stretch/>
        </p:blipFill>
        <p:spPr>
          <a:xfrm>
            <a:off x="30225" y="56600"/>
            <a:ext cx="1910035" cy="415500"/>
          </a:xfrm>
          <a:prstGeom prst="rect">
            <a:avLst/>
          </a:prstGeom>
          <a:noFill/>
          <a:ln>
            <a:noFill/>
          </a:ln>
        </p:spPr>
      </p:pic>
      <p:sp>
        <p:nvSpPr>
          <p:cNvPr id="602" name="Google Shape;602;g12418acd849_0_21"/>
          <p:cNvSpPr txBox="1"/>
          <p:nvPr/>
        </p:nvSpPr>
        <p:spPr>
          <a:xfrm>
            <a:off x="276652" y="6408810"/>
            <a:ext cx="88674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1" u="none" strike="noStrike" cap="none">
                <a:solidFill>
                  <a:srgbClr val="1D2129"/>
                </a:solidFill>
                <a:latin typeface="Helvetica Neue"/>
                <a:ea typeface="Helvetica Neue"/>
                <a:cs typeface="Helvetica Neue"/>
                <a:sym typeface="Helvetica Neue"/>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b="0" i="0" u="none" strike="noStrike" cap="none">
              <a:solidFill>
                <a:schemeClr val="dk1"/>
              </a:solidFill>
              <a:latin typeface="Calibri"/>
              <a:ea typeface="Calibri"/>
              <a:cs typeface="Calibri"/>
              <a:sym typeface="Calibri"/>
            </a:endParaRPr>
          </a:p>
        </p:txBody>
      </p:sp>
      <p:sp>
        <p:nvSpPr>
          <p:cNvPr id="603" name="Google Shape;603;g12418acd849_0_21"/>
          <p:cNvSpPr txBox="1"/>
          <p:nvPr/>
        </p:nvSpPr>
        <p:spPr>
          <a:xfrm>
            <a:off x="1453200" y="2274600"/>
            <a:ext cx="6237600" cy="661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700"/>
              <a:buFont typeface="Arial"/>
              <a:buNone/>
            </a:pPr>
            <a:r>
              <a:rPr lang="en-US" sz="3700" b="0" i="0" u="none" strike="noStrike" cap="none" dirty="0">
                <a:solidFill>
                  <a:schemeClr val="dk1"/>
                </a:solidFill>
                <a:latin typeface="Arial"/>
                <a:ea typeface="Arial"/>
                <a:cs typeface="Arial"/>
                <a:sym typeface="Arial"/>
              </a:rPr>
              <a:t>Kærar þakkir!</a:t>
            </a:r>
            <a:endParaRPr sz="3700" b="0" i="0" u="none" strike="noStrike" cap="none" dirty="0">
              <a:solidFill>
                <a:srgbClr val="000000"/>
              </a:solidFill>
              <a:latin typeface="Arial"/>
              <a:ea typeface="Arial"/>
              <a:cs typeface="Arial"/>
              <a:sym typeface="Arial"/>
            </a:endParaRPr>
          </a:p>
        </p:txBody>
      </p:sp>
      <p:sp>
        <p:nvSpPr>
          <p:cNvPr id="604" name="Google Shape;604;g12418acd849_0_21"/>
          <p:cNvSpPr txBox="1"/>
          <p:nvPr/>
        </p:nvSpPr>
        <p:spPr>
          <a:xfrm>
            <a:off x="3072000" y="3658675"/>
            <a:ext cx="30000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5000"/>
              </a:lnSpc>
              <a:spcBef>
                <a:spcPts val="0"/>
              </a:spcBef>
              <a:spcAft>
                <a:spcPts val="0"/>
              </a:spcAft>
              <a:buClr>
                <a:srgbClr val="000000"/>
              </a:buClr>
              <a:buSzPts val="1500"/>
              <a:buFont typeface="Arial"/>
              <a:buNone/>
            </a:pPr>
            <a:endParaRPr sz="1500" b="0" i="0" u="none" strike="noStrike" cap="none">
              <a:solidFill>
                <a:srgbClr val="1E0A3C"/>
              </a:solidFill>
              <a:latin typeface="Roboto"/>
              <a:ea typeface="Roboto"/>
              <a:cs typeface="Roboto"/>
              <a:sym typeface="Roboto"/>
            </a:endParaRPr>
          </a:p>
        </p:txBody>
      </p:sp>
      <p:pic>
        <p:nvPicPr>
          <p:cNvPr id="605" name="Google Shape;605;g12418acd849_0_21"/>
          <p:cNvPicPr preferRelativeResize="0"/>
          <p:nvPr/>
        </p:nvPicPr>
        <p:blipFill rotWithShape="1">
          <a:blip r:embed="rId5">
            <a:alphaModFix/>
          </a:blip>
          <a:srcRect/>
          <a:stretch/>
        </p:blipFill>
        <p:spPr>
          <a:xfrm>
            <a:off x="7490768" y="90150"/>
            <a:ext cx="1488906" cy="481276"/>
          </a:xfrm>
          <a:prstGeom prst="rect">
            <a:avLst/>
          </a:prstGeom>
          <a:noFill/>
          <a:ln>
            <a:noFill/>
          </a:ln>
        </p:spPr>
      </p:pic>
      <p:pic>
        <p:nvPicPr>
          <p:cNvPr id="606" name="Google Shape;606;g12418acd849_0_21"/>
          <p:cNvPicPr preferRelativeResize="0"/>
          <p:nvPr/>
        </p:nvPicPr>
        <p:blipFill rotWithShape="1">
          <a:blip r:embed="rId6">
            <a:alphaModFix/>
          </a:blip>
          <a:srcRect/>
          <a:stretch/>
        </p:blipFill>
        <p:spPr>
          <a:xfrm>
            <a:off x="2712742" y="0"/>
            <a:ext cx="1261242" cy="584750"/>
          </a:xfrm>
          <a:prstGeom prst="rect">
            <a:avLst/>
          </a:prstGeom>
          <a:noFill/>
          <a:ln>
            <a:noFill/>
          </a:ln>
        </p:spPr>
      </p:pic>
      <p:pic>
        <p:nvPicPr>
          <p:cNvPr id="2" name="Picture 1">
            <a:extLst>
              <a:ext uri="{FF2B5EF4-FFF2-40B4-BE49-F238E27FC236}">
                <a16:creationId xmlns:a16="http://schemas.microsoft.com/office/drawing/2014/main" id="{C8CEFEC9-9302-FB7A-DCAE-DA8E747DECBB}"/>
              </a:ext>
            </a:extLst>
          </p:cNvPr>
          <p:cNvPicPr>
            <a:picLocks noChangeAspect="1"/>
          </p:cNvPicPr>
          <p:nvPr/>
        </p:nvPicPr>
        <p:blipFill>
          <a:blip r:embed="rId7"/>
          <a:stretch>
            <a:fillRect/>
          </a:stretch>
        </p:blipFill>
        <p:spPr>
          <a:xfrm>
            <a:off x="4804715" y="0"/>
            <a:ext cx="1304657" cy="7132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6"/>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55553"/>
              <a:buNone/>
            </a:pPr>
            <a:r>
              <a:rPr lang="en-US" sz="3600" b="1" dirty="0" err="1">
                <a:solidFill>
                  <a:srgbClr val="0070C0"/>
                </a:solidFill>
                <a:latin typeface="Arial"/>
                <a:ea typeface="Arial"/>
                <a:cs typeface="Arial"/>
                <a:sym typeface="Arial"/>
              </a:rPr>
              <a:t>Verkefnið</a:t>
            </a:r>
            <a:r>
              <a:rPr lang="en-US" sz="3600" b="1" dirty="0">
                <a:solidFill>
                  <a:srgbClr val="0070C0"/>
                </a:solidFill>
                <a:latin typeface="Arial"/>
                <a:ea typeface="Arial"/>
                <a:cs typeface="Arial"/>
                <a:sym typeface="Arial"/>
              </a:rPr>
              <a:t> </a:t>
            </a:r>
            <a:r>
              <a:rPr lang="en-US" sz="3600" b="1" dirty="0" err="1">
                <a:solidFill>
                  <a:srgbClr val="0070C0"/>
                </a:solidFill>
                <a:latin typeface="Arial"/>
                <a:ea typeface="Arial"/>
                <a:cs typeface="Arial"/>
                <a:sym typeface="Arial"/>
              </a:rPr>
              <a:t>Fjölbreytni</a:t>
            </a:r>
            <a:r>
              <a:rPr lang="en-US" sz="3600" b="1" dirty="0">
                <a:solidFill>
                  <a:srgbClr val="0070C0"/>
                </a:solidFill>
                <a:latin typeface="Arial"/>
                <a:ea typeface="Arial"/>
                <a:cs typeface="Arial"/>
                <a:sym typeface="Arial"/>
              </a:rPr>
              <a:t> í </a:t>
            </a:r>
            <a:r>
              <a:rPr lang="en-US" sz="3600" b="1" dirty="0" err="1">
                <a:solidFill>
                  <a:srgbClr val="0070C0"/>
                </a:solidFill>
                <a:latin typeface="Arial"/>
                <a:ea typeface="Arial"/>
                <a:cs typeface="Arial"/>
                <a:sym typeface="Arial"/>
              </a:rPr>
              <a:t>fyrirrúmi</a:t>
            </a:r>
            <a:r>
              <a:rPr lang="en-US" sz="3600" b="1" dirty="0">
                <a:solidFill>
                  <a:srgbClr val="0070C0"/>
                </a:solidFill>
                <a:latin typeface="Arial"/>
                <a:ea typeface="Arial"/>
                <a:cs typeface="Arial"/>
                <a:sym typeface="Arial"/>
              </a:rPr>
              <a:t> – </a:t>
            </a:r>
            <a:r>
              <a:rPr lang="en-US" sz="3600" b="1" dirty="0" err="1">
                <a:solidFill>
                  <a:srgbClr val="0070C0"/>
                </a:solidFill>
                <a:latin typeface="Arial"/>
                <a:ea typeface="Arial"/>
                <a:cs typeface="Arial"/>
                <a:sym typeface="Arial"/>
              </a:rPr>
              <a:t>upprifjun</a:t>
            </a:r>
            <a:r>
              <a:rPr lang="en-US" sz="3600" b="1" dirty="0">
                <a:solidFill>
                  <a:srgbClr val="0070C0"/>
                </a:solidFill>
                <a:latin typeface="Arial"/>
                <a:ea typeface="Arial"/>
                <a:cs typeface="Arial"/>
                <a:sym typeface="Arial"/>
              </a:rPr>
              <a:t> á síðustu </a:t>
            </a:r>
            <a:r>
              <a:rPr lang="en-US" sz="3600" b="1" dirty="0" err="1">
                <a:solidFill>
                  <a:srgbClr val="0070C0"/>
                </a:solidFill>
                <a:latin typeface="Arial"/>
                <a:ea typeface="Arial"/>
                <a:cs typeface="Arial"/>
                <a:sym typeface="Arial"/>
              </a:rPr>
              <a:t>lotu</a:t>
            </a:r>
            <a:endParaRPr dirty="0"/>
          </a:p>
        </p:txBody>
      </p:sp>
      <p:sp>
        <p:nvSpPr>
          <p:cNvPr id="169" name="Google Shape;169;p16"/>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2500" dirty="0">
              <a:solidFill>
                <a:srgbClr val="000000"/>
              </a:solidFill>
              <a:highlight>
                <a:schemeClr val="lt1"/>
              </a:highlight>
              <a:latin typeface="Arial"/>
              <a:ea typeface="Arial"/>
              <a:cs typeface="Arial"/>
              <a:sym typeface="Arial"/>
            </a:endParaRPr>
          </a:p>
          <a:p>
            <a:pPr marL="457200" lvl="0" indent="-342900" algn="l" rtl="0">
              <a:lnSpc>
                <a:spcPct val="90000"/>
              </a:lnSpc>
              <a:spcBef>
                <a:spcPts val="1000"/>
              </a:spcBef>
              <a:spcAft>
                <a:spcPts val="0"/>
              </a:spcAft>
              <a:buSzPts val="1800"/>
              <a:buChar char="•"/>
            </a:pPr>
            <a:r>
              <a:rPr lang="en-US" sz="2400" dirty="0">
                <a:solidFill>
                  <a:schemeClr val="dk1"/>
                </a:solidFill>
                <a:latin typeface="Arial"/>
                <a:ea typeface="Arial"/>
                <a:cs typeface="Arial"/>
                <a:sym typeface="Arial"/>
              </a:rPr>
              <a:t>Hvað fannst </a:t>
            </a:r>
            <a:r>
              <a:rPr lang="en-US" sz="2400" dirty="0" err="1">
                <a:solidFill>
                  <a:schemeClr val="dk1"/>
                </a:solidFill>
                <a:latin typeface="Arial"/>
                <a:ea typeface="Arial"/>
                <a:cs typeface="Arial"/>
                <a:sym typeface="Arial"/>
              </a:rPr>
              <a:t>þér</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skemmtilegast</a:t>
            </a:r>
            <a:r>
              <a:rPr lang="en-US" sz="2400" dirty="0">
                <a:solidFill>
                  <a:schemeClr val="dk1"/>
                </a:solidFill>
                <a:latin typeface="Arial"/>
                <a:ea typeface="Arial"/>
                <a:cs typeface="Arial"/>
                <a:sym typeface="Arial"/>
              </a:rPr>
              <a:t> í síðustu </a:t>
            </a:r>
            <a:r>
              <a:rPr lang="en-US" sz="2400" dirty="0" err="1">
                <a:solidFill>
                  <a:schemeClr val="dk1"/>
                </a:solidFill>
                <a:latin typeface="Arial"/>
                <a:ea typeface="Arial"/>
                <a:cs typeface="Arial"/>
                <a:sym typeface="Arial"/>
              </a:rPr>
              <a:t>lotu</a:t>
            </a:r>
            <a:r>
              <a:rPr lang="en-US" sz="2400" dirty="0">
                <a:solidFill>
                  <a:schemeClr val="dk1"/>
                </a:solidFill>
                <a:latin typeface="Arial"/>
                <a:ea typeface="Arial"/>
                <a:cs typeface="Arial"/>
                <a:sym typeface="Arial"/>
              </a:rPr>
              <a:t>? </a:t>
            </a:r>
            <a:endParaRPr dirty="0"/>
          </a:p>
          <a:p>
            <a:pPr marL="457200" lvl="0" indent="-342900" algn="l" rtl="0">
              <a:lnSpc>
                <a:spcPct val="90000"/>
              </a:lnSpc>
              <a:spcBef>
                <a:spcPts val="1000"/>
              </a:spcBef>
              <a:spcAft>
                <a:spcPts val="0"/>
              </a:spcAft>
              <a:buSzPts val="1800"/>
              <a:buChar char="•"/>
            </a:pPr>
            <a:endParaRPr lang="en-US" sz="2400" dirty="0">
              <a:solidFill>
                <a:schemeClr val="dk1"/>
              </a:solidFill>
              <a:latin typeface="Arial"/>
              <a:ea typeface="Arial"/>
              <a:cs typeface="Arial"/>
              <a:sym typeface="Arial"/>
            </a:endParaRPr>
          </a:p>
          <a:p>
            <a:pPr marL="457200" lvl="0" indent="-342900" algn="l" rtl="0">
              <a:lnSpc>
                <a:spcPct val="90000"/>
              </a:lnSpc>
              <a:spcBef>
                <a:spcPts val="1000"/>
              </a:spcBef>
              <a:spcAft>
                <a:spcPts val="0"/>
              </a:spcAft>
              <a:buSzPts val="1800"/>
              <a:buChar char="•"/>
            </a:pPr>
            <a:r>
              <a:rPr lang="en-US" sz="2400" dirty="0" err="1">
                <a:solidFill>
                  <a:schemeClr val="dk1"/>
                </a:solidFill>
                <a:latin typeface="Arial"/>
                <a:ea typeface="Arial"/>
                <a:cs typeface="Arial"/>
                <a:sym typeface="Arial"/>
              </a:rPr>
              <a:t>Lærðir</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þú</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eitthvað</a:t>
            </a:r>
            <a:r>
              <a:rPr lang="en-US" sz="2400" dirty="0">
                <a:solidFill>
                  <a:schemeClr val="dk1"/>
                </a:solidFill>
                <a:latin typeface="Arial"/>
                <a:ea typeface="Arial"/>
                <a:cs typeface="Arial"/>
                <a:sym typeface="Arial"/>
              </a:rPr>
              <a:t> nýtt?</a:t>
            </a:r>
            <a:endParaRPr sz="2400" dirty="0">
              <a:solidFill>
                <a:schemeClr val="dk1"/>
              </a:solidFill>
              <a:latin typeface="Arial"/>
              <a:ea typeface="Arial"/>
              <a:cs typeface="Arial"/>
              <a:sym typeface="Arial"/>
            </a:endParaRPr>
          </a:p>
          <a:p>
            <a:pPr marL="457200" lvl="0" indent="-342900" algn="l" rtl="0">
              <a:lnSpc>
                <a:spcPct val="90000"/>
              </a:lnSpc>
              <a:spcBef>
                <a:spcPts val="1000"/>
              </a:spcBef>
              <a:spcAft>
                <a:spcPts val="0"/>
              </a:spcAft>
              <a:buSzPts val="1800"/>
              <a:buChar char="•"/>
            </a:pPr>
            <a:endParaRPr lang="en-US" sz="2400" dirty="0">
              <a:latin typeface="Arial"/>
              <a:cs typeface="Arial"/>
              <a:sym typeface="Arial"/>
            </a:endParaRPr>
          </a:p>
          <a:p>
            <a:pPr marL="457200" lvl="0" indent="-342900" algn="l" rtl="0">
              <a:lnSpc>
                <a:spcPct val="90000"/>
              </a:lnSpc>
              <a:spcBef>
                <a:spcPts val="1000"/>
              </a:spcBef>
              <a:spcAft>
                <a:spcPts val="0"/>
              </a:spcAft>
              <a:buSzPts val="1800"/>
              <a:buChar char="•"/>
            </a:pPr>
            <a:r>
              <a:rPr lang="en-US" sz="2400" dirty="0">
                <a:latin typeface="Arial"/>
                <a:cs typeface="Arial"/>
                <a:sym typeface="Arial"/>
              </a:rPr>
              <a:t>Var </a:t>
            </a:r>
            <a:r>
              <a:rPr lang="en-US" sz="2400" dirty="0" err="1">
                <a:latin typeface="Arial"/>
                <a:cs typeface="Arial"/>
                <a:sym typeface="Arial"/>
              </a:rPr>
              <a:t>eitthvað</a:t>
            </a:r>
            <a:r>
              <a:rPr lang="en-US" sz="2400" dirty="0">
                <a:latin typeface="Arial"/>
                <a:cs typeface="Arial"/>
                <a:sym typeface="Arial"/>
              </a:rPr>
              <a:t> </a:t>
            </a:r>
            <a:r>
              <a:rPr lang="en-US" sz="2400" dirty="0" err="1">
                <a:latin typeface="Arial"/>
                <a:cs typeface="Arial"/>
                <a:sym typeface="Arial"/>
              </a:rPr>
              <a:t>sem</a:t>
            </a:r>
            <a:r>
              <a:rPr lang="en-US" sz="2400" dirty="0">
                <a:latin typeface="Arial"/>
                <a:cs typeface="Arial"/>
                <a:sym typeface="Arial"/>
              </a:rPr>
              <a:t> </a:t>
            </a:r>
            <a:r>
              <a:rPr lang="en-US" sz="2400" dirty="0" err="1">
                <a:latin typeface="Arial"/>
                <a:cs typeface="Arial"/>
                <a:sym typeface="Arial"/>
              </a:rPr>
              <a:t>þú</a:t>
            </a:r>
            <a:r>
              <a:rPr lang="en-US" sz="2400" dirty="0">
                <a:latin typeface="Arial"/>
                <a:cs typeface="Arial"/>
                <a:sym typeface="Arial"/>
              </a:rPr>
              <a:t> </a:t>
            </a:r>
            <a:r>
              <a:rPr lang="en-US" sz="2400" dirty="0" err="1">
                <a:latin typeface="Arial"/>
                <a:cs typeface="Arial"/>
                <a:sym typeface="Arial"/>
              </a:rPr>
              <a:t>sérð</a:t>
            </a:r>
            <a:r>
              <a:rPr lang="en-US" sz="2400" dirty="0">
                <a:latin typeface="Arial"/>
                <a:cs typeface="Arial"/>
                <a:sym typeface="Arial"/>
              </a:rPr>
              <a:t> </a:t>
            </a:r>
            <a:r>
              <a:rPr lang="en-US" sz="2400" dirty="0" err="1">
                <a:latin typeface="Arial"/>
                <a:cs typeface="Arial"/>
                <a:sym typeface="Arial"/>
              </a:rPr>
              <a:t>fyrir</a:t>
            </a:r>
            <a:r>
              <a:rPr lang="en-US" sz="2400" dirty="0">
                <a:latin typeface="Arial"/>
                <a:cs typeface="Arial"/>
                <a:sym typeface="Arial"/>
              </a:rPr>
              <a:t> </a:t>
            </a:r>
            <a:r>
              <a:rPr lang="en-US" sz="2400" dirty="0" err="1">
                <a:latin typeface="Arial"/>
                <a:cs typeface="Arial"/>
                <a:sym typeface="Arial"/>
              </a:rPr>
              <a:t>þér</a:t>
            </a:r>
            <a:r>
              <a:rPr lang="en-US" sz="2400" dirty="0">
                <a:latin typeface="Arial"/>
                <a:cs typeface="Arial"/>
                <a:sym typeface="Arial"/>
              </a:rPr>
              <a:t> </a:t>
            </a:r>
            <a:r>
              <a:rPr lang="en-US" sz="2400" dirty="0" err="1">
                <a:latin typeface="Arial"/>
                <a:cs typeface="Arial"/>
                <a:sym typeface="Arial"/>
              </a:rPr>
              <a:t>að</a:t>
            </a:r>
            <a:r>
              <a:rPr lang="en-US" sz="2400" dirty="0">
                <a:latin typeface="Arial"/>
                <a:cs typeface="Arial"/>
                <a:sym typeface="Arial"/>
              </a:rPr>
              <a:t> </a:t>
            </a:r>
            <a:r>
              <a:rPr lang="en-US" sz="2400" dirty="0" err="1">
                <a:latin typeface="Arial"/>
                <a:cs typeface="Arial"/>
                <a:sym typeface="Arial"/>
              </a:rPr>
              <a:t>eigi</a:t>
            </a:r>
            <a:r>
              <a:rPr lang="en-US" sz="2400" dirty="0">
                <a:latin typeface="Arial"/>
                <a:cs typeface="Arial"/>
                <a:sym typeface="Arial"/>
              </a:rPr>
              <a:t> við á </a:t>
            </a:r>
            <a:r>
              <a:rPr lang="en-US" sz="2400" dirty="0" err="1">
                <a:latin typeface="Arial"/>
                <a:cs typeface="Arial"/>
                <a:sym typeface="Arial"/>
              </a:rPr>
              <a:t>þínum</a:t>
            </a:r>
            <a:r>
              <a:rPr lang="en-US" sz="2400" dirty="0">
                <a:latin typeface="Arial"/>
                <a:cs typeface="Arial"/>
                <a:sym typeface="Arial"/>
              </a:rPr>
              <a:t> </a:t>
            </a:r>
            <a:r>
              <a:rPr lang="en-US" sz="2400" dirty="0" err="1">
                <a:latin typeface="Arial"/>
                <a:cs typeface="Arial"/>
                <a:sym typeface="Arial"/>
              </a:rPr>
              <a:t>vinnustað</a:t>
            </a:r>
            <a:r>
              <a:rPr lang="en-US" sz="2400" dirty="0">
                <a:latin typeface="Arial"/>
                <a:cs typeface="Arial"/>
                <a:sym typeface="Arial"/>
              </a:rPr>
              <a:t> </a:t>
            </a:r>
            <a:r>
              <a:rPr lang="en-US" sz="2400" dirty="0" err="1">
                <a:latin typeface="Arial"/>
                <a:cs typeface="Arial"/>
                <a:sym typeface="Arial"/>
              </a:rPr>
              <a:t>eða</a:t>
            </a:r>
            <a:r>
              <a:rPr lang="en-US" sz="2400" dirty="0">
                <a:latin typeface="Arial"/>
                <a:cs typeface="Arial"/>
                <a:sym typeface="Arial"/>
              </a:rPr>
              <a:t> í </a:t>
            </a:r>
            <a:r>
              <a:rPr lang="en-US" sz="2400" dirty="0" err="1">
                <a:latin typeface="Arial"/>
                <a:cs typeface="Arial"/>
                <a:sym typeface="Arial"/>
              </a:rPr>
              <a:t>þínu</a:t>
            </a:r>
            <a:r>
              <a:rPr lang="en-US" sz="2400" dirty="0">
                <a:latin typeface="Arial"/>
                <a:cs typeface="Arial"/>
                <a:sym typeface="Arial"/>
              </a:rPr>
              <a:t> </a:t>
            </a:r>
            <a:r>
              <a:rPr lang="en-US" sz="2400" dirty="0" err="1">
                <a:latin typeface="Arial"/>
                <a:cs typeface="Arial"/>
                <a:sym typeface="Arial"/>
              </a:rPr>
              <a:t>starfi</a:t>
            </a:r>
            <a:r>
              <a:rPr lang="en-US" sz="2400" dirty="0">
                <a:latin typeface="Arial"/>
                <a:cs typeface="Arial"/>
                <a:sym typeface="Arial"/>
              </a:rPr>
              <a:t>.</a:t>
            </a:r>
            <a:endParaRPr dirty="0"/>
          </a:p>
          <a:p>
            <a:pPr marL="0" lvl="0" indent="0" algn="l" rtl="0">
              <a:lnSpc>
                <a:spcPct val="100000"/>
              </a:lnSpc>
              <a:spcBef>
                <a:spcPts val="360"/>
              </a:spcBef>
              <a:spcAft>
                <a:spcPts val="0"/>
              </a:spcAft>
              <a:buSzPts val="1800"/>
              <a:buNone/>
            </a:pPr>
            <a:endParaRPr sz="2500" dirty="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dirty="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dirty="0">
              <a:solidFill>
                <a:srgbClr val="000000"/>
              </a:solidFill>
              <a:highlight>
                <a:schemeClr val="lt1"/>
              </a:highlight>
              <a:latin typeface="Arial"/>
              <a:ea typeface="Arial"/>
              <a:cs typeface="Arial"/>
              <a:sym typeface="Arial"/>
            </a:endParaRPr>
          </a:p>
        </p:txBody>
      </p:sp>
      <p:sp>
        <p:nvSpPr>
          <p:cNvPr id="170" name="Google Shape;170;p16"/>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71" name="Google Shape;171;p16"/>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172" name="Google Shape;172;p16"/>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b="1" dirty="0">
                <a:solidFill>
                  <a:srgbClr val="0070C0"/>
                </a:solidFill>
              </a:rPr>
              <a:t>Efni </a:t>
            </a:r>
            <a:r>
              <a:rPr lang="en-US" b="1" dirty="0" err="1">
                <a:solidFill>
                  <a:srgbClr val="0070C0"/>
                </a:solidFill>
              </a:rPr>
              <a:t>lotunnar</a:t>
            </a:r>
            <a:r>
              <a:rPr lang="en-US" b="1" dirty="0">
                <a:solidFill>
                  <a:srgbClr val="0070C0"/>
                </a:solidFill>
              </a:rPr>
              <a:t>:</a:t>
            </a:r>
            <a:endParaRPr dirty="0">
              <a:latin typeface="Arial"/>
              <a:ea typeface="Arial"/>
              <a:cs typeface="Arial"/>
              <a:sym typeface="Arial"/>
            </a:endParaRPr>
          </a:p>
        </p:txBody>
      </p:sp>
      <p:sp>
        <p:nvSpPr>
          <p:cNvPr id="116" name="Google Shape;116;p16"/>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fontScale="77500" lnSpcReduction="20000"/>
          </a:bodyPr>
          <a:lstStyle/>
          <a:p>
            <a:pPr lvl="0"/>
            <a:r>
              <a:rPr lang="is-IS" sz="3200" b="0" i="0" u="none" strike="noStrike" cap="none" dirty="0">
                <a:solidFill>
                  <a:schemeClr val="dk1"/>
                </a:solidFill>
                <a:effectLst/>
                <a:highlight>
                  <a:srgbClr val="FFFFFF"/>
                </a:highlight>
                <a:latin typeface="Calibri"/>
                <a:ea typeface="Calibri"/>
                <a:cs typeface="Calibri"/>
                <a:sym typeface="Calibri"/>
              </a:rPr>
              <a:t>Hvað er jákvæð sálfræði og hvernig getum við notað hugtökin til að byggja upp betra vinnuumhverfi og menningu?</a:t>
            </a:r>
          </a:p>
          <a:p>
            <a:pPr lvl="0"/>
            <a:r>
              <a:rPr lang="is-IS" sz="3200" b="0" i="0" u="none" strike="noStrike" cap="none" dirty="0">
                <a:solidFill>
                  <a:schemeClr val="dk1"/>
                </a:solidFill>
                <a:effectLst/>
                <a:highlight>
                  <a:srgbClr val="FFFFFF"/>
                </a:highlight>
                <a:latin typeface="Calibri"/>
                <a:ea typeface="Calibri"/>
                <a:cs typeface="Calibri"/>
                <a:sym typeface="Calibri"/>
              </a:rPr>
              <a:t>Til hvers ætlast starfsfólk af vinnustöðum sínum í ljósi breyttra aðstæðna á vinnumarkaði.</a:t>
            </a:r>
          </a:p>
          <a:p>
            <a:pPr lvl="0"/>
            <a:r>
              <a:rPr lang="is-IS" sz="3200" b="0" i="0" u="none" strike="noStrike" cap="none" dirty="0">
                <a:solidFill>
                  <a:schemeClr val="dk1"/>
                </a:solidFill>
                <a:effectLst/>
                <a:highlight>
                  <a:srgbClr val="FFFFFF"/>
                </a:highlight>
                <a:latin typeface="Calibri"/>
                <a:ea typeface="Calibri"/>
                <a:cs typeface="Calibri"/>
                <a:sym typeface="Calibri"/>
              </a:rPr>
              <a:t>Hlutverk verkstjórans.</a:t>
            </a:r>
          </a:p>
          <a:p>
            <a:pPr lvl="0"/>
            <a:r>
              <a:rPr lang="is-IS" sz="3200" b="0" i="0" u="none" strike="noStrike" cap="none" dirty="0">
                <a:solidFill>
                  <a:schemeClr val="dk1"/>
                </a:solidFill>
                <a:effectLst/>
                <a:highlight>
                  <a:srgbClr val="FFFFFF"/>
                </a:highlight>
                <a:latin typeface="Calibri"/>
                <a:ea typeface="Calibri"/>
                <a:cs typeface="Calibri"/>
                <a:sym typeface="Calibri"/>
              </a:rPr>
              <a:t>Þættir sem vinna með eða á móti starfsánægju .</a:t>
            </a:r>
          </a:p>
          <a:p>
            <a:pPr lvl="0"/>
            <a:r>
              <a:rPr lang="is-IS" sz="3200" b="0" i="0" u="none" strike="noStrike" cap="none" dirty="0">
                <a:solidFill>
                  <a:schemeClr val="dk1"/>
                </a:solidFill>
                <a:effectLst/>
                <a:highlight>
                  <a:srgbClr val="FFFFFF"/>
                </a:highlight>
                <a:latin typeface="Calibri"/>
                <a:ea typeface="Calibri"/>
                <a:cs typeface="Calibri"/>
                <a:sym typeface="Calibri"/>
              </a:rPr>
              <a:t>Gagnleg líkön frá jákvæðri sálfræði - PERMA og hugtakið flæði.</a:t>
            </a:r>
          </a:p>
          <a:p>
            <a:pPr lvl="0"/>
            <a:r>
              <a:rPr lang="is-IS" sz="3200" b="0" i="0" u="none" strike="noStrike" cap="none" dirty="0">
                <a:solidFill>
                  <a:schemeClr val="dk1"/>
                </a:solidFill>
                <a:effectLst/>
                <a:highlight>
                  <a:srgbClr val="FFFFFF"/>
                </a:highlight>
                <a:latin typeface="Calibri"/>
                <a:ea typeface="Calibri"/>
                <a:cs typeface="Calibri"/>
                <a:sym typeface="Calibri"/>
              </a:rPr>
              <a:t>Umræður með fölbreytnispjöldum.</a:t>
            </a:r>
          </a:p>
          <a:p>
            <a:pPr lvl="0"/>
            <a:r>
              <a:rPr lang="is-IS" sz="3200" b="0" i="0" u="none" strike="noStrike" cap="none" dirty="0">
                <a:solidFill>
                  <a:schemeClr val="dk1"/>
                </a:solidFill>
                <a:effectLst/>
                <a:highlight>
                  <a:srgbClr val="FFFFFF"/>
                </a:highlight>
                <a:latin typeface="Calibri"/>
                <a:ea typeface="Calibri"/>
                <a:cs typeface="Calibri"/>
                <a:sym typeface="Calibri"/>
              </a:rPr>
              <a:t>Nota jákvæða sálfræði til að breyta fundarskipulagi.</a:t>
            </a:r>
          </a:p>
          <a:p>
            <a:pPr lvl="0"/>
            <a:r>
              <a:rPr lang="is-IS" sz="3200" b="0" i="0" u="none" strike="noStrike" cap="none" dirty="0">
                <a:solidFill>
                  <a:schemeClr val="dk1"/>
                </a:solidFill>
                <a:effectLst/>
                <a:highlight>
                  <a:srgbClr val="FFFFFF"/>
                </a:highlight>
                <a:latin typeface="Calibri"/>
                <a:ea typeface="Calibri"/>
                <a:cs typeface="Calibri"/>
                <a:sym typeface="Calibri"/>
              </a:rPr>
              <a:t>Aðgerðaáætlun.</a:t>
            </a:r>
          </a:p>
        </p:txBody>
      </p:sp>
      <p:sp>
        <p:nvSpPr>
          <p:cNvPr id="117" name="Google Shape;117;p16"/>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8" name="Google Shape;118;p16"/>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119" name="Google Shape;119;p16"/>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12418acd849_0_116"/>
          <p:cNvSpPr txBox="1">
            <a:spLocks noGrp="1"/>
          </p:cNvSpPr>
          <p:nvPr>
            <p:ph type="title"/>
          </p:nvPr>
        </p:nvSpPr>
        <p:spPr>
          <a:xfrm>
            <a:off x="308345" y="1762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dirty="0">
                <a:latin typeface="Arial"/>
                <a:ea typeface="Arial"/>
                <a:cs typeface="Arial"/>
                <a:sym typeface="Arial"/>
              </a:rPr>
              <a:t>Hvað er </a:t>
            </a:r>
            <a:r>
              <a:rPr lang="en-US" dirty="0" err="1">
                <a:latin typeface="Arial"/>
                <a:ea typeface="Arial"/>
                <a:cs typeface="Arial"/>
                <a:sym typeface="Arial"/>
              </a:rPr>
              <a:t>jákvæð</a:t>
            </a:r>
            <a:r>
              <a:rPr lang="en-US" dirty="0">
                <a:latin typeface="Arial"/>
                <a:ea typeface="Arial"/>
                <a:cs typeface="Arial"/>
                <a:sym typeface="Arial"/>
              </a:rPr>
              <a:t> </a:t>
            </a:r>
            <a:r>
              <a:rPr lang="en-US" dirty="0" err="1">
                <a:latin typeface="Arial"/>
                <a:ea typeface="Arial"/>
                <a:cs typeface="Arial"/>
                <a:sym typeface="Arial"/>
              </a:rPr>
              <a:t>sálfræði</a:t>
            </a:r>
            <a:r>
              <a:rPr lang="en-US" dirty="0">
                <a:latin typeface="Arial"/>
                <a:ea typeface="Arial"/>
                <a:cs typeface="Arial"/>
                <a:sym typeface="Arial"/>
              </a:rPr>
              <a:t>?</a:t>
            </a:r>
            <a:endParaRPr dirty="0">
              <a:latin typeface="Arial"/>
              <a:ea typeface="Arial"/>
              <a:cs typeface="Arial"/>
              <a:sym typeface="Arial"/>
            </a:endParaRPr>
          </a:p>
        </p:txBody>
      </p:sp>
      <p:sp>
        <p:nvSpPr>
          <p:cNvPr id="125" name="Google Shape;125;g12418acd849_0_116"/>
          <p:cNvSpPr txBox="1">
            <a:spLocks noGrp="1"/>
          </p:cNvSpPr>
          <p:nvPr>
            <p:ph type="body" idx="1"/>
          </p:nvPr>
        </p:nvSpPr>
        <p:spPr>
          <a:xfrm>
            <a:off x="457200" y="1823275"/>
            <a:ext cx="8145624" cy="3084627"/>
          </a:xfrm>
          <a:prstGeom prst="rect">
            <a:avLst/>
          </a:prstGeom>
          <a:noFill/>
          <a:ln>
            <a:noFill/>
          </a:ln>
        </p:spPr>
        <p:txBody>
          <a:bodyPr spcFirstLastPara="1" wrap="square" lIns="91425" tIns="45700" rIns="91425" bIns="45700" anchor="t" anchorCtr="0">
            <a:normAutofit fontScale="92500" lnSpcReduction="10000"/>
          </a:bodyPr>
          <a:lstStyle/>
          <a:p>
            <a:pPr marL="114300" marR="0" lvl="0" indent="0" algn="l" defTabSz="914400" rtl="0" eaLnBrk="1" fontAlgn="auto" latinLnBrk="0" hangingPunct="1">
              <a:lnSpc>
                <a:spcPct val="95000"/>
              </a:lnSpc>
              <a:spcBef>
                <a:spcPts val="0"/>
              </a:spcBef>
              <a:spcAft>
                <a:spcPts val="0"/>
              </a:spcAft>
              <a:buClr>
                <a:srgbClr val="000000"/>
              </a:buClr>
              <a:buSzPct val="66176"/>
              <a:buFont typeface="Arial"/>
              <a:buNone/>
              <a:tabLst/>
              <a:defRPr/>
            </a:pPr>
            <a:r>
              <a:rPr lang="is-IS" sz="3200" b="0" i="0" u="none" strike="noStrike" cap="none" dirty="0" err="1">
                <a:solidFill>
                  <a:schemeClr val="dk1"/>
                </a:solidFill>
                <a:effectLst/>
                <a:latin typeface="Calibri"/>
                <a:ea typeface="Calibri"/>
                <a:cs typeface="Calibri"/>
                <a:sym typeface="Calibri"/>
              </a:rPr>
              <a:t>Seligman</a:t>
            </a:r>
            <a:r>
              <a:rPr lang="is-IS" sz="3200" b="0" i="0" u="none" strike="noStrike" cap="none" dirty="0">
                <a:solidFill>
                  <a:schemeClr val="dk1"/>
                </a:solidFill>
                <a:effectLst/>
                <a:latin typeface="Calibri"/>
                <a:ea typeface="Calibri"/>
                <a:cs typeface="Calibri"/>
                <a:sym typeface="Calibri"/>
              </a:rPr>
              <a:t> og </a:t>
            </a:r>
            <a:r>
              <a:rPr lang="is-IS" sz="3200" b="0" i="0" u="none" strike="noStrike" cap="none" dirty="0" err="1">
                <a:solidFill>
                  <a:schemeClr val="dk1"/>
                </a:solidFill>
                <a:effectLst/>
                <a:latin typeface="Calibri"/>
                <a:ea typeface="Calibri"/>
                <a:cs typeface="Calibri"/>
                <a:sym typeface="Calibri"/>
              </a:rPr>
              <a:t>Csíkszentmihályi</a:t>
            </a:r>
            <a:r>
              <a:rPr lang="is-IS" sz="3200" b="0" i="0" u="none" strike="noStrike" cap="none" dirty="0">
                <a:solidFill>
                  <a:schemeClr val="dk1"/>
                </a:solidFill>
                <a:effectLst/>
                <a:latin typeface="Calibri"/>
                <a:ea typeface="Calibri"/>
                <a:cs typeface="Calibri"/>
                <a:sym typeface="Calibri"/>
              </a:rPr>
              <a:t> (2000) ruddu braut jákvæðrar sálfræði í vel þekktri grein sinni sem bar heitið "</a:t>
            </a:r>
            <a:r>
              <a:rPr lang="is-IS" sz="3200" b="0" i="0" u="none" strike="noStrike" cap="none" dirty="0" err="1">
                <a:solidFill>
                  <a:schemeClr val="dk1"/>
                </a:solidFill>
                <a:effectLst/>
                <a:latin typeface="Calibri"/>
                <a:ea typeface="Calibri"/>
                <a:cs typeface="Calibri"/>
                <a:sym typeface="Calibri"/>
              </a:rPr>
              <a:t>Positive</a:t>
            </a:r>
            <a:r>
              <a:rPr lang="is-IS" sz="3200" b="0" i="0" u="none" strike="noStrike" cap="none" dirty="0">
                <a:solidFill>
                  <a:schemeClr val="dk1"/>
                </a:solidFill>
                <a:effectLst/>
                <a:latin typeface="Calibri"/>
                <a:ea typeface="Calibri"/>
                <a:cs typeface="Calibri"/>
                <a:sym typeface="Calibri"/>
              </a:rPr>
              <a:t> </a:t>
            </a:r>
            <a:r>
              <a:rPr lang="is-IS" sz="3200" b="0" i="0" u="none" strike="noStrike" cap="none" dirty="0" err="1">
                <a:solidFill>
                  <a:schemeClr val="dk1"/>
                </a:solidFill>
                <a:effectLst/>
                <a:latin typeface="Calibri"/>
                <a:ea typeface="Calibri"/>
                <a:cs typeface="Calibri"/>
                <a:sym typeface="Calibri"/>
              </a:rPr>
              <a:t>psychology</a:t>
            </a:r>
            <a:r>
              <a:rPr lang="is-IS" sz="3200" b="0" i="0" u="none" strike="noStrike" cap="none" dirty="0">
                <a:solidFill>
                  <a:schemeClr val="dk1"/>
                </a:solidFill>
                <a:effectLst/>
                <a:latin typeface="Calibri"/>
                <a:ea typeface="Calibri"/>
                <a:cs typeface="Calibri"/>
                <a:sym typeface="Calibri"/>
              </a:rPr>
              <a:t>: An </a:t>
            </a:r>
            <a:r>
              <a:rPr lang="is-IS" sz="3200" b="0" i="0" u="none" strike="noStrike" cap="none" dirty="0" err="1">
                <a:solidFill>
                  <a:schemeClr val="dk1"/>
                </a:solidFill>
                <a:effectLst/>
                <a:latin typeface="Calibri"/>
                <a:ea typeface="Calibri"/>
                <a:cs typeface="Calibri"/>
                <a:sym typeface="Calibri"/>
              </a:rPr>
              <a:t>introduction</a:t>
            </a:r>
            <a:r>
              <a:rPr lang="is-IS" sz="3200" b="0" i="0" u="none" strike="noStrike" cap="none" dirty="0">
                <a:solidFill>
                  <a:schemeClr val="dk1"/>
                </a:solidFill>
                <a:effectLst/>
                <a:latin typeface="Calibri"/>
                <a:ea typeface="Calibri"/>
                <a:cs typeface="Calibri"/>
                <a:sym typeface="Calibri"/>
              </a:rPr>
              <a:t>" sem birtist í sérstöku hefti </a:t>
            </a:r>
            <a:r>
              <a:rPr lang="is-IS" sz="3200" b="0" i="1" u="none" strike="noStrike" cap="none" dirty="0">
                <a:solidFill>
                  <a:schemeClr val="dk1"/>
                </a:solidFill>
                <a:effectLst/>
                <a:latin typeface="Calibri"/>
                <a:ea typeface="Calibri"/>
                <a:cs typeface="Calibri"/>
                <a:sym typeface="Calibri"/>
              </a:rPr>
              <a:t>The </a:t>
            </a:r>
            <a:r>
              <a:rPr lang="en-US" sz="3200" b="0" i="1" u="none" strike="noStrike" cap="none" dirty="0">
                <a:solidFill>
                  <a:schemeClr val="dk1"/>
                </a:solidFill>
                <a:effectLst/>
                <a:latin typeface="Calibri"/>
                <a:ea typeface="Calibri"/>
                <a:cs typeface="Calibri"/>
                <a:sym typeface="Calibri"/>
              </a:rPr>
              <a:t>American Psychologist.</a:t>
            </a:r>
            <a:r>
              <a:rPr lang="en-US" sz="3200" b="0" i="0" u="none" strike="noStrike" cap="none" dirty="0">
                <a:solidFill>
                  <a:schemeClr val="dk1"/>
                </a:solidFill>
                <a:effectLst/>
                <a:latin typeface="Calibri"/>
                <a:ea typeface="Calibri"/>
                <a:cs typeface="Calibri"/>
                <a:sym typeface="Calibri"/>
              </a:rPr>
              <a:t> </a:t>
            </a:r>
            <a:r>
              <a:rPr lang="is-IS" sz="3200" b="0" i="0" u="none" strike="noStrike" cap="none" dirty="0">
                <a:solidFill>
                  <a:schemeClr val="dk1"/>
                </a:solidFill>
                <a:effectLst/>
                <a:latin typeface="Calibri"/>
                <a:ea typeface="Calibri"/>
                <a:cs typeface="Calibri"/>
                <a:sym typeface="Calibri"/>
              </a:rPr>
              <a:t>Þeir héldu því fram að of mikil áhersla</a:t>
            </a:r>
            <a:r>
              <a:rPr lang="is-IS" sz="3200" b="0" i="0" u="none" strike="noStrike" cap="none" baseline="0" dirty="0">
                <a:solidFill>
                  <a:schemeClr val="dk1"/>
                </a:solidFill>
                <a:effectLst/>
                <a:latin typeface="Calibri"/>
                <a:ea typeface="Calibri"/>
                <a:cs typeface="Calibri"/>
                <a:sym typeface="Calibri"/>
              </a:rPr>
              <a:t> væri lögð á </a:t>
            </a:r>
            <a:r>
              <a:rPr lang="is-IS" sz="3200" b="0" i="0" u="none" strike="noStrike" cap="none" dirty="0">
                <a:solidFill>
                  <a:schemeClr val="dk1"/>
                </a:solidFill>
                <a:effectLst/>
                <a:latin typeface="Calibri"/>
                <a:ea typeface="Calibri"/>
                <a:cs typeface="Calibri"/>
                <a:sym typeface="Calibri"/>
              </a:rPr>
              <a:t>neikvæðar tilfinningar og meðhöndlun geðrænna vandamála og raskana.</a:t>
            </a:r>
          </a:p>
        </p:txBody>
      </p:sp>
      <p:sp>
        <p:nvSpPr>
          <p:cNvPr id="126" name="Google Shape;126;g12418acd849_0_116"/>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27" name="Google Shape;127;g12418acd849_0_116"/>
          <p:cNvPicPr preferRelativeResize="0"/>
          <p:nvPr/>
        </p:nvPicPr>
        <p:blipFill rotWithShape="1">
          <a:blip r:embed="rId3">
            <a:alphaModFix/>
          </a:blip>
          <a:srcRect/>
          <a:stretch/>
        </p:blipFill>
        <p:spPr>
          <a:xfrm>
            <a:off x="8181875" y="89649"/>
            <a:ext cx="892426" cy="881527"/>
          </a:xfrm>
          <a:prstGeom prst="rect">
            <a:avLst/>
          </a:prstGeom>
          <a:noFill/>
          <a:ln>
            <a:noFill/>
          </a:ln>
        </p:spPr>
      </p:pic>
      <p:sp>
        <p:nvSpPr>
          <p:cNvPr id="128" name="Google Shape;128;g12418acd849_0_116"/>
          <p:cNvSpPr txBox="1"/>
          <p:nvPr/>
        </p:nvSpPr>
        <p:spPr>
          <a:xfrm>
            <a:off x="587828" y="5943086"/>
            <a:ext cx="6349762"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Source: Bolier et.al (2013) </a:t>
            </a:r>
            <a:r>
              <a:rPr lang="en-US"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https://bmcpublichealth.biomedcentral.com/articles/10.1186/1471-2458-13-119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9" name="Google Shape;129;g12418acd849_0_116"/>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5454"/>
              <a:buNone/>
            </a:pPr>
            <a:r>
              <a:rPr lang="en-US" dirty="0" err="1">
                <a:latin typeface="Arial"/>
                <a:ea typeface="Arial"/>
                <a:cs typeface="Arial"/>
                <a:sym typeface="Arial"/>
              </a:rPr>
              <a:t>jákvæð</a:t>
            </a:r>
            <a:r>
              <a:rPr lang="en-US" dirty="0">
                <a:latin typeface="Arial"/>
                <a:ea typeface="Arial"/>
                <a:cs typeface="Arial"/>
                <a:sym typeface="Arial"/>
              </a:rPr>
              <a:t> </a:t>
            </a:r>
            <a:r>
              <a:rPr lang="en-US" dirty="0" err="1">
                <a:latin typeface="Arial"/>
                <a:ea typeface="Arial"/>
                <a:cs typeface="Arial"/>
                <a:sym typeface="Arial"/>
              </a:rPr>
              <a:t>sálfræði</a:t>
            </a:r>
            <a:r>
              <a:rPr lang="en-US" dirty="0">
                <a:latin typeface="Arial"/>
                <a:ea typeface="Arial"/>
                <a:cs typeface="Arial"/>
                <a:sym typeface="Arial"/>
              </a:rPr>
              <a:t> </a:t>
            </a:r>
            <a:r>
              <a:rPr lang="en-US" dirty="0" err="1">
                <a:latin typeface="Arial"/>
                <a:ea typeface="Arial"/>
                <a:cs typeface="Arial"/>
                <a:sym typeface="Arial"/>
              </a:rPr>
              <a:t>snýst</a:t>
            </a:r>
            <a:r>
              <a:rPr lang="en-US" dirty="0">
                <a:latin typeface="Arial"/>
                <a:ea typeface="Arial"/>
                <a:cs typeface="Arial"/>
                <a:sym typeface="Arial"/>
              </a:rPr>
              <a:t> um </a:t>
            </a:r>
            <a:r>
              <a:rPr lang="en-US" dirty="0" err="1">
                <a:latin typeface="Arial"/>
                <a:ea typeface="Arial"/>
                <a:cs typeface="Arial"/>
                <a:sym typeface="Arial"/>
              </a:rPr>
              <a:t>að</a:t>
            </a:r>
            <a:r>
              <a:rPr lang="en-US" dirty="0">
                <a:latin typeface="Arial"/>
                <a:ea typeface="Arial"/>
                <a:cs typeface="Arial"/>
                <a:sym typeface="Arial"/>
              </a:rPr>
              <a:t> </a:t>
            </a:r>
            <a:r>
              <a:rPr lang="en-US" dirty="0" err="1">
                <a:latin typeface="Arial"/>
                <a:ea typeface="Arial"/>
                <a:cs typeface="Arial"/>
                <a:sym typeface="Arial"/>
              </a:rPr>
              <a:t>blómstra</a:t>
            </a:r>
            <a:r>
              <a:rPr lang="en-US" dirty="0">
                <a:latin typeface="Arial"/>
                <a:ea typeface="Arial"/>
                <a:cs typeface="Arial"/>
                <a:sym typeface="Arial"/>
              </a:rPr>
              <a:t> …</a:t>
            </a:r>
            <a:endParaRPr dirty="0">
              <a:latin typeface="Arial"/>
              <a:ea typeface="Arial"/>
              <a:cs typeface="Arial"/>
              <a:sym typeface="Arial"/>
            </a:endParaRPr>
          </a:p>
        </p:txBody>
      </p:sp>
      <p:sp>
        <p:nvSpPr>
          <p:cNvPr id="135" name="Google Shape;135;p17"/>
          <p:cNvSpPr txBox="1">
            <a:spLocks noGrp="1"/>
          </p:cNvSpPr>
          <p:nvPr>
            <p:ph type="body" idx="1"/>
          </p:nvPr>
        </p:nvSpPr>
        <p:spPr>
          <a:xfrm>
            <a:off x="0" y="1692646"/>
            <a:ext cx="4680857" cy="4302900"/>
          </a:xfrm>
          <a:prstGeom prst="rect">
            <a:avLst/>
          </a:prstGeom>
          <a:noFill/>
          <a:ln>
            <a:noFill/>
          </a:ln>
        </p:spPr>
        <p:txBody>
          <a:bodyPr spcFirstLastPara="1" wrap="square" lIns="91425" tIns="45700" rIns="91425" bIns="45700" anchor="t" anchorCtr="0">
            <a:normAutofit/>
          </a:bodyPr>
          <a:lstStyle/>
          <a:p>
            <a:pPr marL="457200" lvl="0" indent="-342900" algn="l" rtl="0">
              <a:lnSpc>
                <a:spcPct val="95000"/>
              </a:lnSpc>
              <a:spcBef>
                <a:spcPts val="0"/>
              </a:spcBef>
              <a:spcAft>
                <a:spcPts val="0"/>
              </a:spcAft>
              <a:buClr>
                <a:srgbClr val="000000"/>
              </a:buClr>
              <a:buSzPts val="1800"/>
              <a:buChar char="•"/>
            </a:pPr>
            <a:r>
              <a:rPr lang="en-US" dirty="0" err="1"/>
              <a:t>Þeir</a:t>
            </a:r>
            <a:r>
              <a:rPr lang="en-US" dirty="0"/>
              <a:t> </a:t>
            </a:r>
            <a:r>
              <a:rPr lang="en-US" dirty="0" err="1"/>
              <a:t>lögðu</a:t>
            </a:r>
            <a:r>
              <a:rPr lang="en-US" dirty="0"/>
              <a:t> </a:t>
            </a:r>
            <a:r>
              <a:rPr lang="en-US" dirty="0" err="1"/>
              <a:t>til</a:t>
            </a:r>
            <a:r>
              <a:rPr lang="en-US" dirty="0"/>
              <a:t> </a:t>
            </a:r>
            <a:r>
              <a:rPr lang="en-US" dirty="0" err="1"/>
              <a:t>að</a:t>
            </a:r>
            <a:r>
              <a:rPr lang="en-US" dirty="0"/>
              <a:t> </a:t>
            </a:r>
            <a:r>
              <a:rPr lang="en-US" dirty="0" err="1"/>
              <a:t>sálfræðingar</a:t>
            </a:r>
            <a:r>
              <a:rPr lang="en-US" dirty="0"/>
              <a:t> </a:t>
            </a:r>
            <a:r>
              <a:rPr lang="en-US" dirty="0" err="1"/>
              <a:t>leggðu</a:t>
            </a:r>
            <a:r>
              <a:rPr lang="en-US" dirty="0"/>
              <a:t> meiri </a:t>
            </a:r>
            <a:r>
              <a:rPr lang="en-US" dirty="0" err="1"/>
              <a:t>áherslu</a:t>
            </a:r>
            <a:r>
              <a:rPr lang="en-US" dirty="0"/>
              <a:t> á </a:t>
            </a:r>
            <a:r>
              <a:rPr lang="en-US" dirty="0" err="1"/>
              <a:t>að</a:t>
            </a:r>
            <a:r>
              <a:rPr lang="en-US" dirty="0"/>
              <a:t> </a:t>
            </a:r>
            <a:r>
              <a:rPr lang="en-US" dirty="0" err="1"/>
              <a:t>rannsaka</a:t>
            </a:r>
            <a:r>
              <a:rPr lang="en-US" dirty="0"/>
              <a:t> hvernig </a:t>
            </a:r>
            <a:r>
              <a:rPr lang="en-US" dirty="0" err="1"/>
              <a:t>fólk</a:t>
            </a:r>
            <a:r>
              <a:rPr lang="en-US" dirty="0"/>
              <a:t> </a:t>
            </a:r>
            <a:r>
              <a:rPr lang="en-US" dirty="0" err="1"/>
              <a:t>blómstrar</a:t>
            </a:r>
            <a:r>
              <a:rPr lang="en-US" dirty="0"/>
              <a:t> og </a:t>
            </a:r>
            <a:r>
              <a:rPr lang="en-US" dirty="0" err="1"/>
              <a:t>stuðlar</a:t>
            </a:r>
            <a:r>
              <a:rPr lang="en-US" dirty="0"/>
              <a:t> </a:t>
            </a:r>
            <a:r>
              <a:rPr lang="en-US" dirty="0" err="1"/>
              <a:t>að</a:t>
            </a:r>
            <a:r>
              <a:rPr lang="en-US" dirty="0"/>
              <a:t> eigin </a:t>
            </a:r>
            <a:r>
              <a:rPr lang="en-US" dirty="0" err="1"/>
              <a:t>vellíðan</a:t>
            </a:r>
            <a:r>
              <a:rPr lang="en-US" dirty="0"/>
              <a:t> og </a:t>
            </a:r>
            <a:r>
              <a:rPr lang="en-US" dirty="0" err="1"/>
              <a:t>hamingju</a:t>
            </a:r>
            <a:r>
              <a:rPr lang="en-US" dirty="0"/>
              <a:t>, og hvaða </a:t>
            </a:r>
            <a:r>
              <a:rPr lang="en-US" dirty="0" err="1"/>
              <a:t>áhrifaþættir</a:t>
            </a:r>
            <a:r>
              <a:rPr lang="en-US" dirty="0"/>
              <a:t> og </a:t>
            </a:r>
            <a:r>
              <a:rPr lang="en-US" dirty="0" err="1"/>
              <a:t>aðstæður</a:t>
            </a:r>
            <a:r>
              <a:rPr lang="en-US" dirty="0"/>
              <a:t> </a:t>
            </a:r>
            <a:r>
              <a:rPr lang="en-US" dirty="0" err="1"/>
              <a:t>skiptu</a:t>
            </a:r>
            <a:r>
              <a:rPr lang="en-US" dirty="0"/>
              <a:t> </a:t>
            </a:r>
            <a:r>
              <a:rPr lang="en-US" dirty="0" err="1"/>
              <a:t>mestu</a:t>
            </a:r>
            <a:r>
              <a:rPr lang="en-US" sz="1800" dirty="0">
                <a:solidFill>
                  <a:srgbClr val="000000"/>
                </a:solidFill>
                <a:highlight>
                  <a:srgbClr val="FFFFFF"/>
                </a:highlight>
                <a:latin typeface="Arial"/>
                <a:cs typeface="Arial"/>
                <a:sym typeface="Arial"/>
              </a:rPr>
              <a:t>.</a:t>
            </a:r>
            <a:endParaRPr lang="en-US" dirty="0"/>
          </a:p>
        </p:txBody>
      </p:sp>
      <p:sp>
        <p:nvSpPr>
          <p:cNvPr id="136" name="Google Shape;136;p17"/>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37" name="Google Shape;137;p17"/>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138" name="Google Shape;138;p17" descr="Free Pink and Green Flower Bud Stock Photo"/>
          <p:cNvPicPr preferRelativeResize="0"/>
          <p:nvPr/>
        </p:nvPicPr>
        <p:blipFill rotWithShape="1">
          <a:blip r:embed="rId4">
            <a:alphaModFix/>
          </a:blip>
          <a:srcRect/>
          <a:stretch/>
        </p:blipFill>
        <p:spPr>
          <a:xfrm>
            <a:off x="5293172" y="1417650"/>
            <a:ext cx="3220816" cy="4694306"/>
          </a:xfrm>
          <a:prstGeom prst="rect">
            <a:avLst/>
          </a:prstGeom>
          <a:noFill/>
          <a:ln>
            <a:noFill/>
          </a:ln>
        </p:spPr>
      </p:pic>
      <p:pic>
        <p:nvPicPr>
          <p:cNvPr id="139" name="Google Shape;139;p17"/>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8"/>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3200" dirty="0" err="1">
                <a:latin typeface="Arial"/>
                <a:ea typeface="Arial"/>
                <a:cs typeface="Arial"/>
                <a:sym typeface="Arial"/>
              </a:rPr>
              <a:t>Miklar</a:t>
            </a:r>
            <a:r>
              <a:rPr lang="en-US" sz="3200" dirty="0">
                <a:latin typeface="Arial"/>
                <a:ea typeface="Arial"/>
                <a:cs typeface="Arial"/>
                <a:sym typeface="Arial"/>
              </a:rPr>
              <a:t> </a:t>
            </a:r>
            <a:r>
              <a:rPr lang="en-US" sz="3200" dirty="0" err="1">
                <a:latin typeface="Arial"/>
                <a:ea typeface="Arial"/>
                <a:cs typeface="Arial"/>
                <a:sym typeface="Arial"/>
              </a:rPr>
              <a:t>rannsóknir</a:t>
            </a:r>
            <a:r>
              <a:rPr lang="en-US" sz="3200" dirty="0">
                <a:latin typeface="Arial"/>
                <a:ea typeface="Arial"/>
                <a:cs typeface="Arial"/>
                <a:sym typeface="Arial"/>
              </a:rPr>
              <a:t> í </a:t>
            </a:r>
            <a:r>
              <a:rPr lang="en-US" sz="3200" dirty="0" err="1">
                <a:latin typeface="Arial"/>
                <a:ea typeface="Arial"/>
                <a:cs typeface="Arial"/>
                <a:sym typeface="Arial"/>
              </a:rPr>
              <a:t>gangi</a:t>
            </a:r>
            <a:r>
              <a:rPr lang="en-US" sz="3200" dirty="0">
                <a:latin typeface="Arial"/>
                <a:ea typeface="Arial"/>
                <a:cs typeface="Arial"/>
                <a:sym typeface="Arial"/>
              </a:rPr>
              <a:t> á </a:t>
            </a:r>
            <a:r>
              <a:rPr lang="en-US" sz="3200" dirty="0" err="1">
                <a:latin typeface="Arial"/>
                <a:ea typeface="Arial"/>
                <a:cs typeface="Arial"/>
                <a:sym typeface="Arial"/>
              </a:rPr>
              <a:t>jákvæðri</a:t>
            </a:r>
            <a:r>
              <a:rPr lang="en-US" sz="3200" dirty="0">
                <a:latin typeface="Arial"/>
                <a:ea typeface="Arial"/>
                <a:cs typeface="Arial"/>
                <a:sym typeface="Arial"/>
              </a:rPr>
              <a:t> </a:t>
            </a:r>
            <a:r>
              <a:rPr lang="en-US" sz="3200" dirty="0" err="1">
                <a:latin typeface="Arial"/>
                <a:ea typeface="Arial"/>
                <a:cs typeface="Arial"/>
                <a:sym typeface="Arial"/>
              </a:rPr>
              <a:t>sálfræði</a:t>
            </a:r>
            <a:endParaRPr sz="3200" dirty="0">
              <a:latin typeface="Arial"/>
              <a:ea typeface="Arial"/>
              <a:cs typeface="Arial"/>
              <a:sym typeface="Arial"/>
            </a:endParaRPr>
          </a:p>
        </p:txBody>
      </p:sp>
      <p:sp>
        <p:nvSpPr>
          <p:cNvPr id="145" name="Google Shape;145;p18"/>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r>
              <a:rPr lang="is-IS" dirty="0">
                <a:highlight>
                  <a:srgbClr val="FFFFFF"/>
                </a:highlight>
              </a:rPr>
              <a:t>Rannsóknir renna stoðum undir að þessar hugmyndir séu gagnlegar:</a:t>
            </a:r>
          </a:p>
          <a:p>
            <a:pPr lvl="1"/>
            <a:r>
              <a:rPr lang="is-IS" dirty="0">
                <a:highlight>
                  <a:srgbClr val="FFFFFF"/>
                </a:highlight>
              </a:rPr>
              <a:t>Taka eftir því jákvæða</a:t>
            </a:r>
          </a:p>
          <a:p>
            <a:pPr lvl="1"/>
            <a:r>
              <a:rPr lang="is-IS" dirty="0">
                <a:highlight>
                  <a:srgbClr val="FFFFFF"/>
                </a:highlight>
              </a:rPr>
              <a:t>Að æfa góðvild</a:t>
            </a:r>
          </a:p>
          <a:p>
            <a:pPr lvl="1"/>
            <a:r>
              <a:rPr lang="is-IS" dirty="0">
                <a:highlight>
                  <a:srgbClr val="FFFFFF"/>
                </a:highlight>
              </a:rPr>
              <a:t>Að setja sér persónuleg markmið</a:t>
            </a:r>
          </a:p>
          <a:p>
            <a:pPr lvl="1"/>
            <a:r>
              <a:rPr lang="is-IS" dirty="0">
                <a:highlight>
                  <a:srgbClr val="FFFFFF"/>
                </a:highlight>
              </a:rPr>
              <a:t>Tjá þakklæti</a:t>
            </a:r>
          </a:p>
          <a:p>
            <a:pPr lvl="1"/>
            <a:r>
              <a:rPr lang="is-IS" dirty="0">
                <a:highlight>
                  <a:srgbClr val="FFFFFF"/>
                </a:highlight>
              </a:rPr>
              <a:t>Virkjun persónulegra styrkleika</a:t>
            </a:r>
          </a:p>
        </p:txBody>
      </p:sp>
      <p:sp>
        <p:nvSpPr>
          <p:cNvPr id="146" name="Google Shape;146;p18"/>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7" name="Google Shape;147;p18"/>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148" name="Google Shape;148;p18"/>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3059</TotalTime>
  <Words>3403</Words>
  <Application>Microsoft Office PowerPoint</Application>
  <PresentationFormat>On-screen Show (4:3)</PresentationFormat>
  <Paragraphs>366</Paragraphs>
  <Slides>42</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Poppins</vt:lpstr>
      <vt:lpstr>Google Sans</vt:lpstr>
      <vt:lpstr>Helvetica Neue</vt:lpstr>
      <vt:lpstr>Arial</vt:lpstr>
      <vt:lpstr>Arial</vt:lpstr>
      <vt:lpstr>Montserrat</vt:lpstr>
      <vt:lpstr>Calibri</vt:lpstr>
      <vt:lpstr>Roboto</vt:lpstr>
      <vt:lpstr>Office Theme</vt:lpstr>
      <vt:lpstr>PowerPoint Presentation</vt:lpstr>
      <vt:lpstr>PowerPoint Presentation</vt:lpstr>
      <vt:lpstr>Jafnréttisstofa - stjórnsýsla á sviði jafnréttismála </vt:lpstr>
      <vt:lpstr>Verkefnið Fjölbreytni í fyrirrúmi</vt:lpstr>
      <vt:lpstr>Verkefnið Fjölbreytni í fyrirrúmi – upprifjun á síðustu lotu</vt:lpstr>
      <vt:lpstr>Efni lotunnar:</vt:lpstr>
      <vt:lpstr>Hvað er jákvæð sálfræði?</vt:lpstr>
      <vt:lpstr>jákvæð sálfræði snýst um að blómstra …</vt:lpstr>
      <vt:lpstr>Miklar rannsóknir í gangi á jákvæðri sálfræði</vt:lpstr>
      <vt:lpstr>Mentimeter / umræða</vt:lpstr>
      <vt:lpstr>CIPD Good Work Index June 2022</vt:lpstr>
      <vt:lpstr>PowerPoint Presentation</vt:lpstr>
      <vt:lpstr>PowerPoint Presentation</vt:lpstr>
      <vt:lpstr>PowerPoint Presentation</vt:lpstr>
      <vt:lpstr>PowerPoint Presentation</vt:lpstr>
      <vt:lpstr>Starfsánægja</vt:lpstr>
      <vt:lpstr>PERMA MÓDELIÐ   Martin Seligman</vt:lpstr>
      <vt:lpstr>RÁÐ</vt:lpstr>
      <vt:lpstr>Jákvæð sálfræði</vt:lpstr>
      <vt:lpstr>Jákvæð inngrip</vt:lpstr>
      <vt:lpstr>Jákvæð inngrip</vt:lpstr>
      <vt:lpstr>Jákvæð inngrip</vt:lpstr>
      <vt:lpstr>Jákvæð inngrip</vt:lpstr>
      <vt:lpstr>Þekktu þig</vt:lpstr>
      <vt:lpstr>Hópastarf  - umræður</vt:lpstr>
      <vt:lpstr>Samantekt</vt:lpstr>
      <vt:lpstr>Flæði</vt:lpstr>
      <vt:lpstr>Stjórnendur</vt:lpstr>
      <vt:lpstr>PowerPoint Presentation</vt:lpstr>
      <vt:lpstr>Fjölbreytnikort Umræður</vt:lpstr>
      <vt:lpstr>Debrief</vt:lpstr>
      <vt:lpstr>  Hvaða vísbendingar um jákvæða sálfræði sjáum við eða upplifum í skipuheildum? </vt:lpstr>
      <vt:lpstr>CASE STUDY</vt:lpstr>
      <vt:lpstr>Umræða</vt:lpstr>
      <vt:lpstr>Íhugun sem vani</vt:lpstr>
      <vt:lpstr>Aðgerð</vt:lpstr>
      <vt:lpstr>Umræður</vt:lpstr>
      <vt:lpstr>Aðgerðaráætlanir - fjölbreytnispjöld</vt:lpstr>
      <vt:lpstr>Matsblað</vt:lpstr>
      <vt:lpstr> Spurningar?  Takk fyrir þátttökuna!  </vt:lpstr>
      <vt:lpstr>Tilvísanir og heimildir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sid</dc:creator>
  <cp:lastModifiedBy>Hjalti Ómar Ágústsson - JAFNT</cp:lastModifiedBy>
  <cp:revision>18</cp:revision>
  <dcterms:created xsi:type="dcterms:W3CDTF">2021-12-22T09:39:46Z</dcterms:created>
  <dcterms:modified xsi:type="dcterms:W3CDTF">2023-10-10T14:36:33Z</dcterms:modified>
</cp:coreProperties>
</file>