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35"/>
  </p:notesMasterIdLst>
  <p:sldIdLst>
    <p:sldId id="395" r:id="rId2"/>
    <p:sldId id="396" r:id="rId3"/>
    <p:sldId id="397" r:id="rId4"/>
    <p:sldId id="398" r:id="rId5"/>
    <p:sldId id="399" r:id="rId6"/>
    <p:sldId id="400" r:id="rId7"/>
    <p:sldId id="401" r:id="rId8"/>
    <p:sldId id="402" r:id="rId9"/>
    <p:sldId id="403" r:id="rId10"/>
    <p:sldId id="404" r:id="rId11"/>
    <p:sldId id="405" r:id="rId12"/>
    <p:sldId id="406" r:id="rId13"/>
    <p:sldId id="407" r:id="rId14"/>
    <p:sldId id="408" r:id="rId15"/>
    <p:sldId id="409" r:id="rId16"/>
    <p:sldId id="410" r:id="rId17"/>
    <p:sldId id="411" r:id="rId18"/>
    <p:sldId id="412" r:id="rId19"/>
    <p:sldId id="413" r:id="rId20"/>
    <p:sldId id="414" r:id="rId21"/>
    <p:sldId id="415" r:id="rId22"/>
    <p:sldId id="416" r:id="rId23"/>
    <p:sldId id="417" r:id="rId24"/>
    <p:sldId id="418" r:id="rId25"/>
    <p:sldId id="419" r:id="rId26"/>
    <p:sldId id="420" r:id="rId27"/>
    <p:sldId id="421" r:id="rId28"/>
    <p:sldId id="422" r:id="rId29"/>
    <p:sldId id="423" r:id="rId30"/>
    <p:sldId id="424" r:id="rId31"/>
    <p:sldId id="425" r:id="rId32"/>
    <p:sldId id="426" r:id="rId33"/>
    <p:sldId id="427" r:id="rId34"/>
  </p:sldIdLst>
  <p:sldSz cx="9144000" cy="6858000" type="screen4x3"/>
  <p:notesSz cx="6858000" cy="9144000"/>
  <p:embeddedFontLst>
    <p:embeddedFont>
      <p:font typeface="Calibri" panose="020F0502020204030204" pitchFamily="34" charset="0"/>
      <p:regular r:id="rId36"/>
      <p:bold r:id="rId37"/>
      <p:italic r:id="rId38"/>
      <p:boldItalic r:id="rId39"/>
    </p:embeddedFont>
    <p:embeddedFont>
      <p:font typeface="Helvetica" panose="020B0604020202020204" pitchFamily="34" charset="0"/>
      <p:regular r:id="rId40"/>
      <p:bold r:id="rId41"/>
      <p:italic r:id="rId42"/>
      <p:boldItalic r:id="rId43"/>
    </p:embeddedFont>
    <p:embeddedFont>
      <p:font typeface="Helvetica Neue" panose="020B0604020202020204" charset="0"/>
      <p:regular r:id="rId44"/>
      <p:bold r:id="rId45"/>
      <p:italic r:id="rId46"/>
      <p:boldItalic r:id="rId47"/>
    </p:embeddedFont>
    <p:embeddedFont>
      <p:font typeface="Poppins" panose="00000500000000000000" pitchFamily="2" charset="0"/>
      <p:regular r:id="rId48"/>
      <p:bold r:id="rId49"/>
      <p:italic r:id="rId50"/>
      <p:boldItalic r:id="rId51"/>
    </p:embeddedFont>
    <p:embeddedFont>
      <p:font typeface="Roboto" panose="02000000000000000000" pitchFamily="2" charset="0"/>
      <p:regular r:id="rId52"/>
      <p:bold r:id="rId53"/>
      <p:italic r:id="rId54"/>
      <p:boldItalic r:id="rId55"/>
    </p:embeddedFont>
    <p:embeddedFont>
      <p:font typeface="Roboto" panose="02000000000000000000" pitchFamily="2"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14" roundtripDataSignature="AMtx7mi+l+26HJHqa9y2n3UczmOr+bLWm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404" autoAdjust="0"/>
  </p:normalViewPr>
  <p:slideViewPr>
    <p:cSldViewPr snapToGrid="0">
      <p:cViewPr varScale="1">
        <p:scale>
          <a:sx n="90" d="100"/>
          <a:sy n="90" d="100"/>
        </p:scale>
        <p:origin x="2530" y="5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1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54" Type="http://schemas.openxmlformats.org/officeDocument/2006/relationships/font" Target="fonts/font19.fntdata"/><Relationship Id="rId217"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 Id="rId21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21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6.fntdata"/><Relationship Id="rId3" Type="http://schemas.openxmlformats.org/officeDocument/2006/relationships/slide" Target="slides/slide2.xml"/><Relationship Id="rId214"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hrmagazine.co.uk/articles/skills-shortages-plaguing-older-uk-businesse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nortonrosefulbright.com/en-nl/knowledge/publications/cc03a277/the-great-resignation-a-global-risk#autofootnote1"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82" name="Google Shape;82;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8" name="Google Shape;268;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1" i="1" dirty="0">
                <a:solidFill>
                  <a:srgbClr val="333333"/>
                </a:solidFill>
                <a:latin typeface="Arial"/>
                <a:ea typeface="Arial"/>
                <a:cs typeface="Arial"/>
                <a:sym typeface="Arial"/>
              </a:rPr>
              <a:t>Reshuffling</a:t>
            </a:r>
            <a:r>
              <a:rPr lang="en-US" sz="1100" b="0" i="1" dirty="0">
                <a:solidFill>
                  <a:srgbClr val="333333"/>
                </a:solidFill>
                <a:latin typeface="Arial"/>
                <a:ea typeface="Arial"/>
                <a:cs typeface="Arial"/>
                <a:sym typeface="Arial"/>
              </a:rPr>
              <a:t>.</a:t>
            </a:r>
            <a:r>
              <a:rPr lang="en-US" sz="1100" b="0" i="0" dirty="0">
                <a:solidFill>
                  <a:srgbClr val="333333"/>
                </a:solidFill>
                <a:latin typeface="Arial"/>
                <a:ea typeface="Arial"/>
                <a:cs typeface="Arial"/>
                <a:sym typeface="Arial"/>
              </a:rPr>
              <a:t> Employees are quitting and going to different employers </a:t>
            </a:r>
            <a:r>
              <a:rPr lang="en-US" sz="1100" b="0" i="1" dirty="0">
                <a:solidFill>
                  <a:srgbClr val="333333"/>
                </a:solidFill>
                <a:latin typeface="Arial"/>
                <a:ea typeface="Arial"/>
                <a:cs typeface="Arial"/>
                <a:sym typeface="Arial"/>
              </a:rPr>
              <a:t>in different industries</a:t>
            </a:r>
            <a:r>
              <a:rPr lang="en-US" sz="1100" b="0" i="0" dirty="0">
                <a:solidFill>
                  <a:srgbClr val="333333"/>
                </a:solidFill>
                <a:latin typeface="Arial"/>
                <a:ea typeface="Arial"/>
                <a:cs typeface="Arial"/>
                <a:sym typeface="Arial"/>
              </a:rPr>
              <a:t> . Some industries are disproportionately losing talent, others are struggling to attract talent, and some are grappling with both.</a:t>
            </a:r>
            <a:endParaRPr lang="en-US" dirty="0"/>
          </a:p>
          <a:p>
            <a:pPr marL="0" marR="0" lvl="0" indent="0" algn="l" rtl="0">
              <a:lnSpc>
                <a:spcPct val="100000"/>
              </a:lnSpc>
              <a:spcBef>
                <a:spcPts val="0"/>
              </a:spcBef>
              <a:spcAft>
                <a:spcPts val="0"/>
              </a:spcAft>
              <a:buClr>
                <a:srgbClr val="000000"/>
              </a:buClr>
              <a:buSzPts val="1100"/>
              <a:buFont typeface="Arial"/>
              <a:buNone/>
            </a:pPr>
            <a:endParaRPr lang="en-US" dirty="0"/>
          </a:p>
          <a:p>
            <a:pPr marL="0" marR="0" lvl="0" indent="0" algn="l" rtl="0">
              <a:lnSpc>
                <a:spcPct val="100000"/>
              </a:lnSpc>
              <a:spcBef>
                <a:spcPts val="0"/>
              </a:spcBef>
              <a:spcAft>
                <a:spcPts val="0"/>
              </a:spcAft>
              <a:buClr>
                <a:srgbClr val="000000"/>
              </a:buClr>
              <a:buSzPts val="1100"/>
              <a:buFont typeface="Arial"/>
              <a:buNone/>
            </a:pPr>
            <a:r>
              <a:rPr lang="en-US" b="1" i="1" dirty="0"/>
              <a:t>Reinventing. </a:t>
            </a:r>
            <a:r>
              <a:rPr lang="en-US" dirty="0"/>
              <a:t>Many employees leaving traditional employment are either going to nontraditional work (temporary, gig, or part-time roles) or starting their own businesses. Of the employees who quit without a new job in hand, 47 percent chose to return to the workforce. However, only 29 percent returned to traditional full-time employment.</a:t>
            </a:r>
          </a:p>
          <a:p>
            <a:pPr marL="0" marR="0" lvl="0" indent="0" algn="l" rtl="0">
              <a:lnSpc>
                <a:spcPct val="100000"/>
              </a:lnSpc>
              <a:spcBef>
                <a:spcPts val="0"/>
              </a:spcBef>
              <a:spcAft>
                <a:spcPts val="0"/>
              </a:spcAft>
              <a:buClr>
                <a:srgbClr val="000000"/>
              </a:buClr>
              <a:buSzPts val="1100"/>
              <a:buFont typeface="Arial"/>
              <a:buNone/>
            </a:pPr>
            <a:endParaRPr lang="en-US" dirty="0"/>
          </a:p>
          <a:p>
            <a:pPr marL="0" marR="0" lvl="0" indent="0" algn="l" rtl="0">
              <a:lnSpc>
                <a:spcPct val="100000"/>
              </a:lnSpc>
              <a:spcBef>
                <a:spcPts val="0"/>
              </a:spcBef>
              <a:spcAft>
                <a:spcPts val="0"/>
              </a:spcAft>
              <a:buClr>
                <a:srgbClr val="000000"/>
              </a:buClr>
              <a:buSzPts val="1100"/>
              <a:buFont typeface="Arial"/>
              <a:buNone/>
            </a:pPr>
            <a:r>
              <a:rPr lang="en-US" b="1" i="1" dirty="0"/>
              <a:t>Reassessing. </a:t>
            </a:r>
            <a:r>
              <a:rPr lang="en-US" dirty="0"/>
              <a:t>Many people are quitting not for other jobs but because of the demands of life—they need to care for children, elders, or themselves. These are people who may have stepped out of the workforce entirely, dramatically shrinking the readily available talent pool.</a:t>
            </a:r>
          </a:p>
          <a:p>
            <a:pPr marL="0" marR="0" lvl="0" indent="0" algn="l" rtl="0">
              <a:lnSpc>
                <a:spcPct val="100000"/>
              </a:lnSpc>
              <a:spcBef>
                <a:spcPts val="0"/>
              </a:spcBef>
              <a:spcAft>
                <a:spcPts val="0"/>
              </a:spcAft>
              <a:buClr>
                <a:srgbClr val="000000"/>
              </a:buClr>
              <a:buSzPts val="1100"/>
              <a:buFont typeface="Arial"/>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7" name="Google Shape;277;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7" name="Google Shape;287;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dirty="0"/>
              <a:t>Source: </a:t>
            </a:r>
          </a:p>
          <a:p>
            <a:pPr marL="0" marR="0" lvl="0" indent="0" algn="l" rtl="0">
              <a:lnSpc>
                <a:spcPct val="100000"/>
              </a:lnSpc>
              <a:spcBef>
                <a:spcPts val="0"/>
              </a:spcBef>
              <a:spcAft>
                <a:spcPts val="0"/>
              </a:spcAft>
              <a:buClr>
                <a:srgbClr val="000000"/>
              </a:buClr>
              <a:buSzPts val="1100"/>
              <a:buFont typeface="Arial"/>
              <a:buNone/>
            </a:pPr>
            <a:r>
              <a:rPr lang="is-IS" dirty="0"/>
              <a:t>https://www.forbes.com/sites/ashleystahl/2021/05/04/how-gen-z-is-bringing-a-fresh-perspective-to-the-world-of-work/?sh=1c8d8f2e10c2</a:t>
            </a:r>
            <a:endParaRPr dirty="0"/>
          </a:p>
          <a:p>
            <a:pPr marL="0" marR="0" lvl="0" indent="0" algn="l" rtl="0">
              <a:lnSpc>
                <a:spcPct val="100000"/>
              </a:lnSpc>
              <a:spcBef>
                <a:spcPts val="0"/>
              </a:spcBef>
              <a:spcAft>
                <a:spcPts val="0"/>
              </a:spcAft>
              <a:buClr>
                <a:srgbClr val="000000"/>
              </a:buClr>
              <a:buSzPts val="1100"/>
              <a:buFont typeface="Arial"/>
              <a:buNone/>
            </a:pPr>
            <a:r>
              <a:rPr lang="en-US" dirty="0"/>
              <a:t>https://www.nortonrosefulbright.com/en-nl/knowledge/publications/cc03a277/the-great-resignation-a-global-risk#:~:text=The%20term%20'Great%20Resignation'%20was,the%20end%20of%20the%20pandemic.</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6" name="Google Shape;306;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dirty="0"/>
              <a:t>This group want flexible benefits, help with paying off debt, financial advice,</a:t>
            </a:r>
          </a:p>
          <a:p>
            <a:pPr marL="0" marR="0" lvl="0" indent="0" algn="l" rtl="0">
              <a:lnSpc>
                <a:spcPct val="100000"/>
              </a:lnSpc>
              <a:spcBef>
                <a:spcPts val="0"/>
              </a:spcBef>
              <a:spcAft>
                <a:spcPts val="0"/>
              </a:spcAft>
              <a:buClr>
                <a:srgbClr val="000000"/>
              </a:buClr>
              <a:buSzPts val="1100"/>
              <a:buFont typeface="Arial"/>
              <a:buNone/>
            </a:pPr>
            <a:endParaRPr dirty="0"/>
          </a:p>
          <a:p>
            <a:pPr marL="0" marR="0" lvl="0" indent="0" algn="l" rtl="0">
              <a:lnSpc>
                <a:spcPct val="100000"/>
              </a:lnSpc>
              <a:spcBef>
                <a:spcPts val="0"/>
              </a:spcBef>
              <a:spcAft>
                <a:spcPts val="0"/>
              </a:spcAft>
              <a:buClr>
                <a:srgbClr val="000000"/>
              </a:buClr>
              <a:buSzPts val="1100"/>
              <a:buFont typeface="Arial"/>
              <a:buNone/>
            </a:pPr>
            <a:r>
              <a:rPr lang="en-US" dirty="0"/>
              <a:t>https://www.forbes.com/sites/ashleystahl/2021/05/04/how-gen-z-is-bringing-a-fresh-perspective-to-the-world-of-work/?sh=3fd8e27610c2</a:t>
            </a:r>
          </a:p>
          <a:p>
            <a:pPr marL="0" marR="0" lvl="0" indent="0" algn="l" rtl="0">
              <a:lnSpc>
                <a:spcPct val="100000"/>
              </a:lnSpc>
              <a:spcBef>
                <a:spcPts val="0"/>
              </a:spcBef>
              <a:spcAft>
                <a:spcPts val="0"/>
              </a:spcAft>
              <a:buClr>
                <a:srgbClr val="000000"/>
              </a:buClr>
              <a:buSzPts val="1100"/>
              <a:buFont typeface="Arial"/>
              <a:buNone/>
            </a:pPr>
            <a:endParaRPr dirty="0"/>
          </a:p>
          <a:p>
            <a:pPr marL="0" marR="0" lvl="0" indent="0" algn="l" rtl="0">
              <a:lnSpc>
                <a:spcPct val="100000"/>
              </a:lnSpc>
              <a:spcBef>
                <a:spcPts val="0"/>
              </a:spcBef>
              <a:spcAft>
                <a:spcPts val="0"/>
              </a:spcAft>
              <a:buClr>
                <a:srgbClr val="000000"/>
              </a:buClr>
              <a:buSzPts val="1100"/>
              <a:buFont typeface="Arial"/>
              <a:buNone/>
            </a:pPr>
            <a:r>
              <a:rPr lang="en-US" dirty="0"/>
              <a:t>https://www.forbes.com/sites/forbeshumanresourcescouncil/2021/11/10/how-to-meet-gen-zs-workplace-expectations/?sh=56285d6a74ff</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7" name="Google Shape;327;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7" name="Google Shape;337;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b="0" i="0" dirty="0">
                <a:solidFill>
                  <a:srgbClr val="555555"/>
                </a:solidFill>
                <a:effectLst/>
                <a:latin typeface="Helvetica Neue" panose="020B0604020202020204" charset="0"/>
              </a:rPr>
              <a:t>Ultimately, distributed leadership is about giving leaders […] ownership by empowering them to lead their teams and drive forward their strategies that contribute towards [the organization’s] priorities.</a:t>
            </a:r>
          </a:p>
          <a:p>
            <a:pPr marL="0" marR="0" lvl="0" indent="0" algn="l" rtl="0">
              <a:lnSpc>
                <a:spcPct val="100000"/>
              </a:lnSpc>
              <a:spcBef>
                <a:spcPts val="0"/>
              </a:spcBef>
              <a:spcAft>
                <a:spcPts val="0"/>
              </a:spcAft>
              <a:buClr>
                <a:srgbClr val="000000"/>
              </a:buClr>
              <a:buSzPts val="1100"/>
              <a:buFont typeface="Arial"/>
              <a:buNone/>
            </a:pPr>
            <a:r>
              <a:rPr lang="en-US" b="0" i="0" dirty="0">
                <a:solidFill>
                  <a:srgbClr val="222222"/>
                </a:solidFill>
                <a:effectLst/>
                <a:latin typeface="graphikweb-regular"/>
              </a:rPr>
              <a:t>Distributed leadership is a term used to describe a model of leadership where authority and responsibility are shared among many leaders, rather than being held by a single individual. They all have a shared vision and shared mission.</a:t>
            </a:r>
            <a:endParaRPr lang="en-US" b="0" i="0" dirty="0">
              <a:solidFill>
                <a:srgbClr val="555555"/>
              </a:solidFill>
              <a:effectLst/>
              <a:latin typeface="Helvetica Neue" panose="020B0604020202020204" charset="0"/>
            </a:endParaRPr>
          </a:p>
          <a:p>
            <a:pPr marL="0" marR="0" lvl="0" indent="0" algn="l" rtl="0">
              <a:lnSpc>
                <a:spcPct val="100000"/>
              </a:lnSpc>
              <a:spcBef>
                <a:spcPts val="0"/>
              </a:spcBef>
              <a:spcAft>
                <a:spcPts val="0"/>
              </a:spcAft>
              <a:buClr>
                <a:srgbClr val="000000"/>
              </a:buClr>
              <a:buSzPts val="1100"/>
              <a:buFont typeface="Arial"/>
              <a:buNone/>
            </a:pPr>
            <a:r>
              <a:rPr lang="is-IS" dirty="0"/>
              <a:t>https://www.marketing91.com/distributed-leadership/</a:t>
            </a:r>
            <a:endParaRPr lang="en-US" b="0" i="0" dirty="0">
              <a:solidFill>
                <a:srgbClr val="555555"/>
              </a:solidFill>
              <a:effectLst/>
              <a:latin typeface="Helvetica Neue" panose="020B0604020202020204" charset="0"/>
            </a:endParaRPr>
          </a:p>
          <a:p>
            <a:pPr algn="l"/>
            <a:r>
              <a:rPr lang="en-US" b="1" i="0" dirty="0">
                <a:solidFill>
                  <a:srgbClr val="000000"/>
                </a:solidFill>
                <a:effectLst/>
                <a:latin typeface="roboto" panose="02000000000000000000" pitchFamily="2" charset="0"/>
              </a:rPr>
              <a:t>2. The growth of remote working</a:t>
            </a:r>
          </a:p>
          <a:p>
            <a:pPr algn="l"/>
            <a:r>
              <a:rPr lang="en-US" b="0" i="0" dirty="0">
                <a:solidFill>
                  <a:srgbClr val="222222"/>
                </a:solidFill>
                <a:effectLst/>
                <a:latin typeface="graphikweb-regular"/>
              </a:rPr>
              <a:t>The growth of remote working is likely to result in more organizations adopting distributed leadership models. Remote working allows individuals to work from anywhere in the world, which makes it easier for organizations to implement distributed leadership.</a:t>
            </a:r>
          </a:p>
          <a:p>
            <a:pPr marL="0" marR="0" lvl="0" indent="0" algn="l" rtl="0">
              <a:lnSpc>
                <a:spcPct val="100000"/>
              </a:lnSpc>
              <a:spcBef>
                <a:spcPts val="0"/>
              </a:spcBef>
              <a:spcAft>
                <a:spcPts val="0"/>
              </a:spcAft>
              <a:buClr>
                <a:srgbClr val="000000"/>
              </a:buClr>
              <a:buSzPts val="1100"/>
              <a:buFont typeface="Arial"/>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8" name="Google Shape;378;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dirty="0"/>
              <a:t>https://www.workingnomads.com/jobs</a:t>
            </a:r>
            <a:endParaRPr dirty="0"/>
          </a:p>
          <a:p>
            <a:pPr marL="0" marR="0" lvl="0" indent="0" algn="l" rtl="0">
              <a:lnSpc>
                <a:spcPct val="100000"/>
              </a:lnSpc>
              <a:spcBef>
                <a:spcPts val="0"/>
              </a:spcBef>
              <a:spcAft>
                <a:spcPts val="0"/>
              </a:spcAft>
              <a:buClr>
                <a:srgbClr val="000000"/>
              </a:buClr>
              <a:buSzPts val="1100"/>
              <a:buFont typeface="Arial"/>
              <a:buNone/>
            </a:pPr>
            <a:r>
              <a:rPr lang="en-US" dirty="0"/>
              <a:t>https://www.flexjobs.com/remote-jobs/world/United-Kingdom?category%5B%5D=166&amp;location=United+Kingdom&amp;location_page=true&amp;nous=1&amp;noworld=1&amp;search=</a:t>
            </a:r>
            <a:endParaRPr dirty="0"/>
          </a:p>
          <a:p>
            <a:pPr marL="0" marR="0" lvl="0" indent="0" algn="l" rtl="0">
              <a:lnSpc>
                <a:spcPct val="100000"/>
              </a:lnSpc>
              <a:spcBef>
                <a:spcPts val="0"/>
              </a:spcBef>
              <a:spcAft>
                <a:spcPts val="0"/>
              </a:spcAft>
              <a:buClr>
                <a:srgbClr val="000000"/>
              </a:buClr>
              <a:buSzPts val="1100"/>
              <a:buFont typeface="Arial"/>
              <a:buNone/>
            </a:pPr>
            <a:r>
              <a:rPr lang="en-US" dirty="0"/>
              <a:t>https://www.remoteworker.co.uk/</a:t>
            </a:r>
            <a:endParaRPr dirty="0"/>
          </a:p>
          <a:p>
            <a:pPr marL="0" marR="0" lvl="0" indent="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8" name="Google Shape;388;p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b="0" i="0" dirty="0">
                <a:solidFill>
                  <a:srgbClr val="374151"/>
                </a:solidFill>
                <a:effectLst/>
                <a:latin typeface="Roboto" panose="02000000000000000000" pitchFamily="2" charset="0"/>
              </a:rPr>
              <a:t>“People telling recruiters that they are increasingly anxious about moving jobs is a concern in this regard, as a move is a great way to boost pay </a:t>
            </a:r>
            <a:r>
              <a:rPr lang="en-US" b="0" i="0" u="none" dirty="0">
                <a:solidFill>
                  <a:schemeClr val="tx1"/>
                </a:solidFill>
                <a:effectLst/>
                <a:latin typeface="Roboto" panose="02000000000000000000" pitchFamily="2" charset="0"/>
              </a:rPr>
              <a:t>and </a:t>
            </a:r>
            <a:r>
              <a:rPr lang="en-US" b="0" i="0" u="sng" dirty="0">
                <a:solidFill>
                  <a:schemeClr val="tx1"/>
                </a:solidFill>
                <a:effectLst/>
                <a:latin typeface="Roboto" panose="02000000000000000000" pitchFamily="2" charset="0"/>
                <a:hlinkClick r:id="rId3" tooltip="Skills shortages plaguing older UK businesses">
                  <a:extLst>
                    <a:ext uri="{A12FA001-AC4F-418D-AE19-62706E023703}">
                      <ahyp:hlinkClr xmlns:ahyp="http://schemas.microsoft.com/office/drawing/2018/hyperlinkcolor" val="tx"/>
                    </a:ext>
                  </a:extLst>
                </a:hlinkClick>
              </a:rPr>
              <a:t>build</a:t>
            </a:r>
            <a:r>
              <a:rPr lang="en-US" b="0" i="0" u="none" dirty="0">
                <a:solidFill>
                  <a:schemeClr val="tx1"/>
                </a:solidFill>
                <a:effectLst/>
                <a:latin typeface="Roboto" panose="02000000000000000000" pitchFamily="2" charset="0"/>
                <a:hlinkClick r:id="rId3" tooltip="Skills shortages plaguing older UK businesses">
                  <a:extLst>
                    <a:ext uri="{A12FA001-AC4F-418D-AE19-62706E023703}">
                      <ahyp:hlinkClr xmlns:ahyp="http://schemas.microsoft.com/office/drawing/2018/hyperlinkcolor" val="tx"/>
                    </a:ext>
                  </a:extLst>
                </a:hlinkClick>
              </a:rPr>
              <a:t> up skills</a:t>
            </a:r>
            <a:r>
              <a:rPr lang="en-US" b="0" i="0" u="none" dirty="0">
                <a:solidFill>
                  <a:schemeClr val="tx1"/>
                </a:solidFill>
                <a:effectLst/>
                <a:latin typeface="Roboto" panose="02000000000000000000" pitchFamily="2" charset="0"/>
              </a:rPr>
              <a:t>”</a:t>
            </a:r>
            <a:endParaRPr lang="en-US" u="none" dirty="0">
              <a:solidFill>
                <a:schemeClr val="tx1"/>
              </a:solidFill>
            </a:endParaRPr>
          </a:p>
          <a:p>
            <a:pPr marL="0" marR="0" lvl="0" indent="0" algn="l" rtl="0">
              <a:lnSpc>
                <a:spcPct val="100000"/>
              </a:lnSpc>
              <a:spcBef>
                <a:spcPts val="0"/>
              </a:spcBef>
              <a:spcAft>
                <a:spcPts val="0"/>
              </a:spcAft>
              <a:buClr>
                <a:srgbClr val="000000"/>
              </a:buClr>
              <a:buSzPts val="1100"/>
              <a:buFont typeface="Arial"/>
              <a:buNone/>
            </a:pPr>
            <a:r>
              <a:rPr lang="en-US" u="sng" dirty="0">
                <a:solidFill>
                  <a:schemeClr val="tx1"/>
                </a:solidFill>
              </a:rPr>
              <a:t>https://vervoe.com/skills-shortage/</a:t>
            </a:r>
          </a:p>
          <a:p>
            <a:pPr marL="0" marR="0" lvl="0" indent="0" algn="l" rtl="0">
              <a:lnSpc>
                <a:spcPct val="100000"/>
              </a:lnSpc>
              <a:spcBef>
                <a:spcPts val="0"/>
              </a:spcBef>
              <a:spcAft>
                <a:spcPts val="0"/>
              </a:spcAft>
              <a:buClr>
                <a:srgbClr val="000000"/>
              </a:buClr>
              <a:buSzPts val="1100"/>
              <a:buFont typeface="Arial"/>
              <a:buNone/>
            </a:pPr>
            <a:r>
              <a:rPr lang="en-US" dirty="0"/>
              <a:t>https://www.workingnomads.com/jobs</a:t>
            </a:r>
            <a:endParaRPr dirty="0"/>
          </a:p>
          <a:p>
            <a:pPr marL="0" marR="0" lvl="0" indent="0" algn="l" rtl="0">
              <a:lnSpc>
                <a:spcPct val="100000"/>
              </a:lnSpc>
              <a:spcBef>
                <a:spcPts val="0"/>
              </a:spcBef>
              <a:spcAft>
                <a:spcPts val="0"/>
              </a:spcAft>
              <a:buClr>
                <a:srgbClr val="000000"/>
              </a:buClr>
              <a:buSzPts val="1100"/>
              <a:buFont typeface="Arial"/>
              <a:buNone/>
            </a:pPr>
            <a:r>
              <a:rPr lang="en-US" dirty="0"/>
              <a:t>https://www.flexjobs.com/remote-jobs/world/United-Kingdom?category%5B%5D=166&amp;location=United+Kingdom&amp;location_page=true&amp;nous=1&amp;noworld=1&amp;search=</a:t>
            </a:r>
            <a:endParaRPr dirty="0"/>
          </a:p>
          <a:p>
            <a:pPr marL="0" marR="0" lvl="0" indent="0" algn="l" rtl="0">
              <a:lnSpc>
                <a:spcPct val="100000"/>
              </a:lnSpc>
              <a:spcBef>
                <a:spcPts val="0"/>
              </a:spcBef>
              <a:spcAft>
                <a:spcPts val="0"/>
              </a:spcAft>
              <a:buClr>
                <a:srgbClr val="000000"/>
              </a:buClr>
              <a:buSzPts val="1100"/>
              <a:buFont typeface="Arial"/>
              <a:buNone/>
            </a:pPr>
            <a:r>
              <a:rPr lang="en-US" dirty="0"/>
              <a:t>https://www.remoteworker.co.uk/</a:t>
            </a:r>
            <a:endParaRPr dirty="0"/>
          </a:p>
          <a:p>
            <a:pPr marL="0" marR="0" lvl="0" indent="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0" name="Google Shape;400;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dirty="0" err="1"/>
              <a:t>Fólk</a:t>
            </a:r>
            <a:r>
              <a:rPr lang="en-US" dirty="0"/>
              <a:t> </a:t>
            </a:r>
            <a:r>
              <a:rPr lang="en-US" dirty="0" err="1"/>
              <a:t>ólíklegra</a:t>
            </a:r>
            <a:r>
              <a:rPr lang="en-US" dirty="0"/>
              <a:t> </a:t>
            </a:r>
            <a:r>
              <a:rPr lang="en-US" dirty="0" err="1"/>
              <a:t>til</a:t>
            </a:r>
            <a:r>
              <a:rPr lang="en-US" dirty="0"/>
              <a:t> </a:t>
            </a:r>
            <a:r>
              <a:rPr lang="en-US" dirty="0" err="1"/>
              <a:t>að</a:t>
            </a:r>
            <a:r>
              <a:rPr lang="en-US" dirty="0"/>
              <a:t> flakka milli </a:t>
            </a:r>
            <a:r>
              <a:rPr lang="en-US" dirty="0" err="1"/>
              <a:t>vinnustaða</a:t>
            </a:r>
            <a:endParaRPr lang="en-US" dirty="0"/>
          </a:p>
          <a:p>
            <a:pPr marL="0" marR="0" lvl="0" indent="0" algn="l" rtl="0">
              <a:lnSpc>
                <a:spcPct val="100000"/>
              </a:lnSpc>
              <a:spcBef>
                <a:spcPts val="0"/>
              </a:spcBef>
              <a:spcAft>
                <a:spcPts val="0"/>
              </a:spcAft>
              <a:buClr>
                <a:srgbClr val="000000"/>
              </a:buClr>
              <a:buSzPts val="1100"/>
              <a:buFont typeface="Arial"/>
              <a:buNone/>
            </a:pPr>
            <a:r>
              <a:rPr lang="en-US" dirty="0"/>
              <a:t>https://www.cipd.co.uk/knowledge/culture/well-being/cost-living-crisis</a:t>
            </a:r>
            <a:endParaRPr dirty="0"/>
          </a:p>
          <a:p>
            <a:pPr marL="0" marR="0" lvl="0" indent="0" algn="l" rtl="0">
              <a:lnSpc>
                <a:spcPct val="100000"/>
              </a:lnSpc>
              <a:spcBef>
                <a:spcPts val="0"/>
              </a:spcBef>
              <a:spcAft>
                <a:spcPts val="0"/>
              </a:spcAft>
              <a:buClr>
                <a:srgbClr val="000000"/>
              </a:buClr>
              <a:buSzPts val="1100"/>
              <a:buFont typeface="Arial"/>
              <a:buNone/>
            </a:pPr>
            <a:r>
              <a:rPr lang="en-US" dirty="0"/>
              <a:t>https://www.mirror.co.uk/money/aldi-give-26000-workers-second-27567028</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0" name="Google Shape;410;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algn="l">
              <a:buFont typeface="Arial" panose="020B0604020202020204" pitchFamily="34" charset="0"/>
              <a:buChar char="•"/>
            </a:pPr>
            <a:r>
              <a:rPr lang="en-US" b="1" i="0" dirty="0">
                <a:solidFill>
                  <a:srgbClr val="595959"/>
                </a:solidFill>
                <a:effectLst/>
                <a:latin typeface="Helvetica" panose="020B0604020202020204" pitchFamily="34" charset="0"/>
              </a:rPr>
              <a:t>Awareness:</a:t>
            </a:r>
            <a:r>
              <a:rPr lang="en-US" b="0" i="0" dirty="0">
                <a:solidFill>
                  <a:srgbClr val="595959"/>
                </a:solidFill>
                <a:effectLst/>
                <a:latin typeface="Helvetica" panose="020B0604020202020204" pitchFamily="34" charset="0"/>
              </a:rPr>
              <a:t> creating brand awareness or affiliation with your product or service.</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is-IS" dirty="0"/>
              <a:t>Meðvitund: skapa vörumerkjavitund - eða tengsl við vöruna þína eða þjónustu.</a:t>
            </a:r>
            <a:endParaRPr lang="en-US" b="0" i="0" dirty="0">
              <a:solidFill>
                <a:srgbClr val="595959"/>
              </a:solidFill>
              <a:effectLst/>
              <a:latin typeface="Helvetica" panose="020B0604020202020204" pitchFamily="34" charset="0"/>
            </a:endParaRPr>
          </a:p>
          <a:p>
            <a:pPr algn="l">
              <a:buFont typeface="Arial" panose="020B0604020202020204" pitchFamily="34" charset="0"/>
              <a:buChar char="•"/>
            </a:pPr>
            <a:r>
              <a:rPr lang="en-US" b="1" i="0" dirty="0">
                <a:solidFill>
                  <a:srgbClr val="595959"/>
                </a:solidFill>
                <a:effectLst/>
                <a:latin typeface="Helvetica" panose="020B0604020202020204" pitchFamily="34" charset="0"/>
              </a:rPr>
              <a:t>Interest:</a:t>
            </a:r>
            <a:r>
              <a:rPr lang="en-US" b="0" i="0" dirty="0">
                <a:solidFill>
                  <a:srgbClr val="595959"/>
                </a:solidFill>
                <a:effectLst/>
                <a:latin typeface="Helvetica" panose="020B0604020202020204" pitchFamily="34" charset="0"/>
              </a:rPr>
              <a:t> generating interest in the benefits of your product or service, and sufficient interest to encourage the buyer to start to research further.</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is-IS" dirty="0"/>
              <a:t>Áhugi: vekja áthygli á gæðum vörunnar eða þjónustu og nægan áhuga til að vilja kafa dýpra.</a:t>
            </a:r>
            <a:endParaRPr lang="en-US" b="0" i="0" dirty="0">
              <a:solidFill>
                <a:srgbClr val="595959"/>
              </a:solidFill>
              <a:effectLst/>
              <a:latin typeface="Helvetica" panose="020B0604020202020204" pitchFamily="34" charset="0"/>
            </a:endParaRPr>
          </a:p>
          <a:p>
            <a:pPr algn="l">
              <a:buFont typeface="Arial" panose="020B0604020202020204" pitchFamily="34" charset="0"/>
              <a:buChar char="•"/>
            </a:pPr>
            <a:r>
              <a:rPr lang="en-US" b="1" i="0" dirty="0">
                <a:solidFill>
                  <a:srgbClr val="595959"/>
                </a:solidFill>
                <a:effectLst/>
                <a:latin typeface="Helvetica" panose="020B0604020202020204" pitchFamily="34" charset="0"/>
              </a:rPr>
              <a:t>Desire:</a:t>
            </a:r>
            <a:r>
              <a:rPr lang="en-US" b="0" i="0" dirty="0">
                <a:solidFill>
                  <a:srgbClr val="595959"/>
                </a:solidFill>
                <a:effectLst/>
                <a:latin typeface="Helvetica" panose="020B0604020202020204" pitchFamily="34" charset="0"/>
              </a:rPr>
              <a:t> for your product or service through an 'emotional connection', showing your brand personality. Move the consumer from 'liking' it to 'wanting it’.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is-IS" dirty="0"/>
              <a:t>Löngun: í vöruna þína eða þjónustu með því að kveikja „tilfinningatengsl“, sem sýnir hvað vörumerkið stendur fyrir. Fá neytandann frá því að „líka“ við það, yfir í „langa í það“.</a:t>
            </a:r>
            <a:endParaRPr lang="en-US" b="0" i="0" dirty="0">
              <a:solidFill>
                <a:srgbClr val="595959"/>
              </a:solidFill>
              <a:effectLst/>
              <a:latin typeface="Helvetica" panose="020B0604020202020204" pitchFamily="34" charset="0"/>
            </a:endParaRPr>
          </a:p>
          <a:p>
            <a:pPr algn="l">
              <a:buFont typeface="Arial" panose="020B0604020202020204" pitchFamily="34" charset="0"/>
              <a:buChar char="•"/>
            </a:pPr>
            <a:r>
              <a:rPr lang="en-US" b="1" i="0" dirty="0">
                <a:solidFill>
                  <a:srgbClr val="595959"/>
                </a:solidFill>
                <a:effectLst/>
                <a:latin typeface="Helvetica" panose="020B0604020202020204" pitchFamily="34" charset="0"/>
              </a:rPr>
              <a:t>Action: CTA - </a:t>
            </a:r>
            <a:r>
              <a:rPr lang="en-US" b="0" i="0" dirty="0">
                <a:solidFill>
                  <a:srgbClr val="595959"/>
                </a:solidFill>
                <a:effectLst/>
                <a:latin typeface="Helvetica" panose="020B0604020202020204" pitchFamily="34" charset="0"/>
              </a:rPr>
              <a:t>Move the buyer to interact with your company and taking the next step </a:t>
            </a:r>
            <a:r>
              <a:rPr lang="en-US" b="0" i="0" dirty="0" err="1">
                <a:solidFill>
                  <a:srgbClr val="595959"/>
                </a:solidFill>
                <a:effectLst/>
                <a:latin typeface="Helvetica" panose="020B0604020202020204" pitchFamily="34" charset="0"/>
              </a:rPr>
              <a:t>ie</a:t>
            </a:r>
            <a:r>
              <a:rPr lang="en-US" b="0" i="0" dirty="0">
                <a:solidFill>
                  <a:srgbClr val="595959"/>
                </a:solidFill>
                <a:effectLst/>
                <a:latin typeface="Helvetica" panose="020B0604020202020204" pitchFamily="34" charset="0"/>
              </a:rPr>
              <a:t>. downloading a brochure, making the phone call, joining your newsletter, or engaging in live chat, etc.</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is-IS" dirty="0"/>
              <a:t>Aðgerð: CTA – Fáðu kaupandann til að hefja samskipti við fyrirtækið þitt og taka næsta skref, þ.e. að hlaða niður bæklingi, hringja, gerast áskrifandi að fréttabréfinu þínu eða hefja spjall o.s.frv.</a:t>
            </a:r>
          </a:p>
          <a:p>
            <a:pPr algn="l">
              <a:buFont typeface="Arial" panose="020B0604020202020204" pitchFamily="34" charset="0"/>
              <a:buChar char="•"/>
            </a:pPr>
            <a:endParaRPr lang="en-US" b="0" i="0" dirty="0">
              <a:solidFill>
                <a:srgbClr val="595959"/>
              </a:solidFill>
              <a:effectLst/>
              <a:latin typeface="Helvetica" panose="020B0604020202020204" pitchFamily="34" charset="0"/>
            </a:endParaRPr>
          </a:p>
          <a:p>
            <a:pPr marL="0" marR="0" lvl="0" indent="0" algn="l" rtl="0">
              <a:lnSpc>
                <a:spcPct val="100000"/>
              </a:lnSpc>
              <a:spcBef>
                <a:spcPts val="0"/>
              </a:spcBef>
              <a:spcAft>
                <a:spcPts val="0"/>
              </a:spcAft>
              <a:buClr>
                <a:srgbClr val="000000"/>
              </a:buClr>
              <a:buSzPts val="1100"/>
              <a:buFont typeface="Arial"/>
              <a:buNone/>
            </a:pPr>
            <a:r>
              <a:rPr lang="is-IS" dirty="0"/>
              <a:t>https://www.smartinsights.com/traffic-building-strategy/offer-and-message-development/aida-model/</a:t>
            </a:r>
          </a:p>
          <a:p>
            <a:pPr marL="0" marR="0" lvl="0" indent="0" algn="l" rtl="0">
              <a:lnSpc>
                <a:spcPct val="100000"/>
              </a:lnSpc>
              <a:spcBef>
                <a:spcPts val="0"/>
              </a:spcBef>
              <a:spcAft>
                <a:spcPts val="0"/>
              </a:spcAft>
              <a:buClr>
                <a:srgbClr val="000000"/>
              </a:buClr>
              <a:buSzPts val="1100"/>
              <a:buFont typeface="Arial"/>
              <a:buNone/>
            </a:pPr>
            <a:endParaRPr lang="is-IS" dirty="0"/>
          </a:p>
          <a:p>
            <a:pPr marL="0" marR="0" lvl="0" indent="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3" name="Google Shape;103;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12474296616_0_3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g12474296616_0_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dirty="0"/>
          </a:p>
        </p:txBody>
      </p:sp>
      <p:sp>
        <p:nvSpPr>
          <p:cNvPr id="423" name="Google Shape;423;g12474296616_0_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2" name="Google Shape;432;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2" name="Google Shape;442;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60"/>
              </a:spcBef>
              <a:spcAft>
                <a:spcPts val="0"/>
              </a:spcAft>
              <a:buSzPts val="1800"/>
              <a:buNone/>
            </a:pPr>
            <a:r>
              <a:rPr lang="en-US" sz="1100" dirty="0">
                <a:solidFill>
                  <a:srgbClr val="333333"/>
                </a:solidFill>
                <a:latin typeface="Calibri"/>
                <a:ea typeface="Calibri"/>
                <a:cs typeface="Calibri"/>
                <a:sym typeface="Calibri"/>
              </a:rPr>
              <a:t>‘Policies not administered fairly-it depends if your face fits.’</a:t>
            </a:r>
            <a:endParaRPr lang="en-US" dirty="0"/>
          </a:p>
          <a:p>
            <a:pPr marL="0" lvl="0" indent="0" algn="l" rtl="0">
              <a:lnSpc>
                <a:spcPct val="100000"/>
              </a:lnSpc>
              <a:spcBef>
                <a:spcPts val="360"/>
              </a:spcBef>
              <a:spcAft>
                <a:spcPts val="0"/>
              </a:spcAft>
              <a:buSzPts val="1800"/>
              <a:buNone/>
            </a:pPr>
            <a:r>
              <a:rPr lang="en-US" sz="1100" dirty="0">
                <a:solidFill>
                  <a:srgbClr val="333333"/>
                </a:solidFill>
                <a:latin typeface="Calibri"/>
                <a:ea typeface="Calibri"/>
                <a:cs typeface="Calibri"/>
                <a:sym typeface="Calibri"/>
              </a:rPr>
              <a:t>‘There seem to be </a:t>
            </a:r>
            <a:r>
              <a:rPr lang="en-US" sz="1100" dirty="0" err="1">
                <a:solidFill>
                  <a:srgbClr val="333333"/>
                </a:solidFill>
                <a:latin typeface="Calibri"/>
                <a:ea typeface="Calibri"/>
                <a:cs typeface="Calibri"/>
                <a:sym typeface="Calibri"/>
              </a:rPr>
              <a:t>favourites</a:t>
            </a:r>
            <a:r>
              <a:rPr lang="en-US" sz="1100" dirty="0">
                <a:solidFill>
                  <a:srgbClr val="333333"/>
                </a:solidFill>
                <a:latin typeface="Calibri"/>
                <a:ea typeface="Calibri"/>
                <a:cs typeface="Calibri"/>
                <a:sym typeface="Calibri"/>
              </a:rPr>
              <a:t> who get the best jobs.’</a:t>
            </a:r>
            <a:endParaRPr lang="en-US" dirty="0"/>
          </a:p>
          <a:p>
            <a:pPr marL="0" lvl="0" indent="0" algn="l" rtl="0">
              <a:lnSpc>
                <a:spcPct val="100000"/>
              </a:lnSpc>
              <a:spcBef>
                <a:spcPts val="360"/>
              </a:spcBef>
              <a:spcAft>
                <a:spcPts val="0"/>
              </a:spcAft>
              <a:buSzPts val="1800"/>
              <a:buNone/>
            </a:pPr>
            <a:r>
              <a:rPr lang="en-US" sz="1100" dirty="0">
                <a:solidFill>
                  <a:srgbClr val="333333"/>
                </a:solidFill>
                <a:latin typeface="Calibri"/>
                <a:ea typeface="Calibri"/>
                <a:cs typeface="Calibri"/>
                <a:sym typeface="Calibri"/>
              </a:rPr>
              <a:t>‘As a woman, I wonder if I’ll ever get promoted here.’</a:t>
            </a:r>
            <a:endParaRPr lang="en-US" dirty="0"/>
          </a:p>
          <a:p>
            <a:pPr marL="0" lvl="0" indent="0" algn="l" rtl="0">
              <a:lnSpc>
                <a:spcPct val="100000"/>
              </a:lnSpc>
              <a:spcBef>
                <a:spcPts val="360"/>
              </a:spcBef>
              <a:spcAft>
                <a:spcPts val="0"/>
              </a:spcAft>
              <a:buSzPts val="1800"/>
              <a:buNone/>
            </a:pPr>
            <a:r>
              <a:rPr lang="en-US" sz="1100" dirty="0">
                <a:solidFill>
                  <a:srgbClr val="333333"/>
                </a:solidFill>
                <a:latin typeface="Calibri"/>
                <a:ea typeface="Calibri"/>
                <a:cs typeface="Calibri"/>
                <a:sym typeface="Calibri"/>
              </a:rPr>
              <a:t>‘I am surprised there is so much banter and lack of professionalism.</a:t>
            </a:r>
          </a:p>
          <a:p>
            <a:pPr marL="0" lvl="0" indent="0" algn="l" rtl="0">
              <a:lnSpc>
                <a:spcPct val="100000"/>
              </a:lnSpc>
              <a:spcBef>
                <a:spcPts val="360"/>
              </a:spcBef>
              <a:spcAft>
                <a:spcPts val="0"/>
              </a:spcAft>
              <a:buSzPts val="1800"/>
              <a:buNone/>
            </a:pPr>
            <a:r>
              <a:rPr lang="en-US" sz="1100" dirty="0">
                <a:solidFill>
                  <a:srgbClr val="333333"/>
                </a:solidFill>
                <a:latin typeface="Calibri"/>
                <a:ea typeface="Calibri"/>
                <a:cs typeface="Calibri"/>
                <a:sym typeface="Calibri"/>
              </a:rPr>
              <a:t>I’d like to let my colleagues know I’m gay, but it could be career</a:t>
            </a:r>
            <a:r>
              <a:rPr lang="en-US" sz="1100" dirty="0">
                <a:solidFill>
                  <a:srgbClr val="333333"/>
                </a:solidFill>
              </a:rPr>
              <a:t>-</a:t>
            </a:r>
            <a:r>
              <a:rPr lang="en-US" sz="1100" dirty="0">
                <a:solidFill>
                  <a:srgbClr val="333333"/>
                </a:solidFill>
                <a:latin typeface="Calibri"/>
                <a:ea typeface="Calibri"/>
                <a:cs typeface="Calibri"/>
                <a:sym typeface="Calibri"/>
              </a:rPr>
              <a:t>limiting.’</a:t>
            </a:r>
            <a:endParaRPr lang="en-US" dirty="0"/>
          </a:p>
          <a:p>
            <a:pPr marL="0" lvl="0" indent="0" algn="l" rtl="0">
              <a:lnSpc>
                <a:spcPct val="100000"/>
              </a:lnSpc>
              <a:spcBef>
                <a:spcPts val="360"/>
              </a:spcBef>
              <a:spcAft>
                <a:spcPts val="0"/>
              </a:spcAft>
              <a:buSzPts val="1800"/>
              <a:buNone/>
            </a:pPr>
            <a:r>
              <a:rPr lang="en-US" sz="1100" dirty="0">
                <a:solidFill>
                  <a:srgbClr val="333333"/>
                </a:solidFill>
                <a:latin typeface="Calibri"/>
                <a:ea typeface="Calibri"/>
                <a:cs typeface="Calibri"/>
                <a:sym typeface="Calibri"/>
              </a:rPr>
              <a:t>‘Us and them culture- you can job share if you work in office but not on shop floor-why not?.’ [</a:t>
            </a:r>
            <a:r>
              <a:rPr lang="en-US" b="0" i="0" dirty="0">
                <a:solidFill>
                  <a:srgbClr val="202124"/>
                </a:solidFill>
                <a:effectLst/>
                <a:latin typeface="arial" panose="020B0604020202020204" pitchFamily="34" charset="0"/>
              </a:rPr>
              <a:t>an arrangement in which two people share the work and pay of a single full-time job.</a:t>
            </a:r>
            <a:r>
              <a:rPr lang="en-US" sz="1100" dirty="0">
                <a:solidFill>
                  <a:srgbClr val="333333"/>
                </a:solidFill>
                <a:latin typeface="Calibri"/>
                <a:ea typeface="Calibri"/>
                <a:cs typeface="Calibri"/>
                <a:sym typeface="Calibri"/>
              </a:rPr>
              <a:t>]</a:t>
            </a:r>
            <a:endParaRPr lang="en-US"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4" name="Google Shape;454;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60"/>
              </a:spcBef>
              <a:spcAft>
                <a:spcPts val="0"/>
              </a:spcAft>
              <a:buSzPts val="1800"/>
              <a:buNone/>
            </a:pPr>
            <a:endParaRPr lang="en-US" sz="1100" dirty="0">
              <a:solidFill>
                <a:srgbClr val="333333"/>
              </a:solidFill>
              <a:latin typeface="Calibri"/>
              <a:ea typeface="Calibri"/>
              <a:cs typeface="Calibri"/>
              <a:sym typeface="Calibri"/>
            </a:endParaRPr>
          </a:p>
          <a:p>
            <a:pPr marL="0" lvl="0" indent="0" algn="l" rtl="0">
              <a:lnSpc>
                <a:spcPct val="100000"/>
              </a:lnSpc>
              <a:spcBef>
                <a:spcPts val="360"/>
              </a:spcBef>
              <a:spcAft>
                <a:spcPts val="0"/>
              </a:spcAft>
              <a:buSzPts val="1800"/>
              <a:buNone/>
            </a:pPr>
            <a:r>
              <a:rPr lang="en-US" sz="1100" dirty="0">
                <a:solidFill>
                  <a:srgbClr val="333333"/>
                </a:solidFill>
                <a:latin typeface="Calibri"/>
                <a:ea typeface="Calibri"/>
                <a:cs typeface="Calibri"/>
                <a:sym typeface="Calibri"/>
              </a:rPr>
              <a:t>67% actively looking for new jobs.</a:t>
            </a:r>
            <a:endParaRPr lang="en-US" dirty="0"/>
          </a:p>
          <a:p>
            <a:pPr marL="0" lvl="0" indent="0" algn="l" rtl="0">
              <a:lnSpc>
                <a:spcPct val="100000"/>
              </a:lnSpc>
              <a:spcBef>
                <a:spcPts val="360"/>
              </a:spcBef>
              <a:spcAft>
                <a:spcPts val="0"/>
              </a:spcAft>
              <a:buSzPts val="1800"/>
              <a:buNone/>
            </a:pPr>
            <a:r>
              <a:rPr lang="en-US" sz="1100" dirty="0">
                <a:solidFill>
                  <a:srgbClr val="333333"/>
                </a:solidFill>
                <a:latin typeface="Calibri"/>
                <a:ea typeface="Calibri"/>
                <a:cs typeface="Calibri"/>
                <a:sym typeface="Calibri"/>
              </a:rPr>
              <a:t>54% said management practices greatest source of stress- lack of access to training, inconsistent policies, poor workload management, uncertainty about the future.</a:t>
            </a:r>
            <a:endParaRPr lang="en-US" dirty="0"/>
          </a:p>
          <a:p>
            <a:pPr marL="0" lvl="0" indent="0" algn="l" rtl="0">
              <a:lnSpc>
                <a:spcPct val="100000"/>
              </a:lnSpc>
              <a:spcBef>
                <a:spcPts val="360"/>
              </a:spcBef>
              <a:spcAft>
                <a:spcPts val="0"/>
              </a:spcAft>
              <a:buSzPts val="1800"/>
              <a:buNone/>
            </a:pPr>
            <a:r>
              <a:rPr lang="en-US" sz="1100" dirty="0">
                <a:solidFill>
                  <a:srgbClr val="333333"/>
                </a:solidFill>
                <a:latin typeface="Calibri"/>
                <a:ea typeface="Calibri"/>
                <a:cs typeface="Calibri"/>
                <a:sym typeface="Calibri"/>
              </a:rPr>
              <a:t>12% satisfied with pay, term and conditions.</a:t>
            </a:r>
            <a:endParaRPr lang="en-US" dirty="0"/>
          </a:p>
          <a:p>
            <a:pPr marL="0" lvl="0" indent="0" algn="l" rtl="0">
              <a:lnSpc>
                <a:spcPct val="100000"/>
              </a:lnSpc>
              <a:spcBef>
                <a:spcPts val="360"/>
              </a:spcBef>
              <a:spcAft>
                <a:spcPts val="0"/>
              </a:spcAft>
              <a:buSzPts val="1800"/>
              <a:buNone/>
            </a:pPr>
            <a:r>
              <a:rPr lang="en-US" sz="1100" dirty="0">
                <a:solidFill>
                  <a:srgbClr val="333333"/>
                </a:solidFill>
                <a:latin typeface="Calibri"/>
                <a:ea typeface="Calibri"/>
                <a:cs typeface="Calibri"/>
                <a:sym typeface="Calibri"/>
              </a:rPr>
              <a:t>32% said they had not developed any skills in past two years.</a:t>
            </a:r>
            <a:endParaRPr lang="en-US" dirty="0"/>
          </a:p>
          <a:p>
            <a:pPr marL="0" lvl="0" indent="0" algn="l" rtl="0">
              <a:lnSpc>
                <a:spcPct val="100000"/>
              </a:lnSpc>
              <a:spcBef>
                <a:spcPts val="360"/>
              </a:spcBef>
              <a:spcAft>
                <a:spcPts val="0"/>
              </a:spcAft>
              <a:buSzPts val="1800"/>
              <a:buNone/>
            </a:pPr>
            <a:r>
              <a:rPr lang="en-US" sz="1100" dirty="0">
                <a:solidFill>
                  <a:srgbClr val="333333"/>
                </a:solidFill>
                <a:latin typeface="Calibri"/>
                <a:ea typeface="Calibri"/>
                <a:cs typeface="Calibri"/>
                <a:sym typeface="Calibri"/>
              </a:rPr>
              <a:t>42% wanted more flexible working opportunities but had been declined it because of business needs.</a:t>
            </a:r>
            <a:endParaRPr lang="en-US" dirty="0"/>
          </a:p>
          <a:p>
            <a:pPr marL="0" lvl="0" indent="0" algn="l" rtl="0">
              <a:lnSpc>
                <a:spcPct val="100000"/>
              </a:lnSpc>
              <a:spcBef>
                <a:spcPts val="360"/>
              </a:spcBef>
              <a:spcAft>
                <a:spcPts val="0"/>
              </a:spcAft>
              <a:buSzPts val="1800"/>
              <a:buNone/>
            </a:pPr>
            <a:r>
              <a:rPr lang="en-US" sz="1100" dirty="0">
                <a:solidFill>
                  <a:srgbClr val="333333"/>
                </a:solidFill>
                <a:latin typeface="Calibri"/>
                <a:ea typeface="Calibri"/>
                <a:cs typeface="Calibri"/>
                <a:sym typeface="Calibri"/>
              </a:rPr>
              <a:t>76% reported low morale and engagement.</a:t>
            </a:r>
            <a:endParaRPr lang="en-US"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4" name="Google Shape;464;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dirty="0"/>
              <a:t>Retention and talent development, promotion</a:t>
            </a:r>
            <a:endParaRPr dirty="0"/>
          </a:p>
          <a:p>
            <a:pPr marL="457200" lvl="0" indent="-298450" algn="l" rtl="0">
              <a:lnSpc>
                <a:spcPct val="100000"/>
              </a:lnSpc>
              <a:spcBef>
                <a:spcPts val="0"/>
              </a:spcBef>
              <a:spcAft>
                <a:spcPts val="0"/>
              </a:spcAft>
              <a:buSzPts val="1100"/>
              <a:buChar char="●"/>
            </a:pPr>
            <a:r>
              <a:rPr lang="en-US" dirty="0"/>
              <a:t>Training and development</a:t>
            </a:r>
            <a:endParaRPr dirty="0"/>
          </a:p>
          <a:p>
            <a:pPr marL="457200" lvl="0" indent="-298450" algn="l" rtl="0">
              <a:lnSpc>
                <a:spcPct val="100000"/>
              </a:lnSpc>
              <a:spcBef>
                <a:spcPts val="0"/>
              </a:spcBef>
              <a:spcAft>
                <a:spcPts val="0"/>
              </a:spcAft>
              <a:buSzPts val="1100"/>
              <a:buChar char="●"/>
            </a:pPr>
            <a:r>
              <a:rPr lang="en-US" dirty="0"/>
              <a:t>Equality and flexible working</a:t>
            </a:r>
            <a:endParaRPr dirty="0"/>
          </a:p>
          <a:p>
            <a:pPr marL="457200" lvl="0" indent="-298450" algn="l" rtl="0">
              <a:lnSpc>
                <a:spcPct val="100000"/>
              </a:lnSpc>
              <a:spcBef>
                <a:spcPts val="0"/>
              </a:spcBef>
              <a:spcAft>
                <a:spcPts val="0"/>
              </a:spcAft>
              <a:buSzPts val="1100"/>
              <a:buChar char="●"/>
            </a:pPr>
            <a:r>
              <a:rPr lang="en-US" dirty="0"/>
              <a:t>Processes and systems</a:t>
            </a:r>
          </a:p>
          <a:p>
            <a:pPr marL="457200" lvl="0" indent="-298450" algn="l" rtl="0">
              <a:lnSpc>
                <a:spcPct val="100000"/>
              </a:lnSpc>
              <a:spcBef>
                <a:spcPts val="0"/>
              </a:spcBef>
              <a:spcAft>
                <a:spcPts val="0"/>
              </a:spcAft>
              <a:buSzPts val="1100"/>
              <a:buChar char="●"/>
            </a:pPr>
            <a:endParaRPr lang="en-US" dirty="0"/>
          </a:p>
          <a:p>
            <a:pPr marL="158750" lvl="0" indent="0" algn="l" rtl="0">
              <a:lnSpc>
                <a:spcPct val="100000"/>
              </a:lnSpc>
              <a:spcBef>
                <a:spcPts val="0"/>
              </a:spcBef>
              <a:spcAft>
                <a:spcPts val="0"/>
              </a:spcAft>
              <a:buSzPts val="1100"/>
              <a:buNone/>
            </a:pPr>
            <a:r>
              <a:rPr lang="en-US" sz="1100" dirty="0">
                <a:solidFill>
                  <a:srgbClr val="333333"/>
                </a:solidFill>
                <a:latin typeface="Calibri"/>
                <a:ea typeface="Calibri"/>
                <a:cs typeface="Calibri"/>
                <a:sym typeface="Calibri"/>
              </a:rPr>
              <a:t>What can be done to make businesses more sustainable</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5" name="Google Shape;505;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5" name="Google Shape;535;p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https://unric.org/is/sveigjanleg-vinna-virkar-ad-mati-ilo/</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See CIPD inclusion at work report published 7 Dec 2022</a:t>
            </a:r>
            <a:endParaRPr dirty="0"/>
          </a:p>
          <a:p>
            <a:pPr marL="0" lvl="0" indent="0" algn="l" rtl="0">
              <a:lnSpc>
                <a:spcPct val="100000"/>
              </a:lnSpc>
              <a:spcBef>
                <a:spcPts val="0"/>
              </a:spcBef>
              <a:spcAft>
                <a:spcPts val="0"/>
              </a:spcAft>
              <a:buSzPts val="1100"/>
              <a:buNone/>
            </a:pPr>
            <a:r>
              <a:rPr lang="en-US" dirty="0"/>
              <a:t>https://www.cipd.co.uk/knowledge/fundamentals/relations/diversity/inclusion-work</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https://www.workyourway.com/flexibase/methodology#:~:text=Mutually%20Agreed%20%2F%20Predictable%20Hours%3A%20These,the%20same%20month%20on%20month.</a:t>
            </a:r>
          </a:p>
          <a:p>
            <a:pPr marL="0" lvl="0" indent="0" algn="l" rtl="0">
              <a:lnSpc>
                <a:spcPct val="100000"/>
              </a:lnSpc>
              <a:spcBef>
                <a:spcPts val="0"/>
              </a:spcBef>
              <a:spcAft>
                <a:spcPts val="0"/>
              </a:spcAft>
              <a:buSzPts val="1100"/>
              <a:buNone/>
            </a:pPr>
            <a:r>
              <a:rPr lang="en-US" dirty="0"/>
              <a:t>WORK PATTERNS</a:t>
            </a:r>
          </a:p>
          <a:p>
            <a:pPr marL="0" lvl="0" indent="0" algn="l" rtl="0">
              <a:lnSpc>
                <a:spcPct val="100000"/>
              </a:lnSpc>
              <a:spcBef>
                <a:spcPts val="0"/>
              </a:spcBef>
              <a:spcAft>
                <a:spcPts val="0"/>
              </a:spcAft>
              <a:buSzPts val="1100"/>
              <a:buNone/>
            </a:pPr>
            <a:r>
              <a:rPr lang="en-US" b="1" i="0" dirty="0">
                <a:solidFill>
                  <a:srgbClr val="202124"/>
                </a:solidFill>
                <a:effectLst/>
                <a:latin typeface="Google Sans"/>
              </a:rPr>
              <a:t>Term time hours :</a:t>
            </a:r>
            <a:r>
              <a:rPr lang="en-US" b="0" i="0" dirty="0">
                <a:solidFill>
                  <a:srgbClr val="202124"/>
                </a:solidFill>
                <a:effectLst/>
                <a:latin typeface="Google Sans"/>
              </a:rPr>
              <a:t>means </a:t>
            </a:r>
            <a:r>
              <a:rPr lang="en-US" b="0" i="0" dirty="0">
                <a:solidFill>
                  <a:srgbClr val="040C28"/>
                </a:solidFill>
                <a:effectLst/>
                <a:latin typeface="Google Sans"/>
              </a:rPr>
              <a:t>an employee is contracted to work only during the academic year</a:t>
            </a:r>
            <a:r>
              <a:rPr lang="en-US" b="0" i="0" dirty="0">
                <a:solidFill>
                  <a:srgbClr val="202124"/>
                </a:solidFill>
                <a:effectLst/>
                <a:latin typeface="Google Sans"/>
              </a:rPr>
              <a:t>.</a:t>
            </a:r>
            <a:br>
              <a:rPr lang="en-US" b="1" i="0" dirty="0">
                <a:solidFill>
                  <a:srgbClr val="000000"/>
                </a:solidFill>
                <a:effectLst/>
                <a:latin typeface="Suisse Int'l"/>
              </a:rPr>
            </a:br>
            <a:r>
              <a:rPr lang="en-US" b="1" i="0" dirty="0">
                <a:solidFill>
                  <a:srgbClr val="000000"/>
                </a:solidFill>
                <a:effectLst/>
                <a:latin typeface="Suisse Int'l"/>
              </a:rPr>
              <a:t>Term-time: </a:t>
            </a:r>
            <a:r>
              <a:rPr lang="en-US" b="0" i="0" dirty="0">
                <a:solidFill>
                  <a:srgbClr val="000000"/>
                </a:solidFill>
                <a:effectLst/>
                <a:latin typeface="Suisse Int'l"/>
              </a:rPr>
              <a:t>These are contract based agreements that are used to accommodate an individuals childcare responsibilities during school holidays, as well as for staff who work in the education sector.</a:t>
            </a:r>
            <a:endParaRPr lang="en-US" b="0" i="0" dirty="0">
              <a:solidFill>
                <a:srgbClr val="202124"/>
              </a:solidFill>
              <a:effectLst/>
              <a:latin typeface="Google Sans"/>
            </a:endParaRPr>
          </a:p>
          <a:p>
            <a:pPr marL="0" lvl="0" indent="0" algn="l" rtl="0">
              <a:lnSpc>
                <a:spcPct val="100000"/>
              </a:lnSpc>
              <a:spcBef>
                <a:spcPts val="0"/>
              </a:spcBef>
              <a:spcAft>
                <a:spcPts val="0"/>
              </a:spcAft>
              <a:buSzPts val="1100"/>
              <a:buNone/>
            </a:pPr>
            <a:r>
              <a:rPr lang="en-US" b="1" i="0" dirty="0" err="1">
                <a:solidFill>
                  <a:srgbClr val="202124"/>
                </a:solidFill>
                <a:effectLst/>
                <a:latin typeface="Google Sans"/>
              </a:rPr>
              <a:t>Annualised</a:t>
            </a:r>
            <a:r>
              <a:rPr lang="en-US" b="1" i="0" dirty="0">
                <a:solidFill>
                  <a:srgbClr val="202124"/>
                </a:solidFill>
                <a:effectLst/>
                <a:latin typeface="Google Sans"/>
              </a:rPr>
              <a:t> Hours</a:t>
            </a:r>
            <a:r>
              <a:rPr lang="en-US" b="0" i="0" dirty="0">
                <a:solidFill>
                  <a:srgbClr val="202124"/>
                </a:solidFill>
                <a:effectLst/>
                <a:latin typeface="Google Sans"/>
              </a:rPr>
              <a:t>: if you work full time you will have an </a:t>
            </a:r>
            <a:r>
              <a:rPr lang="en-US" b="0" i="0" dirty="0" err="1">
                <a:solidFill>
                  <a:srgbClr val="202124"/>
                </a:solidFill>
                <a:effectLst/>
                <a:latin typeface="Google Sans"/>
              </a:rPr>
              <a:t>annualised</a:t>
            </a:r>
            <a:r>
              <a:rPr lang="en-US" b="0" i="0" dirty="0">
                <a:solidFill>
                  <a:srgbClr val="202124"/>
                </a:solidFill>
                <a:effectLst/>
                <a:latin typeface="Google Sans"/>
              </a:rPr>
              <a:t> hours figure of </a:t>
            </a:r>
            <a:r>
              <a:rPr lang="en-US" b="0" i="0" dirty="0">
                <a:solidFill>
                  <a:srgbClr val="040C28"/>
                </a:solidFill>
                <a:effectLst/>
                <a:latin typeface="Google Sans"/>
              </a:rPr>
              <a:t>7 hours and 24 minutes per day multiplied by the number of week days in a year</a:t>
            </a:r>
            <a:r>
              <a:rPr lang="en-US" b="0" i="0" dirty="0">
                <a:solidFill>
                  <a:srgbClr val="202124"/>
                </a:solidFill>
                <a:effectLst/>
                <a:latin typeface="Google Sans"/>
              </a:rPr>
              <a:t>. For example, if there are 261 week days in a year you will have an </a:t>
            </a:r>
            <a:r>
              <a:rPr lang="en-US" b="0" i="0" dirty="0" err="1">
                <a:solidFill>
                  <a:srgbClr val="202124"/>
                </a:solidFill>
                <a:effectLst/>
                <a:latin typeface="Google Sans"/>
              </a:rPr>
              <a:t>annualised</a:t>
            </a:r>
            <a:r>
              <a:rPr lang="en-US" b="0" i="0" dirty="0">
                <a:solidFill>
                  <a:srgbClr val="202124"/>
                </a:solidFill>
                <a:effectLst/>
                <a:latin typeface="Google Sans"/>
              </a:rPr>
              <a:t> hours figure of 1931 hours and 24 minutes.</a:t>
            </a:r>
          </a:p>
          <a:p>
            <a:pPr marL="0" lvl="0" indent="0" algn="l" rtl="0">
              <a:lnSpc>
                <a:spcPct val="100000"/>
              </a:lnSpc>
              <a:spcBef>
                <a:spcPts val="0"/>
              </a:spcBef>
              <a:spcAft>
                <a:spcPts val="0"/>
              </a:spcAft>
              <a:buSzPts val="1100"/>
              <a:buNone/>
            </a:pPr>
            <a:r>
              <a:rPr lang="en-US" b="1" i="0" dirty="0" err="1">
                <a:solidFill>
                  <a:srgbClr val="202124"/>
                </a:solidFill>
                <a:effectLst/>
                <a:latin typeface="Google Sans"/>
              </a:rPr>
              <a:t>Flexitime</a:t>
            </a:r>
            <a:r>
              <a:rPr lang="en-US" b="1" i="0" dirty="0">
                <a:solidFill>
                  <a:srgbClr val="202124"/>
                </a:solidFill>
                <a:effectLst/>
                <a:latin typeface="Google Sans"/>
              </a:rPr>
              <a:t>: </a:t>
            </a:r>
            <a:r>
              <a:rPr lang="en-US" b="0" i="0" dirty="0">
                <a:solidFill>
                  <a:srgbClr val="202124"/>
                </a:solidFill>
                <a:effectLst/>
                <a:latin typeface="Google Sans"/>
              </a:rPr>
              <a:t>sometimes also called flextime, is </a:t>
            </a:r>
            <a:r>
              <a:rPr lang="en-US" b="0" i="0" dirty="0">
                <a:solidFill>
                  <a:srgbClr val="040C28"/>
                </a:solidFill>
                <a:effectLst/>
                <a:latin typeface="Google Sans"/>
              </a:rPr>
              <a:t>a working schedule which allows employees to choose when to start and end their workday, and/or how long to take their break for, within agreed limits set by management</a:t>
            </a:r>
            <a:r>
              <a:rPr lang="en-US" b="0" i="0" dirty="0">
                <a:solidFill>
                  <a:srgbClr val="202124"/>
                </a:solidFill>
                <a:effectLst/>
                <a:latin typeface="Google Sans"/>
              </a:rPr>
              <a:t>.</a:t>
            </a:r>
          </a:p>
          <a:p>
            <a:pPr marL="0" lvl="0" indent="0" algn="l" rtl="0">
              <a:lnSpc>
                <a:spcPct val="100000"/>
              </a:lnSpc>
              <a:spcBef>
                <a:spcPts val="0"/>
              </a:spcBef>
              <a:spcAft>
                <a:spcPts val="0"/>
              </a:spcAft>
              <a:buSzPts val="1100"/>
              <a:buNone/>
            </a:pPr>
            <a:r>
              <a:rPr lang="en-US" b="1" i="0" dirty="0">
                <a:solidFill>
                  <a:srgbClr val="202124"/>
                </a:solidFill>
                <a:effectLst/>
                <a:latin typeface="Google Sans"/>
              </a:rPr>
              <a:t>Staggered time:</a:t>
            </a:r>
            <a:r>
              <a:rPr lang="en-US" b="0" i="0" dirty="0">
                <a:solidFill>
                  <a:srgbClr val="202124"/>
                </a:solidFill>
                <a:effectLst/>
                <a:latin typeface="Google Sans"/>
              </a:rPr>
              <a:t> is </a:t>
            </a:r>
            <a:r>
              <a:rPr lang="en-US" b="0" i="0" dirty="0">
                <a:solidFill>
                  <a:srgbClr val="040C28"/>
                </a:solidFill>
                <a:effectLst/>
                <a:latin typeface="Google Sans"/>
              </a:rPr>
              <a:t>an arrangement where employees can vary their start and end times to suit their work and personal commitments</a:t>
            </a:r>
            <a:r>
              <a:rPr lang="en-US" b="0" i="0" dirty="0">
                <a:solidFill>
                  <a:srgbClr val="202124"/>
                </a:solidFill>
                <a:effectLst/>
                <a:latin typeface="Google Sans"/>
              </a:rPr>
              <a:t>. These flexible bands should at least contain a 2-hour window (e.g. 7am to 10am start time and 4pm to 7pm end time).</a:t>
            </a:r>
          </a:p>
          <a:p>
            <a:pPr marL="0" lvl="0" indent="0" algn="l" rtl="0">
              <a:lnSpc>
                <a:spcPct val="100000"/>
              </a:lnSpc>
              <a:spcBef>
                <a:spcPts val="0"/>
              </a:spcBef>
              <a:spcAft>
                <a:spcPts val="0"/>
              </a:spcAft>
              <a:buSzPts val="1100"/>
              <a:buNone/>
            </a:pPr>
            <a:r>
              <a:rPr lang="en-US" b="1" i="0" dirty="0">
                <a:solidFill>
                  <a:srgbClr val="000000"/>
                </a:solidFill>
                <a:effectLst/>
                <a:latin typeface="Suisse Int'l"/>
              </a:rPr>
              <a:t>Core Hours / Staggered Hours: </a:t>
            </a:r>
            <a:r>
              <a:rPr lang="en-US" b="0" i="0" dirty="0">
                <a:solidFill>
                  <a:srgbClr val="000000"/>
                </a:solidFill>
                <a:effectLst/>
                <a:latin typeface="Suisse Int'l"/>
              </a:rPr>
              <a:t>Core hours refer to specific times an </a:t>
            </a:r>
            <a:r>
              <a:rPr lang="en-US" b="0" i="0" dirty="0" err="1">
                <a:solidFill>
                  <a:srgbClr val="000000"/>
                </a:solidFill>
                <a:effectLst/>
                <a:latin typeface="Suisse Int'l"/>
              </a:rPr>
              <a:t>organisation</a:t>
            </a:r>
            <a:r>
              <a:rPr lang="en-US" b="0" i="0" dirty="0">
                <a:solidFill>
                  <a:srgbClr val="000000"/>
                </a:solidFill>
                <a:effectLst/>
                <a:latin typeface="Suisse Int'l"/>
              </a:rPr>
              <a:t> requires an employee to work, for example 10am to 4pm. Staggered hours are when an employee has different start and finish times from other workers.</a:t>
            </a:r>
          </a:p>
          <a:p>
            <a:pPr marL="0" lvl="0" indent="0" algn="l" rtl="0">
              <a:lnSpc>
                <a:spcPct val="100000"/>
              </a:lnSpc>
              <a:spcBef>
                <a:spcPts val="0"/>
              </a:spcBef>
              <a:spcAft>
                <a:spcPts val="0"/>
              </a:spcAft>
              <a:buSzPts val="1100"/>
              <a:buNone/>
            </a:pPr>
            <a:r>
              <a:rPr lang="en-US" b="1" i="0" dirty="0">
                <a:solidFill>
                  <a:srgbClr val="202124"/>
                </a:solidFill>
                <a:effectLst/>
                <a:latin typeface="Google Sans"/>
              </a:rPr>
              <a:t>Mutually Agreed / Predictable Hours: </a:t>
            </a:r>
            <a:r>
              <a:rPr lang="en-US" b="0" i="0" dirty="0">
                <a:solidFill>
                  <a:srgbClr val="202124"/>
                </a:solidFill>
                <a:effectLst/>
                <a:latin typeface="Google Sans"/>
              </a:rPr>
              <a:t>These refer to </a:t>
            </a:r>
            <a:r>
              <a:rPr lang="en-US" b="0" i="0" dirty="0">
                <a:solidFill>
                  <a:srgbClr val="040C28"/>
                </a:solidFill>
                <a:effectLst/>
                <a:latin typeface="Google Sans"/>
              </a:rPr>
              <a:t>a pre-agreed number of hours between a business and employee</a:t>
            </a:r>
            <a:r>
              <a:rPr lang="en-US" b="0" i="0" dirty="0">
                <a:solidFill>
                  <a:srgbClr val="202124"/>
                </a:solidFill>
                <a:effectLst/>
                <a:latin typeface="Google Sans"/>
              </a:rPr>
              <a:t>. These may flex up and down slightly, however they generally remain the same month on month.</a:t>
            </a:r>
          </a:p>
          <a:p>
            <a:pPr marL="0" lvl="0" indent="0" algn="l" rtl="0">
              <a:lnSpc>
                <a:spcPct val="100000"/>
              </a:lnSpc>
              <a:spcBef>
                <a:spcPts val="0"/>
              </a:spcBef>
              <a:spcAft>
                <a:spcPts val="0"/>
              </a:spcAft>
              <a:buSzPts val="1100"/>
              <a:buNone/>
            </a:pPr>
            <a:r>
              <a:rPr lang="en-US" b="1" i="0" dirty="0">
                <a:solidFill>
                  <a:srgbClr val="000000"/>
                </a:solidFill>
                <a:effectLst/>
                <a:latin typeface="Suisse Int'l"/>
              </a:rPr>
              <a:t>Compressed Hours: </a:t>
            </a:r>
            <a:r>
              <a:rPr lang="en-US" b="0" i="0" dirty="0">
                <a:solidFill>
                  <a:srgbClr val="000000"/>
                </a:solidFill>
                <a:effectLst/>
                <a:latin typeface="Suisse Int'l"/>
              </a:rPr>
              <a:t>This is where an employee increases the volume of hours worked each day in order to reduce the number of days worked.</a:t>
            </a:r>
          </a:p>
          <a:p>
            <a:pPr marL="0" lvl="0" indent="0" algn="l" rtl="0">
              <a:lnSpc>
                <a:spcPct val="100000"/>
              </a:lnSpc>
              <a:spcBef>
                <a:spcPts val="0"/>
              </a:spcBef>
              <a:spcAft>
                <a:spcPts val="0"/>
              </a:spcAft>
              <a:buSzPts val="1100"/>
              <a:buNone/>
            </a:pPr>
            <a:r>
              <a:rPr lang="en-US" b="1" i="0" dirty="0">
                <a:solidFill>
                  <a:srgbClr val="000000"/>
                </a:solidFill>
                <a:effectLst/>
                <a:latin typeface="Suisse Int'l"/>
              </a:rPr>
              <a:t>Self Rostering / Shift Swapping: </a:t>
            </a:r>
            <a:r>
              <a:rPr lang="en-US" b="0" i="0" dirty="0">
                <a:solidFill>
                  <a:srgbClr val="000000"/>
                </a:solidFill>
                <a:effectLst/>
                <a:latin typeface="Suisse Int'l"/>
              </a:rPr>
              <a:t>This allows employees to input on their own working hours or swap shifts with other employees, while meeting their contractual agreement.</a:t>
            </a:r>
          </a:p>
          <a:p>
            <a:pPr marL="0" lvl="0" indent="0" algn="l" rtl="0">
              <a:lnSpc>
                <a:spcPct val="100000"/>
              </a:lnSpc>
              <a:spcBef>
                <a:spcPts val="0"/>
              </a:spcBef>
              <a:spcAft>
                <a:spcPts val="0"/>
              </a:spcAft>
              <a:buSzPts val="1100"/>
              <a:buNone/>
            </a:pPr>
            <a:r>
              <a:rPr lang="en-US" b="1" i="0" dirty="0">
                <a:solidFill>
                  <a:srgbClr val="000000"/>
                </a:solidFill>
                <a:effectLst/>
                <a:latin typeface="Suisse Int'l"/>
              </a:rPr>
              <a:t>Time-off in lieu: </a:t>
            </a:r>
            <a:r>
              <a:rPr lang="en-US" b="0" i="0" dirty="0">
                <a:solidFill>
                  <a:srgbClr val="000000"/>
                </a:solidFill>
                <a:effectLst/>
                <a:latin typeface="Suisse Int'l"/>
              </a:rPr>
              <a:t>This refers to when an employer gives an employee time off instead of paying for overtime. The employee agrees to the terms (for example, when it can be taken) with the employer.</a:t>
            </a:r>
            <a:br>
              <a:rPr lang="en-US" b="1" i="0" dirty="0">
                <a:solidFill>
                  <a:srgbClr val="000000"/>
                </a:solidFill>
                <a:effectLst/>
                <a:latin typeface="Suisse Int'l"/>
              </a:rPr>
            </a:br>
            <a:r>
              <a:rPr lang="en-US" b="1" i="0" dirty="0">
                <a:solidFill>
                  <a:srgbClr val="000000"/>
                </a:solidFill>
                <a:effectLst/>
                <a:latin typeface="Suisse Int'l"/>
              </a:rPr>
              <a:t>Agile Working: </a:t>
            </a:r>
            <a:r>
              <a:rPr lang="en-US" b="0" i="0" dirty="0">
                <a:solidFill>
                  <a:srgbClr val="000000"/>
                </a:solidFill>
                <a:effectLst/>
                <a:latin typeface="Suisse Int'l"/>
              </a:rPr>
              <a:t>This method of work gives employees the option to work where, when and how they choose – with maximum flexibility and minimum constraints.</a:t>
            </a:r>
          </a:p>
          <a:p>
            <a:pPr marL="0" lvl="0" indent="0" algn="l" rtl="0">
              <a:lnSpc>
                <a:spcPct val="100000"/>
              </a:lnSpc>
              <a:spcBef>
                <a:spcPts val="0"/>
              </a:spcBef>
              <a:spcAft>
                <a:spcPts val="0"/>
              </a:spcAft>
              <a:buSzPts val="1100"/>
              <a:buNone/>
            </a:pPr>
            <a:endParaRPr lang="en-US" b="0" i="0" dirty="0">
              <a:solidFill>
                <a:srgbClr val="000000"/>
              </a:solidFill>
              <a:effectLst/>
              <a:latin typeface="Suisse Int'l"/>
            </a:endParaRPr>
          </a:p>
          <a:p>
            <a:pPr marL="0" lvl="0" indent="0" algn="l" rtl="0">
              <a:lnSpc>
                <a:spcPct val="100000"/>
              </a:lnSpc>
              <a:spcBef>
                <a:spcPts val="0"/>
              </a:spcBef>
              <a:spcAft>
                <a:spcPts val="0"/>
              </a:spcAft>
              <a:buSzPts val="1100"/>
              <a:buNone/>
            </a:pPr>
            <a:r>
              <a:rPr lang="en-US" b="0" i="0" dirty="0">
                <a:solidFill>
                  <a:srgbClr val="000000"/>
                </a:solidFill>
                <a:effectLst/>
                <a:latin typeface="Suisse Int'l"/>
              </a:rPr>
              <a:t>Workload:</a:t>
            </a:r>
          </a:p>
          <a:p>
            <a:pPr algn="l"/>
            <a:r>
              <a:rPr lang="en-US" b="1" i="0" dirty="0">
                <a:solidFill>
                  <a:srgbClr val="000000"/>
                </a:solidFill>
                <a:effectLst/>
                <a:latin typeface="Suisse Int'l"/>
              </a:rPr>
              <a:t>Reduced Hours: </a:t>
            </a:r>
            <a:r>
              <a:rPr lang="en-US" b="0" i="0" dirty="0">
                <a:solidFill>
                  <a:srgbClr val="000000"/>
                </a:solidFill>
                <a:effectLst/>
                <a:latin typeface="Suisse Int'l"/>
              </a:rPr>
              <a:t>This is a provision given by an </a:t>
            </a:r>
            <a:r>
              <a:rPr lang="en-US" b="0" i="0" dirty="0" err="1">
                <a:solidFill>
                  <a:srgbClr val="000000"/>
                </a:solidFill>
                <a:effectLst/>
                <a:latin typeface="Suisse Int'l"/>
              </a:rPr>
              <a:t>organisation</a:t>
            </a:r>
            <a:r>
              <a:rPr lang="en-US" b="0" i="0" dirty="0">
                <a:solidFill>
                  <a:srgbClr val="000000"/>
                </a:solidFill>
                <a:effectLst/>
                <a:latin typeface="Suisse Int'l"/>
              </a:rPr>
              <a:t> to an employee to work for a lesser number of hours as compared to the mandatory working hours set for all employees.</a:t>
            </a:r>
          </a:p>
          <a:p>
            <a:pPr algn="l"/>
            <a:r>
              <a:rPr lang="en-US" b="1" i="0" dirty="0">
                <a:solidFill>
                  <a:srgbClr val="000000"/>
                </a:solidFill>
                <a:effectLst/>
                <a:latin typeface="Suisse Int'l"/>
              </a:rPr>
              <a:t>Job Share: </a:t>
            </a:r>
            <a:r>
              <a:rPr lang="en-US" b="0" i="0" dirty="0">
                <a:solidFill>
                  <a:srgbClr val="000000"/>
                </a:solidFill>
                <a:effectLst/>
                <a:latin typeface="Suisse Int'l"/>
              </a:rPr>
              <a:t>An arrangement where two people, or sometimes more, are retained on a part-time or reduced-time basis to perform a job normally fulfilled by one person working full-time.</a:t>
            </a:r>
          </a:p>
          <a:p>
            <a:pPr algn="l"/>
            <a:r>
              <a:rPr lang="en-US" b="1" i="0" dirty="0">
                <a:solidFill>
                  <a:srgbClr val="000000"/>
                </a:solidFill>
                <a:effectLst/>
                <a:latin typeface="Suisse Int'l"/>
              </a:rPr>
              <a:t>Ad-hoc/Zero hours: </a:t>
            </a:r>
            <a:r>
              <a:rPr lang="en-US" b="0" i="0" dirty="0">
                <a:solidFill>
                  <a:srgbClr val="000000"/>
                </a:solidFill>
                <a:effectLst/>
                <a:latin typeface="Suisse Int'l"/>
              </a:rPr>
              <a:t>A type of employment contract between an employer and an employee whereby the employer is not obliged to provide any minimum number of working hours to the employee.</a:t>
            </a:r>
          </a:p>
          <a:p>
            <a:pPr algn="l"/>
            <a:r>
              <a:rPr lang="en-US" b="1" i="0" dirty="0">
                <a:solidFill>
                  <a:srgbClr val="000000"/>
                </a:solidFill>
                <a:effectLst/>
                <a:latin typeface="Suisse Int'l"/>
              </a:rPr>
              <a:t>Phased Retirement: </a:t>
            </a:r>
            <a:r>
              <a:rPr lang="en-US" b="0" i="0" dirty="0">
                <a:solidFill>
                  <a:srgbClr val="000000"/>
                </a:solidFill>
                <a:effectLst/>
                <a:latin typeface="Suisse Int'l"/>
              </a:rPr>
              <a:t>This refers to an approach that gives employees the ability to manage the transition from full-time employment to retirement.</a:t>
            </a:r>
          </a:p>
          <a:p>
            <a:pPr algn="l"/>
            <a:r>
              <a:rPr lang="en-US" b="1" i="0" dirty="0">
                <a:solidFill>
                  <a:srgbClr val="000000"/>
                </a:solidFill>
                <a:effectLst/>
                <a:latin typeface="Suisse Int'l"/>
              </a:rPr>
              <a:t>Commissioned Outcomes: </a:t>
            </a:r>
            <a:r>
              <a:rPr lang="en-US" b="0" i="0" dirty="0">
                <a:solidFill>
                  <a:srgbClr val="000000"/>
                </a:solidFill>
                <a:effectLst/>
                <a:latin typeface="Suisse Int'l"/>
              </a:rPr>
              <a:t>This is where an </a:t>
            </a:r>
            <a:r>
              <a:rPr lang="en-US" b="0" i="0" dirty="0" err="1">
                <a:solidFill>
                  <a:srgbClr val="000000"/>
                </a:solidFill>
                <a:effectLst/>
                <a:latin typeface="Suisse Int'l"/>
              </a:rPr>
              <a:t>organisation</a:t>
            </a:r>
            <a:r>
              <a:rPr lang="en-US" b="0" i="0" dirty="0">
                <a:solidFill>
                  <a:srgbClr val="000000"/>
                </a:solidFill>
                <a:effectLst/>
                <a:latin typeface="Suisse Int'l"/>
              </a:rPr>
              <a:t> puts an agreement in place, whereby a service is defined and the employee is paid based on a set of agreed outcomes.</a:t>
            </a:r>
          </a:p>
          <a:p>
            <a:pPr algn="l"/>
            <a:r>
              <a:rPr lang="en-US" b="1" i="0" dirty="0">
                <a:solidFill>
                  <a:srgbClr val="000000"/>
                </a:solidFill>
                <a:effectLst/>
                <a:latin typeface="Suisse Int'l"/>
              </a:rPr>
              <a:t>4 Day Week: </a:t>
            </a:r>
            <a:r>
              <a:rPr lang="en-US" b="0" i="0" dirty="0">
                <a:solidFill>
                  <a:srgbClr val="000000"/>
                </a:solidFill>
                <a:effectLst/>
                <a:latin typeface="Suisse Int'l"/>
              </a:rPr>
              <a:t>This is where an employee has a 4 day working week, while maintaining the same pay and benefits as a Monday to Friday role.</a:t>
            </a:r>
          </a:p>
          <a:p>
            <a:pPr marL="158750" indent="0" algn="l">
              <a:buNone/>
            </a:pPr>
            <a:endParaRPr lang="en-US" b="0" i="0" cap="all" dirty="0">
              <a:solidFill>
                <a:srgbClr val="000000"/>
              </a:solidFill>
              <a:effectLst/>
              <a:latin typeface="Suisse Int'l"/>
            </a:endParaRPr>
          </a:p>
          <a:p>
            <a:pPr marL="158750" indent="0" algn="l">
              <a:buNone/>
            </a:pPr>
            <a:r>
              <a:rPr lang="en-US" b="0" i="0" cap="all" dirty="0">
                <a:solidFill>
                  <a:srgbClr val="000000"/>
                </a:solidFill>
                <a:effectLst/>
                <a:latin typeface="Suisse Int'l"/>
              </a:rPr>
              <a:t>WORKPLACE OPTIONS</a:t>
            </a:r>
          </a:p>
          <a:p>
            <a:pPr algn="l"/>
            <a:r>
              <a:rPr lang="en-US" b="1" i="0" dirty="0">
                <a:solidFill>
                  <a:srgbClr val="000000"/>
                </a:solidFill>
                <a:effectLst/>
                <a:latin typeface="Suisse Int'l"/>
              </a:rPr>
              <a:t>Hybrid Working (Office / Home): </a:t>
            </a:r>
            <a:r>
              <a:rPr lang="en-US" b="0" i="0" dirty="0">
                <a:solidFill>
                  <a:srgbClr val="000000"/>
                </a:solidFill>
                <a:effectLst/>
                <a:latin typeface="Suisse Int'l"/>
              </a:rPr>
              <a:t>This means an employee splits their time between the workplace (usually office based) and remote working (usually at home).</a:t>
            </a:r>
          </a:p>
          <a:p>
            <a:pPr algn="l"/>
            <a:r>
              <a:rPr lang="en-US" b="1" i="0" dirty="0">
                <a:solidFill>
                  <a:srgbClr val="000000"/>
                </a:solidFill>
                <a:effectLst/>
                <a:latin typeface="Suisse Int'l"/>
              </a:rPr>
              <a:t>Remote or Mobile Working: </a:t>
            </a:r>
            <a:r>
              <a:rPr lang="en-US" b="0" i="0" dirty="0">
                <a:solidFill>
                  <a:srgbClr val="000000"/>
                </a:solidFill>
                <a:effectLst/>
                <a:latin typeface="Suisse Int'l"/>
              </a:rPr>
              <a:t>This is a type of working arrangement that allows an employee to work from a remote location outside of corporate offices.</a:t>
            </a:r>
          </a:p>
          <a:p>
            <a:pPr algn="l"/>
            <a:r>
              <a:rPr lang="en-US" b="1" i="0" dirty="0">
                <a:solidFill>
                  <a:srgbClr val="000000"/>
                </a:solidFill>
                <a:effectLst/>
                <a:latin typeface="Suisse Int'l"/>
              </a:rPr>
              <a:t>Work From Home (WFH): </a:t>
            </a:r>
            <a:r>
              <a:rPr lang="en-US" b="0" i="0" dirty="0">
                <a:solidFill>
                  <a:srgbClr val="000000"/>
                </a:solidFill>
                <a:effectLst/>
                <a:latin typeface="Suisse Int'l"/>
              </a:rPr>
              <a:t>This is where an employee has the ability to set up their workspace at home, and manage their work without the need to go to the office.</a:t>
            </a:r>
          </a:p>
          <a:p>
            <a:pPr marL="158750" indent="0" algn="l">
              <a:buNone/>
            </a:pPr>
            <a:endParaRPr lang="en-US" b="0" i="0" dirty="0">
              <a:solidFill>
                <a:srgbClr val="000000"/>
              </a:solidFill>
              <a:effectLst/>
              <a:latin typeface="Suisse Int'l"/>
            </a:endParaRPr>
          </a:p>
          <a:p>
            <a:pPr marL="158750" indent="0" algn="l">
              <a:buNone/>
            </a:pPr>
            <a:r>
              <a:rPr lang="en-US" b="0" i="0" cap="all" dirty="0">
                <a:solidFill>
                  <a:srgbClr val="000000"/>
                </a:solidFill>
                <a:effectLst/>
                <a:latin typeface="Suisse Int'l"/>
              </a:rPr>
              <a:t>LIFE EVENTS </a:t>
            </a:r>
          </a:p>
          <a:p>
            <a:pPr algn="l"/>
            <a:r>
              <a:rPr lang="en-US" b="1" i="0" dirty="0">
                <a:solidFill>
                  <a:srgbClr val="000000"/>
                </a:solidFill>
                <a:effectLst/>
                <a:latin typeface="Suisse Int'l"/>
              </a:rPr>
              <a:t>Career Breaks / Sabbatical: </a:t>
            </a:r>
            <a:r>
              <a:rPr lang="en-US" b="0" i="0" dirty="0">
                <a:solidFill>
                  <a:srgbClr val="000000"/>
                </a:solidFill>
                <a:effectLst/>
                <a:latin typeface="Suisse Int'l"/>
              </a:rPr>
              <a:t>These are an extended periods of agreed absence from work. The term is often used interchangeably with "sabbatical", which is generally taken to mean a shorter period of leave of several weeks or months.</a:t>
            </a:r>
          </a:p>
          <a:p>
            <a:pPr algn="l"/>
            <a:r>
              <a:rPr lang="en-US" b="1" i="0" dirty="0">
                <a:solidFill>
                  <a:srgbClr val="000000"/>
                </a:solidFill>
                <a:effectLst/>
                <a:latin typeface="Suisse Int'l"/>
              </a:rPr>
              <a:t>Shared Parental Leave: </a:t>
            </a:r>
            <a:r>
              <a:rPr lang="en-US" b="0" i="0" dirty="0">
                <a:solidFill>
                  <a:srgbClr val="000000"/>
                </a:solidFill>
                <a:effectLst/>
                <a:latin typeface="Suisse Int'l"/>
              </a:rPr>
              <a:t>This allows parents to share a portion of leave and pay with their partners to care for children from birth, usually until their first birthday.</a:t>
            </a:r>
          </a:p>
          <a:p>
            <a:pPr algn="l"/>
            <a:endParaRPr lang="en-US" b="0" i="0" dirty="0">
              <a:solidFill>
                <a:srgbClr val="000000"/>
              </a:solidFill>
              <a:effectLst/>
              <a:latin typeface="Suisse Int'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6" name="Google Shape;456;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is-IS" sz="1800" dirty="0">
                <a:solidFill>
                  <a:srgbClr val="000000"/>
                </a:solidFill>
                <a:effectLst/>
                <a:latin typeface="Poppins" panose="00000500000000000000" pitchFamily="2" charset="0"/>
                <a:ea typeface="Calibri" panose="020F0502020204030204" pitchFamily="34" charset="0"/>
                <a:cs typeface="Times New Roman" panose="02020603050405020304" pitchFamily="18" charset="0"/>
              </a:rPr>
              <a:t>Hvers vegna er fjölbreytileiki, hvers vegna er lifuð reynsla svona dýrmæt við mótun stefnu?</a:t>
            </a: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4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3" name="Google Shape;533;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dirty="0"/>
          </a:p>
        </p:txBody>
      </p:sp>
      <p:sp>
        <p:nvSpPr>
          <p:cNvPr id="534" name="Google Shape;534;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12474296616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3" name="Google Shape;543;g12474296616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
        <p:nvSpPr>
          <p:cNvPr id="544" name="Google Shape;544;g12474296616_0_1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 name="Google Shape;12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err="1">
                <a:latin typeface="Arial"/>
                <a:ea typeface="Arial"/>
                <a:cs typeface="Arial"/>
                <a:sym typeface="Arial"/>
              </a:rPr>
              <a:t>L</a:t>
            </a:r>
            <a:r>
              <a:rPr lang="en-US" sz="1100" dirty="0" err="1">
                <a:solidFill>
                  <a:schemeClr val="dk1"/>
                </a:solidFill>
                <a:latin typeface="Arial"/>
                <a:ea typeface="Arial"/>
                <a:cs typeface="Arial"/>
                <a:sym typeface="Arial"/>
              </a:rPr>
              <a:t>ög</a:t>
            </a:r>
            <a:r>
              <a:rPr lang="en-US" sz="1100" dirty="0">
                <a:solidFill>
                  <a:schemeClr val="dk1"/>
                </a:solidFill>
                <a:latin typeface="Arial"/>
                <a:ea typeface="Arial"/>
                <a:cs typeface="Arial"/>
                <a:sym typeface="Arial"/>
              </a:rPr>
              <a:t> um </a:t>
            </a:r>
            <a:r>
              <a:rPr lang="en-US" sz="1100" dirty="0" err="1">
                <a:solidFill>
                  <a:schemeClr val="dk1"/>
                </a:solidFill>
                <a:latin typeface="Arial"/>
                <a:ea typeface="Arial"/>
                <a:cs typeface="Arial"/>
                <a:sym typeface="Arial"/>
              </a:rPr>
              <a:t>jafna</a:t>
            </a:r>
            <a:r>
              <a:rPr lang="en-US" sz="1100" dirty="0">
                <a:solidFill>
                  <a:schemeClr val="dk1"/>
                </a:solidFill>
                <a:latin typeface="Arial"/>
                <a:ea typeface="Arial"/>
                <a:cs typeface="Arial"/>
                <a:sym typeface="Arial"/>
              </a:rPr>
              <a:t> </a:t>
            </a:r>
            <a:r>
              <a:rPr lang="en-US" sz="1100" dirty="0" err="1">
                <a:solidFill>
                  <a:schemeClr val="dk1"/>
                </a:solidFill>
                <a:latin typeface="Arial"/>
                <a:ea typeface="Arial"/>
                <a:cs typeface="Arial"/>
                <a:sym typeface="Arial"/>
              </a:rPr>
              <a:t>meðferð</a:t>
            </a:r>
            <a:r>
              <a:rPr lang="en-US" sz="1100" dirty="0">
                <a:solidFill>
                  <a:schemeClr val="dk1"/>
                </a:solidFill>
                <a:latin typeface="Arial"/>
                <a:ea typeface="Arial"/>
                <a:cs typeface="Arial"/>
                <a:sym typeface="Arial"/>
              </a:rPr>
              <a:t> á vinnumarkaði </a:t>
            </a:r>
            <a:r>
              <a:rPr lang="en-US" sz="1100" dirty="0" err="1">
                <a:solidFill>
                  <a:schemeClr val="dk1"/>
                </a:solidFill>
                <a:latin typeface="Arial"/>
                <a:ea typeface="Arial"/>
                <a:cs typeface="Arial"/>
                <a:sym typeface="Arial"/>
              </a:rPr>
              <a:t>óháð</a:t>
            </a:r>
            <a:r>
              <a:rPr lang="en-US" sz="1100" dirty="0">
                <a:solidFill>
                  <a:schemeClr val="dk1"/>
                </a:solidFill>
                <a:latin typeface="Arial"/>
                <a:ea typeface="Arial"/>
                <a:cs typeface="Arial"/>
                <a:sym typeface="Arial"/>
              </a:rPr>
              <a:t> </a:t>
            </a:r>
            <a:r>
              <a:rPr lang="en-US" sz="1100" dirty="0" err="1">
                <a:solidFill>
                  <a:schemeClr val="dk1"/>
                </a:solidFill>
                <a:latin typeface="Arial"/>
                <a:ea typeface="Arial"/>
                <a:cs typeface="Arial"/>
                <a:sym typeface="Arial"/>
              </a:rPr>
              <a:t>kynþætti</a:t>
            </a:r>
            <a:r>
              <a:rPr lang="en-US" sz="1100" dirty="0">
                <a:solidFill>
                  <a:schemeClr val="dk1"/>
                </a:solidFill>
                <a:latin typeface="Arial"/>
                <a:ea typeface="Arial"/>
                <a:cs typeface="Arial"/>
                <a:sym typeface="Arial"/>
              </a:rPr>
              <a:t>, </a:t>
            </a:r>
            <a:r>
              <a:rPr lang="en-US" sz="1100" dirty="0" err="1">
                <a:solidFill>
                  <a:schemeClr val="dk1"/>
                </a:solidFill>
                <a:latin typeface="Arial"/>
                <a:ea typeface="Arial"/>
                <a:cs typeface="Arial"/>
                <a:sym typeface="Arial"/>
              </a:rPr>
              <a:t>þjóðernisuppruna</a:t>
            </a:r>
            <a:r>
              <a:rPr lang="en-US" sz="1100" dirty="0">
                <a:solidFill>
                  <a:schemeClr val="dk1"/>
                </a:solidFill>
                <a:latin typeface="Arial"/>
                <a:ea typeface="Arial"/>
                <a:cs typeface="Arial"/>
                <a:sym typeface="Arial"/>
              </a:rPr>
              <a:t>, </a:t>
            </a:r>
            <a:r>
              <a:rPr lang="en-US" sz="1100" dirty="0" err="1">
                <a:solidFill>
                  <a:schemeClr val="dk1"/>
                </a:solidFill>
                <a:latin typeface="Arial"/>
                <a:ea typeface="Arial"/>
                <a:cs typeface="Arial"/>
                <a:sym typeface="Arial"/>
              </a:rPr>
              <a:t>trú</a:t>
            </a:r>
            <a:r>
              <a:rPr lang="en-US" sz="1100" dirty="0">
                <a:solidFill>
                  <a:schemeClr val="dk1"/>
                </a:solidFill>
                <a:latin typeface="Arial"/>
                <a:ea typeface="Arial"/>
                <a:cs typeface="Arial"/>
                <a:sym typeface="Arial"/>
              </a:rPr>
              <a:t>, </a:t>
            </a:r>
            <a:r>
              <a:rPr lang="en-US" sz="1100" dirty="0" err="1">
                <a:solidFill>
                  <a:schemeClr val="dk1"/>
                </a:solidFill>
                <a:latin typeface="Arial"/>
                <a:ea typeface="Arial"/>
                <a:cs typeface="Arial"/>
                <a:sym typeface="Arial"/>
              </a:rPr>
              <a:t>lífsskoðun</a:t>
            </a:r>
            <a:r>
              <a:rPr lang="en-US" sz="1100" dirty="0">
                <a:solidFill>
                  <a:schemeClr val="dk1"/>
                </a:solidFill>
                <a:latin typeface="Arial"/>
                <a:ea typeface="Arial"/>
                <a:cs typeface="Arial"/>
                <a:sym typeface="Arial"/>
              </a:rPr>
              <a:t>, </a:t>
            </a:r>
            <a:r>
              <a:rPr lang="en-US" sz="1100" dirty="0" err="1">
                <a:solidFill>
                  <a:schemeClr val="dk1"/>
                </a:solidFill>
                <a:latin typeface="Arial"/>
                <a:ea typeface="Arial"/>
                <a:cs typeface="Arial"/>
                <a:sym typeface="Arial"/>
              </a:rPr>
              <a:t>fötlun</a:t>
            </a:r>
            <a:r>
              <a:rPr lang="en-US" sz="1100" dirty="0">
                <a:solidFill>
                  <a:schemeClr val="dk1"/>
                </a:solidFill>
                <a:latin typeface="Arial"/>
                <a:ea typeface="Arial"/>
                <a:cs typeface="Arial"/>
                <a:sym typeface="Arial"/>
              </a:rPr>
              <a:t>, </a:t>
            </a:r>
            <a:r>
              <a:rPr lang="en-US" sz="1100" dirty="0" err="1">
                <a:solidFill>
                  <a:schemeClr val="dk1"/>
                </a:solidFill>
                <a:latin typeface="Arial"/>
                <a:ea typeface="Arial"/>
                <a:cs typeface="Arial"/>
                <a:sym typeface="Arial"/>
              </a:rPr>
              <a:t>skertri</a:t>
            </a:r>
            <a:r>
              <a:rPr lang="en-US" sz="1100" dirty="0">
                <a:solidFill>
                  <a:schemeClr val="dk1"/>
                </a:solidFill>
                <a:latin typeface="Arial"/>
                <a:ea typeface="Arial"/>
                <a:cs typeface="Arial"/>
                <a:sym typeface="Arial"/>
              </a:rPr>
              <a:t> </a:t>
            </a:r>
            <a:r>
              <a:rPr lang="en-US" sz="1100" dirty="0" err="1">
                <a:solidFill>
                  <a:schemeClr val="dk1"/>
                </a:solidFill>
                <a:latin typeface="Arial"/>
                <a:ea typeface="Arial"/>
                <a:cs typeface="Arial"/>
                <a:sym typeface="Arial"/>
              </a:rPr>
              <a:t>starfsgetu</a:t>
            </a:r>
            <a:r>
              <a:rPr lang="en-US" sz="1100" dirty="0">
                <a:solidFill>
                  <a:schemeClr val="dk1"/>
                </a:solidFill>
                <a:latin typeface="Arial"/>
                <a:ea typeface="Arial"/>
                <a:cs typeface="Arial"/>
                <a:sym typeface="Arial"/>
              </a:rPr>
              <a:t>, </a:t>
            </a:r>
            <a:r>
              <a:rPr lang="en-US" sz="1100" dirty="0" err="1">
                <a:solidFill>
                  <a:schemeClr val="dk1"/>
                </a:solidFill>
                <a:latin typeface="Arial"/>
                <a:ea typeface="Arial"/>
                <a:cs typeface="Arial"/>
                <a:sym typeface="Arial"/>
              </a:rPr>
              <a:t>aldri</a:t>
            </a:r>
            <a:r>
              <a:rPr lang="en-US" sz="1100" dirty="0">
                <a:solidFill>
                  <a:schemeClr val="dk1"/>
                </a:solidFill>
                <a:latin typeface="Arial"/>
                <a:ea typeface="Arial"/>
                <a:cs typeface="Arial"/>
                <a:sym typeface="Arial"/>
              </a:rPr>
              <a:t>, </a:t>
            </a:r>
            <a:r>
              <a:rPr lang="en-US" sz="1100" dirty="0" err="1">
                <a:solidFill>
                  <a:schemeClr val="dk1"/>
                </a:solidFill>
                <a:latin typeface="Arial"/>
                <a:ea typeface="Arial"/>
                <a:cs typeface="Arial"/>
                <a:sym typeface="Arial"/>
              </a:rPr>
              <a:t>kynhneigð</a:t>
            </a:r>
            <a:r>
              <a:rPr lang="en-US" sz="1100" dirty="0">
                <a:solidFill>
                  <a:schemeClr val="dk1"/>
                </a:solidFill>
                <a:latin typeface="Arial"/>
                <a:ea typeface="Arial"/>
                <a:cs typeface="Arial"/>
                <a:sym typeface="Arial"/>
              </a:rPr>
              <a:t>, </a:t>
            </a:r>
            <a:r>
              <a:rPr lang="en-US" sz="1100" dirty="0" err="1">
                <a:solidFill>
                  <a:schemeClr val="dk1"/>
                </a:solidFill>
                <a:latin typeface="Arial"/>
                <a:ea typeface="Arial"/>
                <a:cs typeface="Arial"/>
                <a:sym typeface="Arial"/>
              </a:rPr>
              <a:t>kynvitund</a:t>
            </a:r>
            <a:r>
              <a:rPr lang="en-US" sz="1100" dirty="0">
                <a:solidFill>
                  <a:schemeClr val="dk1"/>
                </a:solidFill>
                <a:latin typeface="Arial"/>
                <a:ea typeface="Arial"/>
                <a:cs typeface="Arial"/>
                <a:sym typeface="Arial"/>
              </a:rPr>
              <a:t>, </a:t>
            </a:r>
            <a:r>
              <a:rPr lang="en-US" sz="1100" dirty="0" err="1">
                <a:solidFill>
                  <a:schemeClr val="dk1"/>
                </a:solidFill>
                <a:latin typeface="Arial"/>
                <a:ea typeface="Arial"/>
                <a:cs typeface="Arial"/>
                <a:sym typeface="Arial"/>
              </a:rPr>
              <a:t>kyneinkennum</a:t>
            </a:r>
            <a:r>
              <a:rPr lang="en-US" sz="1100" dirty="0">
                <a:solidFill>
                  <a:schemeClr val="dk1"/>
                </a:solidFill>
                <a:latin typeface="Arial"/>
                <a:ea typeface="Arial"/>
                <a:cs typeface="Arial"/>
                <a:sym typeface="Arial"/>
              </a:rPr>
              <a:t> </a:t>
            </a:r>
            <a:r>
              <a:rPr lang="en-US" sz="1100" dirty="0" err="1">
                <a:solidFill>
                  <a:schemeClr val="dk1"/>
                </a:solidFill>
                <a:latin typeface="Arial"/>
                <a:ea typeface="Arial"/>
                <a:cs typeface="Arial"/>
                <a:sym typeface="Arial"/>
              </a:rPr>
              <a:t>eða</a:t>
            </a:r>
            <a:r>
              <a:rPr lang="en-US" sz="1100" dirty="0">
                <a:solidFill>
                  <a:schemeClr val="dk1"/>
                </a:solidFill>
                <a:latin typeface="Arial"/>
                <a:ea typeface="Arial"/>
                <a:cs typeface="Arial"/>
                <a:sym typeface="Arial"/>
              </a:rPr>
              <a:t> </a:t>
            </a:r>
            <a:r>
              <a:rPr lang="en-US" sz="1100" dirty="0" err="1">
                <a:solidFill>
                  <a:schemeClr val="dk1"/>
                </a:solidFill>
                <a:latin typeface="Arial"/>
                <a:ea typeface="Arial"/>
                <a:cs typeface="Arial"/>
                <a:sym typeface="Arial"/>
              </a:rPr>
              <a:t>kyntjáningu</a:t>
            </a:r>
            <a:r>
              <a:rPr lang="en-US" sz="1100" dirty="0">
                <a:solidFill>
                  <a:schemeClr val="dk1"/>
                </a:solidFill>
                <a:latin typeface="Arial"/>
                <a:ea typeface="Arial"/>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solidFill>
                <a:schemeClr val="dk1"/>
              </a:solidFill>
              <a:latin typeface="Arial"/>
              <a:ea typeface="Arial"/>
              <a:cs typeface="Arial"/>
              <a:sym typeface="Arial"/>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1bf95a81521_0_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6" name="Google Shape;606;g1bf95a81521_0_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6" name="Google Shape;586;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587" name="Google Shape;587;p4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6" name="Google Shape;596;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a:t>https://www.thecareerpsychologist.com/wp-content/uploads/Daily-working-from-home-TCP-checklist-v2.pdf</a:t>
            </a:r>
            <a:endParaRPr/>
          </a:p>
          <a:p>
            <a:pPr marL="457200" lvl="0" indent="-298450" algn="l" rtl="0">
              <a:lnSpc>
                <a:spcPct val="100000"/>
              </a:lnSpc>
              <a:spcBef>
                <a:spcPts val="0"/>
              </a:spcBef>
              <a:spcAft>
                <a:spcPts val="0"/>
              </a:spcAft>
              <a:buSzPts val="1100"/>
              <a:buChar char="●"/>
            </a:pPr>
            <a:r>
              <a:rPr lang="en-US"/>
              <a:t>See website above also for Covey’s circle of influence.</a:t>
            </a:r>
            <a:endParaRPr/>
          </a:p>
        </p:txBody>
      </p:sp>
      <p:sp>
        <p:nvSpPr>
          <p:cNvPr id="597" name="Google Shape;597;p4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12418acd849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97" name="Google Shape;597;g12418acd849_0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 name="Google Shape;138;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a:lnSpc>
                <a:spcPct val="115000"/>
              </a:lnSpc>
              <a:spcAft>
                <a:spcPts val="800"/>
              </a:spcAft>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 name="Google Shape;166;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8" name="Google Shape;148;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6" name="Google Shape;226;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6" name="Google Shape;236;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is-IS" sz="1800" dirty="0">
                <a:solidFill>
                  <a:srgbClr val="000000"/>
                </a:solidFill>
                <a:effectLst/>
                <a:latin typeface="Poppins" panose="00000500000000000000" pitchFamily="2" charset="0"/>
                <a:ea typeface="Calibri" panose="020F0502020204030204" pitchFamily="34" charset="0"/>
                <a:cs typeface="Times New Roman" panose="02020603050405020304" pitchFamily="18" charset="0"/>
              </a:rPr>
              <a:t>Hvernig hefur skynjun okkar á tíma og atvinnulífi breyst - hvað er öðruvísi?</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7" name="Google Shape;247;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b="0" i="0" dirty="0">
                <a:solidFill>
                  <a:srgbClr val="000000"/>
                </a:solidFill>
                <a:effectLst/>
                <a:latin typeface="acumin-pro"/>
              </a:rPr>
              <a:t>The term ‘Great Resignation’ was coined by Dr Anthony Klotz</a:t>
            </a:r>
            <a:r>
              <a:rPr lang="en-US" b="0" i="0" u="none" strike="noStrike" baseline="30000" dirty="0">
                <a:solidFill>
                  <a:srgbClr val="DD2720"/>
                </a:solidFill>
                <a:effectLst/>
                <a:latin typeface="acumin-pro"/>
                <a:hlinkClick r:id="rId3"/>
              </a:rPr>
              <a:t>1</a:t>
            </a:r>
            <a:r>
              <a:rPr lang="en-US" b="0" i="0" dirty="0">
                <a:solidFill>
                  <a:srgbClr val="000000"/>
                </a:solidFill>
                <a:effectLst/>
                <a:latin typeface="acumin-pro"/>
              </a:rPr>
              <a:t> to refer to the significant number of employees expected to leave their current roles during or towards the end of the pandemic.</a:t>
            </a:r>
          </a:p>
          <a:p>
            <a:pPr marL="0" marR="0" lvl="0" indent="0" algn="l" rtl="0">
              <a:lnSpc>
                <a:spcPct val="100000"/>
              </a:lnSpc>
              <a:spcBef>
                <a:spcPts val="0"/>
              </a:spcBef>
              <a:spcAft>
                <a:spcPts val="0"/>
              </a:spcAft>
              <a:buClr>
                <a:srgbClr val="000000"/>
              </a:buClr>
              <a:buSzPts val="1100"/>
              <a:buFont typeface="Arial"/>
              <a:buNone/>
            </a:pPr>
            <a:endParaRPr lang="en-US" b="0" i="0" dirty="0">
              <a:solidFill>
                <a:srgbClr val="000000"/>
              </a:solidFill>
              <a:effectLst/>
              <a:latin typeface="acumin-pro"/>
            </a:endParaRPr>
          </a:p>
          <a:p>
            <a:pPr marL="0" marR="0" lvl="0" indent="0" algn="l" rtl="0">
              <a:lnSpc>
                <a:spcPct val="100000"/>
              </a:lnSpc>
              <a:spcBef>
                <a:spcPts val="0"/>
              </a:spcBef>
              <a:spcAft>
                <a:spcPts val="0"/>
              </a:spcAft>
              <a:buClr>
                <a:srgbClr val="000000"/>
              </a:buClr>
              <a:buSzPts val="1100"/>
              <a:buFont typeface="Arial"/>
              <a:buNone/>
            </a:pPr>
            <a:r>
              <a:rPr lang="en-US" b="0" i="0" dirty="0">
                <a:solidFill>
                  <a:srgbClr val="000000"/>
                </a:solidFill>
                <a:effectLst/>
                <a:latin typeface="acumin-pro"/>
              </a:rPr>
              <a:t>In September 2021, LinkedIn tracked the percentage of members worldwide with recent job changes on their LinkedIn profile</a:t>
            </a:r>
            <a:r>
              <a:rPr lang="en-US" b="0" i="0" baseline="30000" dirty="0">
                <a:solidFill>
                  <a:srgbClr val="000000"/>
                </a:solidFill>
                <a:effectLst/>
                <a:latin typeface="acumin-pro"/>
              </a:rPr>
              <a:t>3</a:t>
            </a:r>
            <a:r>
              <a:rPr lang="en-US" b="0" i="0" dirty="0">
                <a:solidFill>
                  <a:srgbClr val="000000"/>
                </a:solidFill>
                <a:effectLst/>
                <a:latin typeface="acumin-pro"/>
              </a:rPr>
              <a:t> and found a 54% year-to-year increase. LinkedIn CEO Ryan </a:t>
            </a:r>
            <a:r>
              <a:rPr lang="en-US" b="0" i="0" dirty="0" err="1">
                <a:solidFill>
                  <a:srgbClr val="000000"/>
                </a:solidFill>
                <a:effectLst/>
                <a:latin typeface="acumin-pro"/>
              </a:rPr>
              <a:t>Roslansky</a:t>
            </a:r>
            <a:r>
              <a:rPr lang="en-US" b="0" i="0" dirty="0">
                <a:solidFill>
                  <a:srgbClr val="000000"/>
                </a:solidFill>
                <a:effectLst/>
                <a:latin typeface="acumin-pro"/>
              </a:rPr>
              <a:t> refers to this as a ‘Great Reshuffle’, noting that job change increases by generation show that younger employees led the way out:</a:t>
            </a:r>
            <a:endParaRPr lang="en-US" dirty="0"/>
          </a:p>
          <a:p>
            <a:pPr marL="0" marR="0" lvl="0" indent="0" algn="l" rtl="0">
              <a:lnSpc>
                <a:spcPct val="100000"/>
              </a:lnSpc>
              <a:spcBef>
                <a:spcPts val="0"/>
              </a:spcBef>
              <a:spcAft>
                <a:spcPts val="0"/>
              </a:spcAft>
              <a:buClr>
                <a:srgbClr val="000000"/>
              </a:buClr>
              <a:buSzPts val="1100"/>
              <a:buFont typeface="Arial"/>
              <a:buNone/>
            </a:pPr>
            <a:r>
              <a:rPr lang="en-US" dirty="0"/>
              <a:t>Source: </a:t>
            </a:r>
            <a:endParaRPr dirty="0"/>
          </a:p>
          <a:p>
            <a:pPr marL="0" marR="0" lvl="0" indent="0" algn="l" rtl="0">
              <a:lnSpc>
                <a:spcPct val="100000"/>
              </a:lnSpc>
              <a:spcBef>
                <a:spcPts val="0"/>
              </a:spcBef>
              <a:spcAft>
                <a:spcPts val="0"/>
              </a:spcAft>
              <a:buClr>
                <a:srgbClr val="000000"/>
              </a:buClr>
              <a:buSzPts val="1100"/>
              <a:buFont typeface="Arial"/>
              <a:buNone/>
            </a:pPr>
            <a:r>
              <a:rPr lang="en-US" dirty="0"/>
              <a:t>https://www.nortonrosefulbright.com/en-nl/knowledge/publications/cc03a277/the-great-resignation-a-global-risk#:~:text=The%20term%20'Great%20Resignation'%20was,the%20end%20of%20the%20pandemic.</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
        <p:cNvGrpSpPr/>
        <p:nvPr/>
      </p:nvGrpSpPr>
      <p:grpSpPr>
        <a:xfrm>
          <a:off x="0" y="0"/>
          <a:ext cx="0" cy="0"/>
          <a:chOff x="0" y="0"/>
          <a:chExt cx="0" cy="0"/>
        </a:xfrm>
      </p:grpSpPr>
      <p:sp>
        <p:nvSpPr>
          <p:cNvPr id="12" name="Google Shape;12;p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4" name="Google Shape;14;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5"/>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7" name="Google Shape;77;p1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
        <p:cNvGrpSpPr/>
        <p:nvPr/>
      </p:nvGrpSpPr>
      <p:grpSpPr>
        <a:xfrm>
          <a:off x="0" y="0"/>
          <a:ext cx="0" cy="0"/>
          <a:chOff x="0" y="0"/>
          <a:chExt cx="0" cy="0"/>
        </a:xfrm>
      </p:grpSpPr>
      <p:sp>
        <p:nvSpPr>
          <p:cNvPr id="18" name="Google Shape;18;p6"/>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20" name="Google Shape;20;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7"/>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26" name="Google Shape;2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9"/>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39" name="Google Shape;39;p9"/>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0" name="Google Shape;40;p9"/>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1" name="Google Shape;41;p9"/>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2" name="Google Shape;42;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1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57" name="Google Shape;57;p1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58" name="Google Shape;58;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3"/>
          <p:cNvSpPr>
            <a:spLocks noGrp="1"/>
          </p:cNvSpPr>
          <p:nvPr>
            <p:ph type="pic" idx="2"/>
          </p:nvPr>
        </p:nvSpPr>
        <p:spPr>
          <a:xfrm>
            <a:off x="1792288" y="612775"/>
            <a:ext cx="5486400" cy="4114800"/>
          </a:xfrm>
          <a:prstGeom prst="rect">
            <a:avLst/>
          </a:prstGeom>
          <a:noFill/>
          <a:ln>
            <a:noFill/>
          </a:ln>
        </p:spPr>
      </p:sp>
      <p:sp>
        <p:nvSpPr>
          <p:cNvPr id="64" name="Google Shape;64;p1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5" name="Google Shape;65;p1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4"/>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1" name="Google Shape;71;p1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hyperlink" Target="https://mccrindle.com.au/insights/blogarchive/gen-z-and-gen-alpha-infographic-update/"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7.png"/><Relationship Id="rId7" Type="http://schemas.openxmlformats.org/officeDocument/2006/relationships/hyperlink" Target="https://unsplash.com/collections/82YAxkh8jUI/gen-z?utm_source=unsplash&amp;utm_medium=referral&amp;utm_content=creditCopyText"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hyperlink" Target="https://unsplash.com/@bluespit?utm_source=unsplash&amp;utm_medium=referral&amp;utm_content=creditCopyText" TargetMode="External"/><Relationship Id="rId5" Type="http://schemas.openxmlformats.org/officeDocument/2006/relationships/image" Target="../media/image14.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hyperlink" Target="https://unsplash.com/@jasongoodman_youxventures?utm_source=unsplash&amp;utm_medium=referral&amp;utm_content=creditCopyText" TargetMode="External"/><Relationship Id="rId7"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hyperlink" Target="https://unsplash.com/s/photos/groups-at-work?utm_source=unsplash&amp;utm_medium=referral&amp;utm_content=creditCopyText"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hyperlink" Target="https://unsplash.com/s/photos/manufacturing?utm_source=unsplash&amp;utm_medium=referral&amp;utm_content=creditCopyText"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hyperlink" Target="https://unsplash.com/@jeswinthomas?utm_source=unsplash&amp;utm_medium=referral&amp;utm_content=creditCopyText" TargetMode="External"/><Relationship Id="rId5" Type="http://schemas.openxmlformats.org/officeDocument/2006/relationships/image" Target="../media/image27.jp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6.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8" Type="http://schemas.openxmlformats.org/officeDocument/2006/relationships/hyperlink" Target="https://hbr.org/2021/02/are-your-diversity-efforts-othering-underrepresented-groups" TargetMode="External"/><Relationship Id="rId3" Type="http://schemas.openxmlformats.org/officeDocument/2006/relationships/image" Target="../media/image34.png"/><Relationship Id="rId7" Type="http://schemas.openxmlformats.org/officeDocument/2006/relationships/hyperlink" Target="https://www.gov.uk/government/publications/unconscious-bias-and-diversity-training-what-the-evidence-says" TargetMode="External"/><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hyperlink" Target="https://www.gov.uk/government/publications/the-report-of-the-commission-on-race-and-ethnic-disparities/summary-of-recommendations" TargetMode="External"/><Relationship Id="rId11" Type="http://schemas.openxmlformats.org/officeDocument/2006/relationships/hyperlink" Target="https://www.cipd.co.uk/knowledge/fundamentals/relations/diversity/inclusion-work" TargetMode="External"/><Relationship Id="rId5" Type="http://schemas.openxmlformats.org/officeDocument/2006/relationships/hyperlink" Target="https://assets.publishing.service.gov.uk/government/uploads/system/uploads/attachment_data/file/594336/race-in-workplace-mcgregor-smith-review.pdf" TargetMode="External"/><Relationship Id="rId10" Type="http://schemas.openxmlformats.org/officeDocument/2006/relationships/hyperlink" Target="https://wgha.org.au/how-to-avoid-gender-bias-in-performance-reviews/" TargetMode="External"/><Relationship Id="rId4" Type="http://schemas.openxmlformats.org/officeDocument/2006/relationships/image" Target="../media/image35.png"/><Relationship Id="rId9" Type="http://schemas.openxmlformats.org/officeDocument/2006/relationships/hyperlink" Target="https://hbr.org/2021/04/research-adding-women-to-the-c-suite-changes-how-companies-think?utm_campaign=hbr&amp;utm_medium=social&amp;utm_source=linkedin"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genderedinnovations.stanford.edu/policy/timeline.html" TargetMode="External"/><Relationship Id="rId3" Type="http://schemas.openxmlformats.org/officeDocument/2006/relationships/image" Target="../media/image34.png"/><Relationship Id="rId7" Type="http://schemas.openxmlformats.org/officeDocument/2006/relationships/hyperlink" Target="https://www.vox.com/2015/2/16/8031073/what-are-microaggressions" TargetMode="External"/><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hyperlink" Target="https://www.fawcettsociety.org.uk/Handlers/Download.ashx?IDMF=45a5a7f5-ffbd-4078-b0b7-4bfcccab159d" TargetMode="External"/><Relationship Id="rId5" Type="http://schemas.openxmlformats.org/officeDocument/2006/relationships/hyperlink" Target="https://www.peoplemanagement.co.uk/news/articles/three-quarters-men-feel-stigmatised-taking-extended-paternity-leave" TargetMode="External"/><Relationship Id="rId4" Type="http://schemas.openxmlformats.org/officeDocument/2006/relationships/image" Target="../media/image35.png"/><Relationship Id="rId9" Type="http://schemas.openxmlformats.org/officeDocument/2006/relationships/hyperlink" Target="https://socialprotection-humanrights.org/key-issues/disadvantaged-and-vulnerable-groups/lgbtqi/"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hyperlink" Target="https://unsplash.com/s/photos/fun?utm_source=unsplash&amp;utm_medium=referral&amp;utm_content=creditCopyText" TargetMode="External"/><Relationship Id="rId5" Type="http://schemas.openxmlformats.org/officeDocument/2006/relationships/hyperlink" Target="https://unsplash.com/@othentikisra?utm_source=unsplash&amp;utm_medium=referral&amp;utm_content=creditCopyText" TargetMode="Externa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endParaRPr dirty="0"/>
          </a:p>
        </p:txBody>
      </p:sp>
      <p:pic>
        <p:nvPicPr>
          <p:cNvPr id="85" name="Google Shape;85;p1"/>
          <p:cNvPicPr preferRelativeResize="0"/>
          <p:nvPr/>
        </p:nvPicPr>
        <p:blipFill rotWithShape="1">
          <a:blip r:embed="rId3">
            <a:alphaModFix/>
          </a:blip>
          <a:srcRect l="1762" t="47329" r="7327"/>
          <a:stretch/>
        </p:blipFill>
        <p:spPr>
          <a:xfrm>
            <a:off x="20" y="0"/>
            <a:ext cx="9143982" cy="6857990"/>
          </a:xfrm>
          <a:prstGeom prst="rect">
            <a:avLst/>
          </a:prstGeom>
          <a:noFill/>
          <a:ln>
            <a:noFill/>
          </a:ln>
        </p:spPr>
      </p:pic>
      <p:pic>
        <p:nvPicPr>
          <p:cNvPr id="86" name="Google Shape;86;p1" descr="Protect"/>
          <p:cNvPicPr preferRelativeResize="0"/>
          <p:nvPr/>
        </p:nvPicPr>
        <p:blipFill rotWithShape="1">
          <a:blip r:embed="rId4">
            <a:alphaModFix/>
          </a:blip>
          <a:srcRect/>
          <a:stretch/>
        </p:blipFill>
        <p:spPr>
          <a:xfrm>
            <a:off x="30225" y="56600"/>
            <a:ext cx="1910035" cy="415500"/>
          </a:xfrm>
          <a:prstGeom prst="rect">
            <a:avLst/>
          </a:prstGeom>
          <a:noFill/>
          <a:ln>
            <a:noFill/>
          </a:ln>
        </p:spPr>
      </p:pic>
      <p:sp>
        <p:nvSpPr>
          <p:cNvPr id="87" name="Google Shape;87;p1"/>
          <p:cNvSpPr txBox="1"/>
          <p:nvPr/>
        </p:nvSpPr>
        <p:spPr>
          <a:xfrm>
            <a:off x="276652" y="6408810"/>
            <a:ext cx="8867328"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1" u="none" strike="noStrike" cap="none">
                <a:solidFill>
                  <a:srgbClr val="1D2129"/>
                </a:solidFill>
                <a:latin typeface="Helvetica Neue"/>
                <a:ea typeface="Helvetica Neue"/>
                <a:cs typeface="Helvetica Neue"/>
                <a:sym typeface="Helvetica Neue"/>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sz="1000" b="0" i="0" u="none" strike="noStrike" cap="none">
              <a:solidFill>
                <a:schemeClr val="dk1"/>
              </a:solidFill>
              <a:latin typeface="Calibri"/>
              <a:ea typeface="Calibri"/>
              <a:cs typeface="Calibri"/>
              <a:sym typeface="Calibri"/>
            </a:endParaRPr>
          </a:p>
        </p:txBody>
      </p:sp>
      <p:pic>
        <p:nvPicPr>
          <p:cNvPr id="88" name="Google Shape;88;p1"/>
          <p:cNvPicPr preferRelativeResize="0"/>
          <p:nvPr/>
        </p:nvPicPr>
        <p:blipFill rotWithShape="1">
          <a:blip r:embed="rId5">
            <a:alphaModFix/>
          </a:blip>
          <a:srcRect/>
          <a:stretch/>
        </p:blipFill>
        <p:spPr>
          <a:xfrm>
            <a:off x="7490768" y="90150"/>
            <a:ext cx="1488906" cy="481276"/>
          </a:xfrm>
          <a:prstGeom prst="rect">
            <a:avLst/>
          </a:prstGeom>
          <a:noFill/>
          <a:ln>
            <a:noFill/>
          </a:ln>
        </p:spPr>
      </p:pic>
      <p:pic>
        <p:nvPicPr>
          <p:cNvPr id="89" name="Google Shape;89;p1"/>
          <p:cNvPicPr preferRelativeResize="0"/>
          <p:nvPr/>
        </p:nvPicPr>
        <p:blipFill rotWithShape="1">
          <a:blip r:embed="rId6">
            <a:alphaModFix/>
          </a:blip>
          <a:srcRect/>
          <a:stretch/>
        </p:blipFill>
        <p:spPr>
          <a:xfrm>
            <a:off x="2692675" y="12476"/>
            <a:ext cx="1261242" cy="584750"/>
          </a:xfrm>
          <a:prstGeom prst="rect">
            <a:avLst/>
          </a:prstGeom>
          <a:noFill/>
          <a:ln>
            <a:noFill/>
          </a:ln>
        </p:spPr>
      </p:pic>
      <p:sp>
        <p:nvSpPr>
          <p:cNvPr id="90" name="Google Shape;90;p1"/>
          <p:cNvSpPr txBox="1"/>
          <p:nvPr/>
        </p:nvSpPr>
        <p:spPr>
          <a:xfrm>
            <a:off x="298649" y="1305925"/>
            <a:ext cx="8546700" cy="13849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u="sng" dirty="0">
                <a:solidFill>
                  <a:schemeClr val="dk1"/>
                </a:solidFill>
              </a:rPr>
              <a:t>Lota</a:t>
            </a:r>
            <a:r>
              <a:rPr lang="en-US" sz="2800" b="1" i="0" u="sng" strike="noStrike" cap="none" dirty="0">
                <a:solidFill>
                  <a:schemeClr val="dk1"/>
                </a:solidFill>
                <a:latin typeface="Arial"/>
                <a:ea typeface="Arial"/>
                <a:cs typeface="Arial"/>
                <a:sym typeface="Arial"/>
              </a:rPr>
              <a:t> 4</a:t>
            </a:r>
            <a:r>
              <a:rPr lang="en-US" sz="2800" b="1" i="0" u="none" strike="noStrike" cap="none" dirty="0">
                <a:solidFill>
                  <a:schemeClr val="dk1"/>
                </a:solidFill>
                <a:latin typeface="Arial"/>
                <a:ea typeface="Arial"/>
                <a:cs typeface="Arial"/>
                <a:sym typeface="Arial"/>
              </a:rPr>
              <a:t>:</a:t>
            </a: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Arial"/>
                <a:ea typeface="Arial"/>
                <a:cs typeface="Arial"/>
                <a:sym typeface="Arial"/>
              </a:rPr>
              <a:t>Breytingar og </a:t>
            </a:r>
            <a:r>
              <a:rPr lang="en-US" sz="2800" b="1" i="0" u="none" strike="noStrike" cap="none" dirty="0" err="1">
                <a:solidFill>
                  <a:schemeClr val="dk1"/>
                </a:solidFill>
                <a:latin typeface="Arial"/>
                <a:ea typeface="Arial"/>
                <a:cs typeface="Arial"/>
                <a:sym typeface="Arial"/>
              </a:rPr>
              <a:t>áskoranir</a:t>
            </a:r>
            <a:r>
              <a:rPr lang="en-US" sz="2800" b="1" i="0" u="none" strike="noStrike" cap="none" dirty="0">
                <a:solidFill>
                  <a:schemeClr val="dk1"/>
                </a:solidFill>
                <a:latin typeface="Arial"/>
                <a:ea typeface="Arial"/>
                <a:cs typeface="Arial"/>
                <a:sym typeface="Arial"/>
              </a:rPr>
              <a:t> </a:t>
            </a:r>
            <a:r>
              <a:rPr lang="en-US" sz="2800" b="1" i="0" u="none" strike="noStrike" cap="none" dirty="0" err="1">
                <a:solidFill>
                  <a:schemeClr val="dk1"/>
                </a:solidFill>
                <a:latin typeface="Arial"/>
                <a:ea typeface="Arial"/>
                <a:cs typeface="Arial"/>
                <a:sym typeface="Arial"/>
              </a:rPr>
              <a:t>eftir</a:t>
            </a:r>
            <a:r>
              <a:rPr lang="en-US" sz="2800" b="1" i="0" u="none" strike="noStrike" cap="none" dirty="0">
                <a:solidFill>
                  <a:schemeClr val="dk1"/>
                </a:solidFill>
                <a:latin typeface="Arial"/>
                <a:ea typeface="Arial"/>
                <a:cs typeface="Arial"/>
                <a:sym typeface="Arial"/>
              </a:rPr>
              <a:t> Covid hjá </a:t>
            </a:r>
            <a:r>
              <a:rPr lang="en-US" sz="2800" b="1" i="0" u="none" strike="noStrike" cap="none" dirty="0" err="1">
                <a:solidFill>
                  <a:schemeClr val="dk1"/>
                </a:solidFill>
                <a:latin typeface="Arial"/>
                <a:ea typeface="Arial"/>
                <a:cs typeface="Arial"/>
                <a:sym typeface="Arial"/>
              </a:rPr>
              <a:t>vinnustöðum</a:t>
            </a:r>
            <a:r>
              <a:rPr lang="en-US" sz="2800" b="1" i="0" u="none" strike="noStrike" cap="none" dirty="0">
                <a:solidFill>
                  <a:schemeClr val="dk1"/>
                </a:solidFill>
                <a:latin typeface="Arial"/>
                <a:ea typeface="Arial"/>
                <a:cs typeface="Arial"/>
                <a:sym typeface="Arial"/>
              </a:rPr>
              <a:t> </a:t>
            </a:r>
            <a:r>
              <a:rPr lang="en-US" sz="2800" b="1" i="0" u="none" strike="noStrike" cap="none" dirty="0" err="1">
                <a:solidFill>
                  <a:schemeClr val="dk1"/>
                </a:solidFill>
                <a:latin typeface="Arial"/>
                <a:ea typeface="Arial"/>
                <a:cs typeface="Arial"/>
                <a:sym typeface="Arial"/>
              </a:rPr>
              <a:t>með</a:t>
            </a:r>
            <a:r>
              <a:rPr lang="en-US" sz="2800" b="1" i="0" u="none" strike="noStrike" cap="none" dirty="0">
                <a:solidFill>
                  <a:schemeClr val="dk1"/>
                </a:solidFill>
                <a:latin typeface="Arial"/>
                <a:ea typeface="Arial"/>
                <a:cs typeface="Arial"/>
                <a:sym typeface="Arial"/>
              </a:rPr>
              <a:t> </a:t>
            </a:r>
            <a:r>
              <a:rPr lang="en-US" sz="2800" b="1" i="0" u="none" strike="noStrike" cap="none" dirty="0" err="1">
                <a:solidFill>
                  <a:schemeClr val="dk1"/>
                </a:solidFill>
                <a:latin typeface="Arial"/>
                <a:ea typeface="Arial"/>
                <a:cs typeface="Arial"/>
                <a:sym typeface="Arial"/>
              </a:rPr>
              <a:t>fjölbreyttan</a:t>
            </a:r>
            <a:r>
              <a:rPr lang="en-US" sz="2800" b="1" i="0" u="none" strike="noStrike" cap="none" dirty="0">
                <a:solidFill>
                  <a:schemeClr val="dk1"/>
                </a:solidFill>
                <a:latin typeface="Arial"/>
                <a:ea typeface="Arial"/>
                <a:cs typeface="Arial"/>
                <a:sym typeface="Arial"/>
              </a:rPr>
              <a:t> </a:t>
            </a:r>
            <a:r>
              <a:rPr lang="en-US" sz="2800" b="1" i="0" u="none" strike="noStrike" cap="none" dirty="0" err="1">
                <a:solidFill>
                  <a:schemeClr val="dk1"/>
                </a:solidFill>
                <a:latin typeface="Arial"/>
                <a:ea typeface="Arial"/>
                <a:cs typeface="Arial"/>
                <a:sym typeface="Arial"/>
              </a:rPr>
              <a:t>hóp</a:t>
            </a:r>
            <a:r>
              <a:rPr lang="en-US" sz="2800" b="1" i="0" u="none" strike="noStrike" cap="none" dirty="0">
                <a:solidFill>
                  <a:schemeClr val="dk1"/>
                </a:solidFill>
                <a:latin typeface="Arial"/>
                <a:ea typeface="Arial"/>
                <a:cs typeface="Arial"/>
                <a:sym typeface="Arial"/>
              </a:rPr>
              <a:t> </a:t>
            </a:r>
            <a:r>
              <a:rPr lang="en-US" sz="2800" b="1" i="0" u="none" strike="noStrike" cap="none" dirty="0" err="1">
                <a:solidFill>
                  <a:schemeClr val="dk1"/>
                </a:solidFill>
                <a:latin typeface="Arial"/>
                <a:ea typeface="Arial"/>
                <a:cs typeface="Arial"/>
                <a:sym typeface="Arial"/>
              </a:rPr>
              <a:t>starfsfólks</a:t>
            </a:r>
            <a:endParaRPr lang="en-US" sz="2800" b="1" i="0" u="none" strike="noStrike" cap="none" dirty="0">
              <a:solidFill>
                <a:schemeClr val="dk1"/>
              </a:solidFill>
              <a:latin typeface="Arial"/>
              <a:ea typeface="Arial"/>
              <a:cs typeface="Arial"/>
              <a:sym typeface="Arial"/>
            </a:endParaRPr>
          </a:p>
        </p:txBody>
      </p:sp>
      <p:pic>
        <p:nvPicPr>
          <p:cNvPr id="3" name="Picture 2" descr="Icon&#10;&#10;Description automatically generated">
            <a:extLst>
              <a:ext uri="{FF2B5EF4-FFF2-40B4-BE49-F238E27FC236}">
                <a16:creationId xmlns:a16="http://schemas.microsoft.com/office/drawing/2014/main" id="{35AC5BBD-E99B-DD96-9C0F-0395D4EB9142}"/>
              </a:ext>
            </a:extLst>
          </p:cNvPr>
          <p:cNvPicPr>
            <a:picLocks noChangeAspect="1"/>
          </p:cNvPicPr>
          <p:nvPr/>
        </p:nvPicPr>
        <p:blipFill>
          <a:blip r:embed="rId7"/>
          <a:stretch>
            <a:fillRect/>
          </a:stretch>
        </p:blipFill>
        <p:spPr>
          <a:xfrm>
            <a:off x="5017803" y="12476"/>
            <a:ext cx="1302555" cy="71446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49"/>
          <p:cNvSpPr txBox="1">
            <a:spLocks noGrp="1"/>
          </p:cNvSpPr>
          <p:nvPr>
            <p:ph type="title"/>
          </p:nvPr>
        </p:nvSpPr>
        <p:spPr>
          <a:xfrm>
            <a:off x="254000" y="225450"/>
            <a:ext cx="76557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600"/>
              </a:spcAft>
              <a:buSzPct val="45454"/>
              <a:buNone/>
            </a:pPr>
            <a:r>
              <a:rPr lang="en-US" sz="3600" b="1" dirty="0" err="1">
                <a:solidFill>
                  <a:srgbClr val="0070C0"/>
                </a:solidFill>
                <a:latin typeface="Arial"/>
                <a:cs typeface="Arial"/>
                <a:sym typeface="Arial"/>
              </a:rPr>
              <a:t>Afleiðingar</a:t>
            </a:r>
            <a:r>
              <a:rPr lang="en-US" sz="3600" b="1" dirty="0">
                <a:solidFill>
                  <a:srgbClr val="0070C0"/>
                </a:solidFill>
                <a:latin typeface="Arial"/>
                <a:cs typeface="Arial"/>
                <a:sym typeface="Arial"/>
              </a:rPr>
              <a:t> </a:t>
            </a:r>
            <a:r>
              <a:rPr lang="en-US" sz="3600" b="1" i="0" u="none" strike="noStrike" dirty="0">
                <a:solidFill>
                  <a:srgbClr val="0070C0"/>
                </a:solidFill>
                <a:latin typeface="Arial"/>
                <a:ea typeface="Arial"/>
                <a:cs typeface="Arial"/>
                <a:sym typeface="Arial"/>
              </a:rPr>
              <a:t>Covid – </a:t>
            </a:r>
            <a:r>
              <a:rPr lang="en-US" sz="3600" b="1" i="0" u="none" strike="noStrike" dirty="0" err="1">
                <a:solidFill>
                  <a:srgbClr val="0070C0"/>
                </a:solidFill>
                <a:latin typeface="Arial"/>
                <a:ea typeface="Arial"/>
                <a:cs typeface="Arial"/>
                <a:sym typeface="Arial"/>
              </a:rPr>
              <a:t>tilfærslan</a:t>
            </a:r>
            <a:r>
              <a:rPr lang="en-US" sz="3600" b="1" i="0" u="none" strike="noStrike" dirty="0">
                <a:solidFill>
                  <a:srgbClr val="0070C0"/>
                </a:solidFill>
                <a:latin typeface="Arial"/>
                <a:ea typeface="Arial"/>
                <a:cs typeface="Arial"/>
                <a:sym typeface="Arial"/>
              </a:rPr>
              <a:t> </a:t>
            </a:r>
            <a:r>
              <a:rPr lang="en-US" sz="3600" b="1" i="0" u="none" strike="noStrike" dirty="0" err="1">
                <a:solidFill>
                  <a:srgbClr val="0070C0"/>
                </a:solidFill>
                <a:latin typeface="Arial"/>
                <a:ea typeface="Arial"/>
                <a:cs typeface="Arial"/>
                <a:sym typeface="Arial"/>
              </a:rPr>
              <a:t>mikla</a:t>
            </a:r>
            <a:endParaRPr dirty="0"/>
          </a:p>
        </p:txBody>
      </p:sp>
      <p:sp>
        <p:nvSpPr>
          <p:cNvPr id="271" name="Google Shape;271;p49"/>
          <p:cNvSpPr txBox="1">
            <a:spLocks noGrp="1"/>
          </p:cNvSpPr>
          <p:nvPr>
            <p:ph type="body" idx="1"/>
          </p:nvPr>
        </p:nvSpPr>
        <p:spPr>
          <a:xfrm>
            <a:off x="457200" y="1823275"/>
            <a:ext cx="8229600" cy="4302900"/>
          </a:xfrm>
          <a:prstGeom prst="rect">
            <a:avLst/>
          </a:prstGeom>
          <a:noFill/>
          <a:ln>
            <a:noFill/>
          </a:ln>
        </p:spPr>
        <p:txBody>
          <a:bodyPr spcFirstLastPara="1" wrap="square" lIns="91425" tIns="45700" rIns="91425" bIns="45700" anchor="t" anchorCtr="0">
            <a:normAutofit fontScale="55000" lnSpcReduction="20000"/>
          </a:bodyPr>
          <a:lstStyle/>
          <a:p>
            <a:pPr marL="457200" lvl="0" indent="-342900" algn="l" rtl="0">
              <a:lnSpc>
                <a:spcPct val="100000"/>
              </a:lnSpc>
              <a:spcBef>
                <a:spcPts val="360"/>
              </a:spcBef>
              <a:spcAft>
                <a:spcPts val="0"/>
              </a:spcAft>
              <a:buSzPts val="1800"/>
              <a:buFont typeface="Arial"/>
              <a:buChar char="•"/>
            </a:pPr>
            <a:r>
              <a:rPr lang="is-IS" b="1" i="1" dirty="0"/>
              <a:t>Uppstokkun. </a:t>
            </a:r>
            <a:r>
              <a:rPr lang="is-IS" dirty="0"/>
              <a:t>Starfsmenn eru að hætta og fara til annarra starfa í öðrum atvinnugreinum. Sumar atvinnugreinar missa hæft fólk í hærra hlutfalli en gengur, aðrar eiga í erfiðleikum með að laða að hæft fólk, og sumar glíma við hvort tveggja.</a:t>
            </a:r>
            <a:endParaRPr dirty="0"/>
          </a:p>
          <a:p>
            <a:pPr marL="457200" lvl="0" indent="-228600" algn="l" rtl="0">
              <a:lnSpc>
                <a:spcPct val="100000"/>
              </a:lnSpc>
              <a:spcBef>
                <a:spcPts val="360"/>
              </a:spcBef>
              <a:spcAft>
                <a:spcPts val="0"/>
              </a:spcAft>
              <a:buSzPts val="1800"/>
              <a:buFont typeface="Arial"/>
              <a:buNone/>
            </a:pPr>
            <a:endParaRPr sz="1400" b="0" i="0" dirty="0">
              <a:solidFill>
                <a:srgbClr val="333333"/>
              </a:solidFill>
              <a:latin typeface="Arial"/>
              <a:ea typeface="Arial"/>
              <a:cs typeface="Arial"/>
              <a:sym typeface="Arial"/>
            </a:endParaRPr>
          </a:p>
          <a:p>
            <a:pPr marL="457200" lvl="0" indent="-342900" algn="l" rtl="0">
              <a:lnSpc>
                <a:spcPct val="100000"/>
              </a:lnSpc>
              <a:spcBef>
                <a:spcPts val="360"/>
              </a:spcBef>
              <a:spcAft>
                <a:spcPts val="0"/>
              </a:spcAft>
              <a:buSzPts val="1800"/>
              <a:buFont typeface="Arial"/>
              <a:buChar char="•"/>
            </a:pPr>
            <a:r>
              <a:rPr lang="is-IS" b="1" i="1" dirty="0"/>
              <a:t>Uppbrot. </a:t>
            </a:r>
            <a:r>
              <a:rPr lang="is-IS" dirty="0"/>
              <a:t>Margir starfsmenn sem yfirgefa hefðbundin störf fara annað hvort í óhefðbundna vinnu (tímabundin störf, </a:t>
            </a:r>
            <a:r>
              <a:rPr lang="is-IS" dirty="0" err="1"/>
              <a:t>harkhagkefið</a:t>
            </a:r>
            <a:r>
              <a:rPr lang="is-IS" dirty="0"/>
              <a:t> eða hlutastarf) eða stofna eigin fyrirtæki. Af þeim starfsmönnum sem hættu án þess að hafa öruggt starf annars staðar kusu 47% að snúa aftur út á vinnumarkaðinn. Hins vegar fóru aðeins 29% aftur í hefðbundið fullt starf.</a:t>
            </a:r>
          </a:p>
          <a:p>
            <a:pPr marL="457200" lvl="0" indent="-342900" algn="l" rtl="0">
              <a:lnSpc>
                <a:spcPct val="100000"/>
              </a:lnSpc>
              <a:spcBef>
                <a:spcPts val="360"/>
              </a:spcBef>
              <a:spcAft>
                <a:spcPts val="0"/>
              </a:spcAft>
              <a:buSzPts val="1800"/>
              <a:buFont typeface="Arial"/>
              <a:buChar char="•"/>
            </a:pPr>
            <a:r>
              <a:rPr lang="is-IS" b="1" i="1" dirty="0"/>
              <a:t>Endurmat. </a:t>
            </a:r>
            <a:r>
              <a:rPr lang="is-IS" dirty="0"/>
              <a:t>Margir að hætta vegna persónubundinna aðstæðna, ekki til að fara í önnur störf, til að hugsa um börn, foreldra eða sig sjálf. Þessi hópur er mögulega alfarið horfinn af vinnumarkaði dregur þannig enn frekar úr fjölda fólks í atvinnuleit.</a:t>
            </a:r>
            <a:endParaRPr dirty="0"/>
          </a:p>
          <a:p>
            <a:pPr marL="0" lvl="0" indent="0" algn="l" rtl="0">
              <a:lnSpc>
                <a:spcPct val="100000"/>
              </a:lnSpc>
              <a:spcBef>
                <a:spcPts val="360"/>
              </a:spcBef>
              <a:spcAft>
                <a:spcPts val="0"/>
              </a:spcAft>
              <a:buSzPts val="1800"/>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r>
              <a:rPr lang="en-US" sz="2500" dirty="0" err="1">
                <a:solidFill>
                  <a:srgbClr val="000000"/>
                </a:solidFill>
                <a:highlight>
                  <a:schemeClr val="lt1"/>
                </a:highlight>
                <a:latin typeface="Arial"/>
                <a:ea typeface="Arial"/>
                <a:cs typeface="Arial"/>
                <a:sym typeface="Arial"/>
              </a:rPr>
              <a:t>Kannist</a:t>
            </a:r>
            <a:r>
              <a:rPr lang="en-US" sz="2500" dirty="0">
                <a:solidFill>
                  <a:srgbClr val="000000"/>
                </a:solidFill>
                <a:highlight>
                  <a:schemeClr val="lt1"/>
                </a:highlight>
                <a:latin typeface="Arial"/>
                <a:ea typeface="Arial"/>
                <a:cs typeface="Arial"/>
                <a:sym typeface="Arial"/>
              </a:rPr>
              <a:t> þið við </a:t>
            </a:r>
            <a:r>
              <a:rPr lang="en-US" sz="2500" dirty="0" err="1">
                <a:solidFill>
                  <a:srgbClr val="000000"/>
                </a:solidFill>
                <a:highlight>
                  <a:schemeClr val="lt1"/>
                </a:highlight>
                <a:latin typeface="Arial"/>
                <a:ea typeface="Arial"/>
                <a:cs typeface="Arial"/>
                <a:sym typeface="Arial"/>
              </a:rPr>
              <a:t>eitthvað</a:t>
            </a:r>
            <a:r>
              <a:rPr lang="en-US" sz="2500" dirty="0">
                <a:solidFill>
                  <a:srgbClr val="000000"/>
                </a:solidFill>
                <a:highlight>
                  <a:schemeClr val="lt1"/>
                </a:highlight>
                <a:latin typeface="Arial"/>
                <a:ea typeface="Arial"/>
                <a:cs typeface="Arial"/>
                <a:sym typeface="Arial"/>
              </a:rPr>
              <a:t> </a:t>
            </a:r>
            <a:r>
              <a:rPr lang="en-US" sz="2500" dirty="0" err="1">
                <a:solidFill>
                  <a:srgbClr val="000000"/>
                </a:solidFill>
                <a:highlight>
                  <a:schemeClr val="lt1"/>
                </a:highlight>
                <a:latin typeface="Arial"/>
                <a:ea typeface="Arial"/>
                <a:cs typeface="Arial"/>
                <a:sym typeface="Arial"/>
              </a:rPr>
              <a:t>af</a:t>
            </a:r>
            <a:r>
              <a:rPr lang="en-US" sz="2500" dirty="0">
                <a:solidFill>
                  <a:srgbClr val="000000"/>
                </a:solidFill>
                <a:highlight>
                  <a:schemeClr val="lt1"/>
                </a:highlight>
                <a:latin typeface="Arial"/>
                <a:ea typeface="Arial"/>
                <a:cs typeface="Arial"/>
                <a:sym typeface="Arial"/>
              </a:rPr>
              <a:t> </a:t>
            </a:r>
            <a:r>
              <a:rPr lang="en-US" sz="2500" dirty="0" err="1">
                <a:solidFill>
                  <a:srgbClr val="000000"/>
                </a:solidFill>
                <a:highlight>
                  <a:schemeClr val="lt1"/>
                </a:highlight>
                <a:latin typeface="Arial"/>
                <a:ea typeface="Arial"/>
                <a:cs typeface="Arial"/>
                <a:sym typeface="Arial"/>
              </a:rPr>
              <a:t>þessu</a:t>
            </a:r>
            <a:r>
              <a:rPr lang="en-US" sz="2500" dirty="0">
                <a:solidFill>
                  <a:srgbClr val="000000"/>
                </a:solidFill>
                <a:highlight>
                  <a:schemeClr val="lt1"/>
                </a:highlight>
                <a:latin typeface="Arial"/>
                <a:ea typeface="Arial"/>
                <a:cs typeface="Arial"/>
                <a:sym typeface="Arial"/>
              </a:rPr>
              <a:t>?</a:t>
            </a: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r>
              <a:rPr lang="en-US" sz="1100" dirty="0" err="1">
                <a:solidFill>
                  <a:srgbClr val="000000"/>
                </a:solidFill>
                <a:highlight>
                  <a:schemeClr val="lt1"/>
                </a:highlight>
                <a:latin typeface="Arial"/>
                <a:ea typeface="Arial"/>
                <a:cs typeface="Arial"/>
                <a:sym typeface="Arial"/>
              </a:rPr>
              <a:t>Source:https</a:t>
            </a:r>
            <a:r>
              <a:rPr lang="en-US" sz="1100" dirty="0">
                <a:solidFill>
                  <a:srgbClr val="000000"/>
                </a:solidFill>
                <a:highlight>
                  <a:schemeClr val="lt1"/>
                </a:highlight>
                <a:latin typeface="Arial"/>
                <a:ea typeface="Arial"/>
                <a:cs typeface="Arial"/>
                <a:sym typeface="Arial"/>
              </a:rPr>
              <a:t>://www.mckinsey.com/business-functions/people-and-organizational-performance/our-insights/the-great-attrition-is-making-hiring-harder-are-you-searching-the-right-talent-pools</a:t>
            </a:r>
            <a:endParaRPr sz="11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dirty="0">
              <a:solidFill>
                <a:srgbClr val="000000"/>
              </a:solidFill>
              <a:highlight>
                <a:schemeClr val="lt1"/>
              </a:highlight>
              <a:latin typeface="Arial"/>
              <a:ea typeface="Arial"/>
              <a:cs typeface="Arial"/>
              <a:sym typeface="Arial"/>
            </a:endParaRPr>
          </a:p>
        </p:txBody>
      </p:sp>
      <p:sp>
        <p:nvSpPr>
          <p:cNvPr id="272" name="Google Shape;272;p49"/>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73" name="Google Shape;273;p49"/>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274" name="Google Shape;274;p49"/>
          <p:cNvPicPr preferRelativeResize="0"/>
          <p:nvPr/>
        </p:nvPicPr>
        <p:blipFill rotWithShape="1">
          <a:blip r:embed="rId4">
            <a:alphaModFix/>
          </a:blip>
          <a:srcRect/>
          <a:stretch/>
        </p:blipFill>
        <p:spPr>
          <a:xfrm>
            <a:off x="7718900" y="6209113"/>
            <a:ext cx="1261242" cy="5847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50"/>
          <p:cNvSpPr txBox="1">
            <a:spLocks noGrp="1"/>
          </p:cNvSpPr>
          <p:nvPr>
            <p:ph type="title"/>
          </p:nvPr>
        </p:nvSpPr>
        <p:spPr>
          <a:xfrm>
            <a:off x="457200" y="274650"/>
            <a:ext cx="76557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ct val="50000"/>
              <a:buNone/>
            </a:pPr>
            <a:r>
              <a:rPr lang="en-US" sz="3600" b="1" dirty="0" err="1">
                <a:solidFill>
                  <a:srgbClr val="0070C0"/>
                </a:solidFill>
                <a:latin typeface="Arial"/>
                <a:ea typeface="Arial"/>
                <a:cs typeface="Arial"/>
                <a:sym typeface="Arial"/>
              </a:rPr>
              <a:t>Þeir</a:t>
            </a:r>
            <a:r>
              <a:rPr lang="en-US" sz="3600" b="1" dirty="0">
                <a:solidFill>
                  <a:srgbClr val="0070C0"/>
                </a:solidFill>
                <a:latin typeface="Arial"/>
                <a:ea typeface="Arial"/>
                <a:cs typeface="Arial"/>
                <a:sym typeface="Arial"/>
              </a:rPr>
              <a:t> </a:t>
            </a:r>
            <a:r>
              <a:rPr lang="en-US" sz="3600" b="1" dirty="0" err="1">
                <a:solidFill>
                  <a:srgbClr val="0070C0"/>
                </a:solidFill>
                <a:latin typeface="Arial"/>
                <a:ea typeface="Arial"/>
                <a:cs typeface="Arial"/>
                <a:sym typeface="Arial"/>
              </a:rPr>
              <a:t>sem</a:t>
            </a:r>
            <a:r>
              <a:rPr lang="en-US" sz="3600" b="1" dirty="0">
                <a:solidFill>
                  <a:srgbClr val="0070C0"/>
                </a:solidFill>
                <a:latin typeface="Arial"/>
                <a:ea typeface="Arial"/>
                <a:cs typeface="Arial"/>
                <a:sym typeface="Arial"/>
              </a:rPr>
              <a:t> “</a:t>
            </a:r>
            <a:r>
              <a:rPr lang="en-US" sz="3600" b="1" dirty="0" err="1">
                <a:solidFill>
                  <a:srgbClr val="0070C0"/>
                </a:solidFill>
                <a:latin typeface="Arial"/>
                <a:ea typeface="Arial"/>
                <a:cs typeface="Arial"/>
                <a:sym typeface="Arial"/>
              </a:rPr>
              <a:t>flexa</a:t>
            </a:r>
            <a:r>
              <a:rPr lang="en-US" sz="3600" b="1" dirty="0">
                <a:solidFill>
                  <a:srgbClr val="0070C0"/>
                </a:solidFill>
                <a:latin typeface="Arial"/>
                <a:ea typeface="Arial"/>
                <a:cs typeface="Arial"/>
                <a:sym typeface="Arial"/>
              </a:rPr>
              <a:t>” fyrst </a:t>
            </a:r>
            <a:r>
              <a:rPr lang="en-US" sz="3600" b="1" dirty="0" err="1">
                <a:solidFill>
                  <a:srgbClr val="0070C0"/>
                </a:solidFill>
                <a:latin typeface="Arial"/>
                <a:ea typeface="Arial"/>
                <a:cs typeface="Arial"/>
                <a:sym typeface="Arial"/>
              </a:rPr>
              <a:t>líklegri</a:t>
            </a:r>
            <a:r>
              <a:rPr lang="en-US" sz="3600" b="1" dirty="0">
                <a:solidFill>
                  <a:srgbClr val="0070C0"/>
                </a:solidFill>
                <a:latin typeface="Arial"/>
                <a:ea typeface="Arial"/>
                <a:cs typeface="Arial"/>
                <a:sym typeface="Arial"/>
              </a:rPr>
              <a:t> </a:t>
            </a:r>
            <a:r>
              <a:rPr lang="en-US" sz="3600" b="1" dirty="0" err="1">
                <a:solidFill>
                  <a:srgbClr val="0070C0"/>
                </a:solidFill>
                <a:latin typeface="Arial"/>
                <a:ea typeface="Arial"/>
                <a:cs typeface="Arial"/>
                <a:sym typeface="Arial"/>
              </a:rPr>
              <a:t>til</a:t>
            </a:r>
            <a:r>
              <a:rPr lang="en-US" sz="3600" b="1" dirty="0">
                <a:solidFill>
                  <a:srgbClr val="0070C0"/>
                </a:solidFill>
                <a:latin typeface="Arial"/>
                <a:ea typeface="Arial"/>
                <a:cs typeface="Arial"/>
                <a:sym typeface="Arial"/>
              </a:rPr>
              <a:t> </a:t>
            </a:r>
            <a:r>
              <a:rPr lang="en-US" sz="3600" b="1" dirty="0" err="1">
                <a:solidFill>
                  <a:srgbClr val="0070C0"/>
                </a:solidFill>
                <a:latin typeface="Arial"/>
                <a:ea typeface="Arial"/>
                <a:cs typeface="Arial"/>
                <a:sym typeface="Arial"/>
              </a:rPr>
              <a:t>að</a:t>
            </a:r>
            <a:r>
              <a:rPr lang="en-US" sz="3600" b="1" dirty="0">
                <a:solidFill>
                  <a:srgbClr val="0070C0"/>
                </a:solidFill>
                <a:latin typeface="Arial"/>
                <a:ea typeface="Arial"/>
                <a:cs typeface="Arial"/>
                <a:sym typeface="Arial"/>
              </a:rPr>
              <a:t> </a:t>
            </a:r>
            <a:r>
              <a:rPr lang="en-US" sz="3600" b="1" dirty="0" err="1">
                <a:solidFill>
                  <a:srgbClr val="0070C0"/>
                </a:solidFill>
                <a:latin typeface="Arial"/>
                <a:ea typeface="Arial"/>
                <a:cs typeface="Arial"/>
                <a:sym typeface="Arial"/>
              </a:rPr>
              <a:t>næla</a:t>
            </a:r>
            <a:r>
              <a:rPr lang="en-US" sz="3600" b="1" dirty="0">
                <a:solidFill>
                  <a:srgbClr val="0070C0"/>
                </a:solidFill>
                <a:latin typeface="Arial"/>
                <a:ea typeface="Arial"/>
                <a:cs typeface="Arial"/>
                <a:sym typeface="Arial"/>
              </a:rPr>
              <a:t> í </a:t>
            </a:r>
            <a:r>
              <a:rPr lang="en-US" sz="3600" b="1" dirty="0" err="1">
                <a:solidFill>
                  <a:srgbClr val="0070C0"/>
                </a:solidFill>
                <a:latin typeface="Arial"/>
                <a:ea typeface="Arial"/>
                <a:cs typeface="Arial"/>
                <a:sym typeface="Arial"/>
              </a:rPr>
              <a:t>besta</a:t>
            </a:r>
            <a:r>
              <a:rPr lang="en-US" sz="3600" b="1" dirty="0">
                <a:solidFill>
                  <a:srgbClr val="0070C0"/>
                </a:solidFill>
                <a:latin typeface="Arial"/>
                <a:ea typeface="Arial"/>
                <a:cs typeface="Arial"/>
                <a:sym typeface="Arial"/>
              </a:rPr>
              <a:t> fólkið</a:t>
            </a:r>
            <a:endParaRPr sz="3600" b="1" dirty="0">
              <a:solidFill>
                <a:srgbClr val="0070C0"/>
              </a:solidFill>
              <a:latin typeface="Arial"/>
              <a:ea typeface="Arial"/>
              <a:cs typeface="Arial"/>
              <a:sym typeface="Arial"/>
            </a:endParaRPr>
          </a:p>
        </p:txBody>
      </p:sp>
      <p:sp>
        <p:nvSpPr>
          <p:cNvPr id="280" name="Google Shape;280;p50"/>
          <p:cNvSpPr txBox="1">
            <a:spLocks noGrp="1"/>
          </p:cNvSpPr>
          <p:nvPr>
            <p:ph type="body" idx="1"/>
          </p:nvPr>
        </p:nvSpPr>
        <p:spPr>
          <a:xfrm>
            <a:off x="457200" y="1823275"/>
            <a:ext cx="4506686" cy="4302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2118"/>
              <a:buNone/>
            </a:pPr>
            <a:endParaRPr sz="2500" dirty="0">
              <a:solidFill>
                <a:srgbClr val="000000"/>
              </a:solidFill>
              <a:latin typeface="Arial"/>
              <a:ea typeface="Arial"/>
              <a:cs typeface="Arial"/>
              <a:sym typeface="Arial"/>
            </a:endParaRPr>
          </a:p>
          <a:p>
            <a:pPr marL="457200" lvl="0" indent="-363070" algn="l" rtl="0">
              <a:lnSpc>
                <a:spcPct val="100000"/>
              </a:lnSpc>
              <a:spcBef>
                <a:spcPts val="360"/>
              </a:spcBef>
              <a:spcAft>
                <a:spcPts val="0"/>
              </a:spcAft>
              <a:buSzPts val="2118"/>
              <a:buChar char="•"/>
            </a:pPr>
            <a:r>
              <a:rPr lang="en-US" sz="2400" dirty="0" err="1">
                <a:latin typeface="Arial"/>
                <a:ea typeface="Arial"/>
                <a:cs typeface="Arial"/>
                <a:sym typeface="Arial"/>
              </a:rPr>
              <a:t>Að</a:t>
            </a:r>
            <a:r>
              <a:rPr lang="en-US" sz="2400" dirty="0">
                <a:latin typeface="Arial"/>
                <a:ea typeface="Arial"/>
                <a:cs typeface="Arial"/>
                <a:sym typeface="Arial"/>
              </a:rPr>
              <a:t> </a:t>
            </a:r>
            <a:r>
              <a:rPr lang="en-US" sz="2400" dirty="0" err="1">
                <a:latin typeface="Arial"/>
                <a:ea typeface="Arial"/>
                <a:cs typeface="Arial"/>
                <a:sym typeface="Arial"/>
              </a:rPr>
              <a:t>laða</a:t>
            </a:r>
            <a:r>
              <a:rPr lang="en-US" sz="2400" dirty="0">
                <a:latin typeface="Arial"/>
                <a:ea typeface="Arial"/>
                <a:cs typeface="Arial"/>
                <a:sym typeface="Arial"/>
              </a:rPr>
              <a:t> </a:t>
            </a:r>
            <a:r>
              <a:rPr lang="en-US" sz="2400" dirty="0" err="1">
                <a:latin typeface="Arial"/>
                <a:ea typeface="Arial"/>
                <a:cs typeface="Arial"/>
                <a:sym typeface="Arial"/>
              </a:rPr>
              <a:t>að</a:t>
            </a:r>
            <a:r>
              <a:rPr lang="en-US" sz="2400" dirty="0">
                <a:latin typeface="Arial"/>
                <a:ea typeface="Arial"/>
                <a:cs typeface="Arial"/>
                <a:sym typeface="Arial"/>
              </a:rPr>
              <a:t> </a:t>
            </a:r>
            <a:r>
              <a:rPr lang="en-US" sz="2400" dirty="0" err="1">
                <a:latin typeface="Arial"/>
                <a:ea typeface="Arial"/>
                <a:cs typeface="Arial"/>
                <a:sym typeface="Arial"/>
              </a:rPr>
              <a:t>umsækjendur</a:t>
            </a:r>
            <a:r>
              <a:rPr lang="en-US" sz="2400" dirty="0">
                <a:latin typeface="Arial"/>
                <a:ea typeface="Arial"/>
                <a:cs typeface="Arial"/>
                <a:sym typeface="Arial"/>
              </a:rPr>
              <a:t> og </a:t>
            </a:r>
            <a:r>
              <a:rPr lang="en-US" sz="2400" dirty="0" err="1">
                <a:latin typeface="Arial"/>
                <a:ea typeface="Arial"/>
                <a:cs typeface="Arial"/>
                <a:sym typeface="Arial"/>
              </a:rPr>
              <a:t>sveigjanleiki</a:t>
            </a:r>
            <a:r>
              <a:rPr lang="en-US" sz="2400" dirty="0">
                <a:latin typeface="Arial"/>
                <a:ea typeface="Arial"/>
                <a:cs typeface="Arial"/>
                <a:sym typeface="Arial"/>
              </a:rPr>
              <a:t> </a:t>
            </a:r>
            <a:r>
              <a:rPr lang="en-US" sz="2400" dirty="0" err="1">
                <a:latin typeface="Arial"/>
                <a:ea typeface="Arial"/>
                <a:cs typeface="Arial"/>
                <a:sym typeface="Arial"/>
              </a:rPr>
              <a:t>sem</a:t>
            </a:r>
            <a:r>
              <a:rPr lang="en-US" sz="2400" dirty="0">
                <a:latin typeface="Arial"/>
                <a:ea typeface="Arial"/>
                <a:cs typeface="Arial"/>
                <a:sym typeface="Arial"/>
              </a:rPr>
              <a:t> </a:t>
            </a:r>
            <a:r>
              <a:rPr lang="en-US" sz="2400" dirty="0" err="1">
                <a:latin typeface="Arial"/>
                <a:ea typeface="Arial"/>
                <a:cs typeface="Arial"/>
                <a:sym typeface="Arial"/>
              </a:rPr>
              <a:t>gulrót</a:t>
            </a:r>
            <a:endParaRPr sz="2500" dirty="0">
              <a:solidFill>
                <a:srgbClr val="000000"/>
              </a:solidFill>
              <a:highlight>
                <a:srgbClr val="FFFF00"/>
              </a:highlight>
              <a:latin typeface="Arial"/>
              <a:ea typeface="Arial"/>
              <a:cs typeface="Arial"/>
              <a:sym typeface="Arial"/>
            </a:endParaRPr>
          </a:p>
        </p:txBody>
      </p:sp>
      <p:sp>
        <p:nvSpPr>
          <p:cNvPr id="281" name="Google Shape;281;p50"/>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82" name="Google Shape;282;p50"/>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283" name="Google Shape;283;p50"/>
          <p:cNvPicPr preferRelativeResize="0"/>
          <p:nvPr/>
        </p:nvPicPr>
        <p:blipFill rotWithShape="1">
          <a:blip r:embed="rId4">
            <a:alphaModFix/>
          </a:blip>
          <a:srcRect/>
          <a:stretch/>
        </p:blipFill>
        <p:spPr>
          <a:xfrm>
            <a:off x="7718900" y="6209113"/>
            <a:ext cx="1261242" cy="584750"/>
          </a:xfrm>
          <a:prstGeom prst="rect">
            <a:avLst/>
          </a:prstGeom>
          <a:noFill/>
          <a:ln>
            <a:noFill/>
          </a:ln>
        </p:spPr>
      </p:pic>
      <p:pic>
        <p:nvPicPr>
          <p:cNvPr id="284" name="Google Shape;284;p50" descr="shallow focus photography of books"/>
          <p:cNvPicPr preferRelativeResize="0"/>
          <p:nvPr/>
        </p:nvPicPr>
        <p:blipFill rotWithShape="1">
          <a:blip r:embed="rId5">
            <a:alphaModFix/>
          </a:blip>
          <a:srcRect/>
          <a:stretch/>
        </p:blipFill>
        <p:spPr>
          <a:xfrm>
            <a:off x="5667705" y="2842494"/>
            <a:ext cx="2853558" cy="2444730"/>
          </a:xfrm>
          <a:prstGeom prst="rect">
            <a:avLst/>
          </a:prstGeom>
          <a:solidFill>
            <a:srgbClr val="FFFFFF"/>
          </a:solid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51"/>
          <p:cNvSpPr txBox="1">
            <a:spLocks noGrp="1"/>
          </p:cNvSpPr>
          <p:nvPr>
            <p:ph type="title"/>
          </p:nvPr>
        </p:nvSpPr>
        <p:spPr>
          <a:xfrm>
            <a:off x="254000" y="225450"/>
            <a:ext cx="76557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600"/>
              </a:spcAft>
              <a:buSzPct val="45454"/>
              <a:buNone/>
            </a:pPr>
            <a:br>
              <a:rPr lang="en-US" sz="4400" b="1" dirty="0">
                <a:solidFill>
                  <a:srgbClr val="0070C0"/>
                </a:solidFill>
              </a:rPr>
            </a:br>
            <a:br>
              <a:rPr lang="en-US" sz="4400" b="1" dirty="0">
                <a:solidFill>
                  <a:srgbClr val="0070C0"/>
                </a:solidFill>
                <a:latin typeface="Arial"/>
                <a:ea typeface="Arial"/>
                <a:cs typeface="Arial"/>
                <a:sym typeface="Arial"/>
              </a:rPr>
            </a:br>
            <a:endParaRPr dirty="0"/>
          </a:p>
        </p:txBody>
      </p:sp>
      <p:sp>
        <p:nvSpPr>
          <p:cNvPr id="290" name="Google Shape;290;p51"/>
          <p:cNvSpPr txBox="1">
            <a:spLocks noGrp="1"/>
          </p:cNvSpPr>
          <p:nvPr>
            <p:ph type="body" idx="1"/>
          </p:nvPr>
        </p:nvSpPr>
        <p:spPr>
          <a:xfrm>
            <a:off x="693821" y="1726101"/>
            <a:ext cx="7655700" cy="3728086"/>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360"/>
              </a:spcBef>
              <a:spcAft>
                <a:spcPts val="0"/>
              </a:spcAft>
              <a:buSzPts val="1800"/>
              <a:buFont typeface="Arial"/>
              <a:buNone/>
            </a:pPr>
            <a:endParaRPr sz="4800" b="1" i="1" dirty="0">
              <a:solidFill>
                <a:srgbClr val="333333"/>
              </a:solidFill>
              <a:latin typeface="Arial"/>
              <a:ea typeface="Arial"/>
              <a:cs typeface="Arial"/>
              <a:sym typeface="Arial"/>
            </a:endParaRPr>
          </a:p>
          <a:p>
            <a:pPr marL="457200" lvl="0" indent="-228600" algn="l" rtl="0">
              <a:lnSpc>
                <a:spcPct val="100000"/>
              </a:lnSpc>
              <a:spcBef>
                <a:spcPts val="360"/>
              </a:spcBef>
              <a:spcAft>
                <a:spcPts val="0"/>
              </a:spcAft>
              <a:buSzPts val="1800"/>
              <a:buFont typeface="Arial"/>
              <a:buNone/>
            </a:pPr>
            <a:endParaRPr sz="4800" b="1" i="1" dirty="0">
              <a:solidFill>
                <a:srgbClr val="333333"/>
              </a:solidFill>
              <a:latin typeface="Arial"/>
              <a:ea typeface="Arial"/>
              <a:cs typeface="Arial"/>
              <a:sym typeface="Arial"/>
            </a:endParaRPr>
          </a:p>
          <a:p>
            <a:pPr marL="457200" lvl="0" indent="-228600" algn="l" rtl="0">
              <a:lnSpc>
                <a:spcPct val="100000"/>
              </a:lnSpc>
              <a:spcBef>
                <a:spcPts val="360"/>
              </a:spcBef>
              <a:spcAft>
                <a:spcPts val="0"/>
              </a:spcAft>
              <a:buSzPts val="1800"/>
              <a:buFont typeface="Arial"/>
              <a:buNone/>
            </a:pPr>
            <a:endParaRPr sz="4800" b="1" i="1" dirty="0">
              <a:solidFill>
                <a:srgbClr val="333333"/>
              </a:solidFill>
              <a:latin typeface="Arial"/>
              <a:ea typeface="Arial"/>
              <a:cs typeface="Arial"/>
              <a:sym typeface="Arial"/>
            </a:endParaRPr>
          </a:p>
          <a:p>
            <a:pPr marL="457200" lvl="0" indent="-228600" algn="l" rtl="0">
              <a:lnSpc>
                <a:spcPct val="100000"/>
              </a:lnSpc>
              <a:spcBef>
                <a:spcPts val="360"/>
              </a:spcBef>
              <a:spcAft>
                <a:spcPts val="0"/>
              </a:spcAft>
              <a:buSzPts val="1800"/>
              <a:buFont typeface="Arial"/>
              <a:buNone/>
            </a:pPr>
            <a:endParaRPr sz="4800" b="1" i="1" dirty="0">
              <a:solidFill>
                <a:srgbClr val="333333"/>
              </a:solidFill>
              <a:latin typeface="Arial"/>
              <a:ea typeface="Arial"/>
              <a:cs typeface="Arial"/>
              <a:sym typeface="Arial"/>
            </a:endParaRPr>
          </a:p>
          <a:p>
            <a:pPr marL="457200" lvl="0" indent="-228600" algn="l" rtl="0">
              <a:lnSpc>
                <a:spcPct val="100000"/>
              </a:lnSpc>
              <a:spcBef>
                <a:spcPts val="360"/>
              </a:spcBef>
              <a:spcAft>
                <a:spcPts val="0"/>
              </a:spcAft>
              <a:buSzPts val="1800"/>
              <a:buFont typeface="Arial"/>
              <a:buNone/>
            </a:pPr>
            <a:endParaRPr sz="4800" b="1" i="1" dirty="0">
              <a:solidFill>
                <a:srgbClr val="333333"/>
              </a:solidFill>
              <a:latin typeface="Arial"/>
              <a:ea typeface="Arial"/>
              <a:cs typeface="Arial"/>
              <a:sym typeface="Arial"/>
            </a:endParaRPr>
          </a:p>
          <a:p>
            <a:pPr marL="457200" lvl="0" indent="-228600" algn="l" rtl="0">
              <a:lnSpc>
                <a:spcPct val="100000"/>
              </a:lnSpc>
              <a:spcBef>
                <a:spcPts val="360"/>
              </a:spcBef>
              <a:spcAft>
                <a:spcPts val="0"/>
              </a:spcAft>
              <a:buSzPts val="1800"/>
              <a:buFont typeface="Arial"/>
              <a:buNone/>
            </a:pPr>
            <a:endParaRPr sz="4800" b="1" i="1" dirty="0">
              <a:solidFill>
                <a:srgbClr val="333333"/>
              </a:solidFill>
              <a:latin typeface="Arial"/>
              <a:ea typeface="Arial"/>
              <a:cs typeface="Arial"/>
              <a:sym typeface="Arial"/>
            </a:endParaRPr>
          </a:p>
          <a:p>
            <a:pPr marL="457200" lvl="0" indent="-228600" algn="l" rtl="0">
              <a:lnSpc>
                <a:spcPct val="100000"/>
              </a:lnSpc>
              <a:spcBef>
                <a:spcPts val="360"/>
              </a:spcBef>
              <a:spcAft>
                <a:spcPts val="0"/>
              </a:spcAft>
              <a:buSzPts val="1800"/>
              <a:buFont typeface="Arial"/>
              <a:buNone/>
            </a:pPr>
            <a:endParaRPr sz="4800" b="1" i="1" dirty="0">
              <a:solidFill>
                <a:srgbClr val="333333"/>
              </a:solidFill>
              <a:latin typeface="Arial"/>
              <a:ea typeface="Arial"/>
              <a:cs typeface="Arial"/>
              <a:sym typeface="Arial"/>
            </a:endParaRPr>
          </a:p>
          <a:p>
            <a:pPr marL="457200" lvl="0" indent="-228600" algn="l" rtl="0">
              <a:lnSpc>
                <a:spcPct val="100000"/>
              </a:lnSpc>
              <a:spcBef>
                <a:spcPts val="360"/>
              </a:spcBef>
              <a:spcAft>
                <a:spcPts val="0"/>
              </a:spcAft>
              <a:buSzPts val="1800"/>
              <a:buFont typeface="Arial"/>
              <a:buNone/>
            </a:pPr>
            <a:endParaRPr sz="4800" b="1" i="1" dirty="0">
              <a:solidFill>
                <a:srgbClr val="333333"/>
              </a:solidFill>
              <a:latin typeface="Arial"/>
              <a:ea typeface="Arial"/>
              <a:cs typeface="Arial"/>
              <a:sym typeface="Arial"/>
            </a:endParaRPr>
          </a:p>
          <a:p>
            <a:pPr marL="457200" lvl="0" indent="-228600" algn="l" rtl="0">
              <a:lnSpc>
                <a:spcPct val="100000"/>
              </a:lnSpc>
              <a:spcBef>
                <a:spcPts val="360"/>
              </a:spcBef>
              <a:spcAft>
                <a:spcPts val="0"/>
              </a:spcAft>
              <a:buSzPts val="1800"/>
              <a:buFont typeface="Arial"/>
              <a:buNone/>
            </a:pPr>
            <a:endParaRPr sz="4800" b="1" i="1" dirty="0">
              <a:solidFill>
                <a:srgbClr val="333333"/>
              </a:solidFill>
              <a:latin typeface="Arial"/>
              <a:ea typeface="Arial"/>
              <a:cs typeface="Arial"/>
              <a:sym typeface="Arial"/>
            </a:endParaRPr>
          </a:p>
          <a:p>
            <a:pPr marL="0" lvl="0" indent="0" algn="l" rtl="0">
              <a:lnSpc>
                <a:spcPct val="100000"/>
              </a:lnSpc>
              <a:spcBef>
                <a:spcPts val="360"/>
              </a:spcBef>
              <a:spcAft>
                <a:spcPts val="0"/>
              </a:spcAft>
              <a:buSzPts val="1800"/>
              <a:buNone/>
            </a:pPr>
            <a:endParaRPr sz="64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dirty="0">
              <a:solidFill>
                <a:srgbClr val="000000"/>
              </a:solidFill>
              <a:highlight>
                <a:schemeClr val="lt1"/>
              </a:highlight>
              <a:latin typeface="Arial"/>
              <a:ea typeface="Arial"/>
              <a:cs typeface="Arial"/>
              <a:sym typeface="Arial"/>
            </a:endParaRPr>
          </a:p>
        </p:txBody>
      </p:sp>
      <p:sp>
        <p:nvSpPr>
          <p:cNvPr id="291" name="Google Shape;291;p51"/>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92" name="Google Shape;292;p51"/>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293" name="Google Shape;293;p51"/>
          <p:cNvPicPr preferRelativeResize="0"/>
          <p:nvPr/>
        </p:nvPicPr>
        <p:blipFill rotWithShape="1">
          <a:blip r:embed="rId4">
            <a:alphaModFix/>
          </a:blip>
          <a:srcRect/>
          <a:stretch/>
        </p:blipFill>
        <p:spPr>
          <a:xfrm>
            <a:off x="7718900" y="6209113"/>
            <a:ext cx="1261242" cy="584750"/>
          </a:xfrm>
          <a:prstGeom prst="rect">
            <a:avLst/>
          </a:prstGeom>
          <a:noFill/>
          <a:ln>
            <a:noFill/>
          </a:ln>
        </p:spPr>
      </p:pic>
      <p:graphicFrame>
        <p:nvGraphicFramePr>
          <p:cNvPr id="294" name="Google Shape;294;p51"/>
          <p:cNvGraphicFramePr/>
          <p:nvPr/>
        </p:nvGraphicFramePr>
        <p:xfrm>
          <a:off x="1235586" y="2346960"/>
          <a:ext cx="6096000" cy="4122180"/>
        </p:xfrm>
        <a:graphic>
          <a:graphicData uri="http://schemas.openxmlformats.org/drawingml/2006/table">
            <a:tbl>
              <a:tblPr firstRow="1" bandRow="1">
                <a:noFill/>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929905">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extLst>
                  <a:ext uri="{0D108BD9-81ED-4DB2-BD59-A6C34878D82A}">
                    <a16:rowId xmlns:a16="http://schemas.microsoft.com/office/drawing/2014/main" val="10000"/>
                  </a:ext>
                </a:extLst>
              </a:tr>
              <a:tr h="1133700">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extLst>
                  <a:ext uri="{0D108BD9-81ED-4DB2-BD59-A6C34878D82A}">
                    <a16:rowId xmlns:a16="http://schemas.microsoft.com/office/drawing/2014/main" val="10001"/>
                  </a:ext>
                </a:extLst>
              </a:tr>
              <a:tr h="1133700">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extLst>
                  <a:ext uri="{0D108BD9-81ED-4DB2-BD59-A6C34878D82A}">
                    <a16:rowId xmlns:a16="http://schemas.microsoft.com/office/drawing/2014/main" val="10002"/>
                  </a:ext>
                </a:extLst>
              </a:tr>
              <a:tr h="924875">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dirty="0"/>
                    </a:p>
                  </a:txBody>
                  <a:tcPr marL="91450" marR="91450" marT="45725" marB="45725"/>
                </a:tc>
                <a:extLst>
                  <a:ext uri="{0D108BD9-81ED-4DB2-BD59-A6C34878D82A}">
                    <a16:rowId xmlns:a16="http://schemas.microsoft.com/office/drawing/2014/main" val="10003"/>
                  </a:ext>
                </a:extLst>
              </a:tr>
            </a:tbl>
          </a:graphicData>
        </a:graphic>
      </p:graphicFrame>
      <p:pic>
        <p:nvPicPr>
          <p:cNvPr id="295" name="Google Shape;295;p51"/>
          <p:cNvPicPr preferRelativeResize="0"/>
          <p:nvPr/>
        </p:nvPicPr>
        <p:blipFill rotWithShape="1">
          <a:blip r:embed="rId5">
            <a:alphaModFix/>
          </a:blip>
          <a:srcRect/>
          <a:stretch/>
        </p:blipFill>
        <p:spPr>
          <a:xfrm>
            <a:off x="1291216" y="2332935"/>
            <a:ext cx="938543" cy="1138673"/>
          </a:xfrm>
          <a:prstGeom prst="rect">
            <a:avLst/>
          </a:prstGeom>
          <a:noFill/>
          <a:ln>
            <a:noFill/>
          </a:ln>
        </p:spPr>
      </p:pic>
      <p:pic>
        <p:nvPicPr>
          <p:cNvPr id="296" name="Google Shape;296;p51"/>
          <p:cNvPicPr preferRelativeResize="0"/>
          <p:nvPr/>
        </p:nvPicPr>
        <p:blipFill rotWithShape="1">
          <a:blip r:embed="rId6">
            <a:alphaModFix/>
          </a:blip>
          <a:srcRect/>
          <a:stretch/>
        </p:blipFill>
        <p:spPr>
          <a:xfrm>
            <a:off x="1401236" y="3527585"/>
            <a:ext cx="718505" cy="1053808"/>
          </a:xfrm>
          <a:prstGeom prst="rect">
            <a:avLst/>
          </a:prstGeom>
          <a:noFill/>
          <a:ln>
            <a:noFill/>
          </a:ln>
        </p:spPr>
      </p:pic>
      <p:pic>
        <p:nvPicPr>
          <p:cNvPr id="297" name="Google Shape;297;p51"/>
          <p:cNvPicPr preferRelativeResize="0"/>
          <p:nvPr/>
        </p:nvPicPr>
        <p:blipFill rotWithShape="1">
          <a:blip r:embed="rId7">
            <a:alphaModFix/>
          </a:blip>
          <a:srcRect/>
          <a:stretch/>
        </p:blipFill>
        <p:spPr>
          <a:xfrm>
            <a:off x="1437528" y="4637370"/>
            <a:ext cx="744933" cy="1099663"/>
          </a:xfrm>
          <a:prstGeom prst="rect">
            <a:avLst/>
          </a:prstGeom>
          <a:noFill/>
          <a:ln>
            <a:noFill/>
          </a:ln>
        </p:spPr>
      </p:pic>
      <p:pic>
        <p:nvPicPr>
          <p:cNvPr id="298" name="Google Shape;298;p51"/>
          <p:cNvPicPr preferRelativeResize="0"/>
          <p:nvPr/>
        </p:nvPicPr>
        <p:blipFill rotWithShape="1">
          <a:blip r:embed="rId8">
            <a:alphaModFix/>
          </a:blip>
          <a:srcRect/>
          <a:stretch/>
        </p:blipFill>
        <p:spPr>
          <a:xfrm>
            <a:off x="1478190" y="5690307"/>
            <a:ext cx="737923" cy="988066"/>
          </a:xfrm>
          <a:prstGeom prst="rect">
            <a:avLst/>
          </a:prstGeom>
          <a:noFill/>
          <a:ln>
            <a:noFill/>
          </a:ln>
        </p:spPr>
      </p:pic>
      <p:sp>
        <p:nvSpPr>
          <p:cNvPr id="299" name="Google Shape;299;p51"/>
          <p:cNvSpPr txBox="1"/>
          <p:nvPr/>
        </p:nvSpPr>
        <p:spPr>
          <a:xfrm>
            <a:off x="2865362" y="2690675"/>
            <a:ext cx="4016721"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dirty="0" err="1">
                <a:solidFill>
                  <a:schemeClr val="bg1"/>
                </a:solidFill>
              </a:rPr>
              <a:t>Fædd</a:t>
            </a:r>
            <a:r>
              <a:rPr lang="en-US" sz="1600" b="0" i="0" u="none" strike="noStrike" cap="none" dirty="0">
                <a:solidFill>
                  <a:schemeClr val="bg1"/>
                </a:solidFill>
                <a:latin typeface="Arial"/>
                <a:ea typeface="Arial"/>
                <a:cs typeface="Arial"/>
                <a:sym typeface="Arial"/>
              </a:rPr>
              <a:t> 1946 - 1964</a:t>
            </a:r>
            <a:endParaRPr sz="1400" b="0" i="0" u="none" strike="noStrike" cap="none" dirty="0">
              <a:solidFill>
                <a:schemeClr val="bg1"/>
              </a:solidFill>
              <a:latin typeface="Arial"/>
              <a:ea typeface="Arial"/>
              <a:cs typeface="Arial"/>
              <a:sym typeface="Arial"/>
            </a:endParaRPr>
          </a:p>
        </p:txBody>
      </p:sp>
      <p:sp>
        <p:nvSpPr>
          <p:cNvPr id="300" name="Google Shape;300;p51"/>
          <p:cNvSpPr txBox="1"/>
          <p:nvPr/>
        </p:nvSpPr>
        <p:spPr>
          <a:xfrm>
            <a:off x="2941841" y="3674255"/>
            <a:ext cx="315965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dirty="0" err="1"/>
              <a:t>Fædd</a:t>
            </a:r>
            <a:r>
              <a:rPr lang="en-US" sz="1400" b="0" i="0" u="none" strike="noStrike" cap="none" dirty="0">
                <a:solidFill>
                  <a:srgbClr val="000000"/>
                </a:solidFill>
                <a:latin typeface="Arial"/>
                <a:ea typeface="Arial"/>
                <a:cs typeface="Arial"/>
                <a:sym typeface="Arial"/>
              </a:rPr>
              <a:t> </a:t>
            </a:r>
            <a:r>
              <a:rPr lang="en-US" sz="1800" b="0" i="0" u="none" strike="noStrike" cap="none" dirty="0">
                <a:solidFill>
                  <a:srgbClr val="000000"/>
                </a:solidFill>
                <a:latin typeface="Arial"/>
                <a:ea typeface="Arial"/>
                <a:cs typeface="Arial"/>
                <a:sym typeface="Arial"/>
              </a:rPr>
              <a:t>1965 </a:t>
            </a:r>
            <a:r>
              <a:rPr lang="en-US" sz="1800" dirty="0"/>
              <a:t>-</a:t>
            </a:r>
            <a:r>
              <a:rPr lang="en-US" sz="1800" b="0" i="0" u="none" strike="noStrike" cap="none" dirty="0">
                <a:solidFill>
                  <a:srgbClr val="000000"/>
                </a:solidFill>
                <a:latin typeface="Arial"/>
                <a:ea typeface="Arial"/>
                <a:cs typeface="Arial"/>
                <a:sym typeface="Arial"/>
              </a:rPr>
              <a:t> 1979/80</a:t>
            </a:r>
            <a:endParaRPr sz="18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01" name="Google Shape;301;p51"/>
          <p:cNvSpPr txBox="1"/>
          <p:nvPr/>
        </p:nvSpPr>
        <p:spPr>
          <a:xfrm>
            <a:off x="2941840" y="4759904"/>
            <a:ext cx="315965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dirty="0" err="1"/>
              <a:t>Fædd</a:t>
            </a:r>
            <a:r>
              <a:rPr lang="en-US" dirty="0"/>
              <a:t> </a:t>
            </a:r>
            <a:r>
              <a:rPr lang="en-US" sz="1800" b="0" i="0" u="none" strike="noStrike" cap="none" dirty="0">
                <a:solidFill>
                  <a:srgbClr val="000000"/>
                </a:solidFill>
                <a:latin typeface="Arial"/>
                <a:ea typeface="Arial"/>
                <a:cs typeface="Arial"/>
                <a:sym typeface="Arial"/>
              </a:rPr>
              <a:t>1981-1997</a:t>
            </a:r>
            <a:endParaRPr sz="18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02" name="Google Shape;302;p51"/>
          <p:cNvSpPr txBox="1"/>
          <p:nvPr/>
        </p:nvSpPr>
        <p:spPr>
          <a:xfrm>
            <a:off x="2865362" y="5886603"/>
            <a:ext cx="315965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dirty="0" err="1"/>
              <a:t>Fædd</a:t>
            </a:r>
            <a:r>
              <a:rPr lang="en-US" sz="1400" b="0" i="0" u="none" strike="noStrike" cap="none" dirty="0">
                <a:solidFill>
                  <a:srgbClr val="000000"/>
                </a:solidFill>
                <a:latin typeface="Arial"/>
                <a:ea typeface="Arial"/>
                <a:cs typeface="Arial"/>
                <a:sym typeface="Arial"/>
              </a:rPr>
              <a:t> </a:t>
            </a:r>
            <a:r>
              <a:rPr lang="en-US" sz="1800" b="0" i="0" u="none" strike="noStrike" cap="none" dirty="0">
                <a:solidFill>
                  <a:srgbClr val="000000"/>
                </a:solidFill>
                <a:latin typeface="Arial"/>
                <a:ea typeface="Arial"/>
                <a:cs typeface="Arial"/>
                <a:sym typeface="Arial"/>
              </a:rPr>
              <a:t>1997-2012/2015</a:t>
            </a:r>
            <a:endParaRPr sz="1400" b="0" i="0" u="none" strike="noStrike" cap="none" dirty="0">
              <a:solidFill>
                <a:srgbClr val="000000"/>
              </a:solidFill>
              <a:latin typeface="Arial"/>
              <a:ea typeface="Arial"/>
              <a:cs typeface="Arial"/>
              <a:sym typeface="Arial"/>
            </a:endParaRPr>
          </a:p>
        </p:txBody>
      </p:sp>
      <p:sp>
        <p:nvSpPr>
          <p:cNvPr id="303" name="Google Shape;303;p51"/>
          <p:cNvSpPr txBox="1"/>
          <p:nvPr/>
        </p:nvSpPr>
        <p:spPr>
          <a:xfrm>
            <a:off x="406400" y="377850"/>
            <a:ext cx="7655700" cy="1143000"/>
          </a:xfrm>
          <a:prstGeom prst="rect">
            <a:avLst/>
          </a:prstGeom>
          <a:noFill/>
          <a:ln>
            <a:noFill/>
          </a:ln>
        </p:spPr>
        <p:txBody>
          <a:bodyPr spcFirstLastPara="1" wrap="square" lIns="91425" tIns="45700" rIns="91425" bIns="45700" anchor="ctr" anchorCtr="0">
            <a:normAutofit fontScale="97500" lnSpcReduction="10000"/>
          </a:bodyPr>
          <a:lstStyle/>
          <a:p>
            <a:pPr marL="0" marR="0" lvl="0" indent="0" algn="l" rtl="0">
              <a:lnSpc>
                <a:spcPct val="100000"/>
              </a:lnSpc>
              <a:spcBef>
                <a:spcPts val="0"/>
              </a:spcBef>
              <a:spcAft>
                <a:spcPts val="0"/>
              </a:spcAft>
              <a:buClr>
                <a:schemeClr val="dk1"/>
              </a:buClr>
              <a:buSzPct val="45454"/>
              <a:buFont typeface="Calibri"/>
              <a:buNone/>
            </a:pPr>
            <a:r>
              <a:rPr lang="en-US" sz="3600" b="1" i="0" u="none" strike="noStrike" cap="none" dirty="0">
                <a:solidFill>
                  <a:srgbClr val="0070C0"/>
                </a:solidFill>
                <a:latin typeface="Arial"/>
                <a:ea typeface="Arial"/>
                <a:cs typeface="Arial"/>
                <a:sym typeface="Arial"/>
              </a:rPr>
              <a:t> </a:t>
            </a:r>
            <a:r>
              <a:rPr lang="en-US" sz="3600" b="1" i="0" u="none" strike="noStrike" cap="none" dirty="0" err="1">
                <a:solidFill>
                  <a:srgbClr val="0070C0"/>
                </a:solidFill>
                <a:latin typeface="Arial"/>
                <a:ea typeface="Arial"/>
                <a:cs typeface="Arial"/>
                <a:sym typeface="Arial"/>
              </a:rPr>
              <a:t>Árið</a:t>
            </a:r>
            <a:r>
              <a:rPr lang="en-US" sz="3600" b="1" i="0" u="none" strike="noStrike" cap="none" dirty="0">
                <a:solidFill>
                  <a:srgbClr val="0070C0"/>
                </a:solidFill>
                <a:latin typeface="Arial"/>
                <a:ea typeface="Arial"/>
                <a:cs typeface="Arial"/>
                <a:sym typeface="Arial"/>
              </a:rPr>
              <a:t> 2025 mun Gen Z verða </a:t>
            </a:r>
            <a:r>
              <a:rPr lang="en-US" sz="3600" b="1" i="0" u="sng" strike="noStrike" cap="none" dirty="0">
                <a:solidFill>
                  <a:srgbClr val="0070C0"/>
                </a:solidFill>
                <a:latin typeface="Arial"/>
                <a:ea typeface="Arial"/>
                <a:cs typeface="Arial"/>
                <a:sym typeface="Arial"/>
                <a:hlinkClick r:id="rId9">
                  <a:extLst>
                    <a:ext uri="{A12FA001-AC4F-418D-AE19-62706E023703}">
                      <ahyp:hlinkClr xmlns:ahyp="http://schemas.microsoft.com/office/drawing/2018/hyperlinkcolor" val="tx"/>
                    </a:ext>
                  </a:extLst>
                </a:hlinkClick>
              </a:rPr>
              <a:t>27% </a:t>
            </a:r>
            <a:r>
              <a:rPr lang="en-US" sz="3600" b="1" i="0" u="sng" strike="noStrike" cap="none" dirty="0" err="1">
                <a:solidFill>
                  <a:srgbClr val="0070C0"/>
                </a:solidFill>
                <a:latin typeface="Arial"/>
                <a:ea typeface="Arial"/>
                <a:cs typeface="Arial"/>
                <a:sym typeface="Arial"/>
                <a:hlinkClick r:id="rId9">
                  <a:extLst>
                    <a:ext uri="{A12FA001-AC4F-418D-AE19-62706E023703}">
                      <ahyp:hlinkClr xmlns:ahyp="http://schemas.microsoft.com/office/drawing/2018/hyperlinkcolor" val="tx"/>
                    </a:ext>
                  </a:extLst>
                </a:hlinkClick>
              </a:rPr>
              <a:t>af</a:t>
            </a:r>
            <a:r>
              <a:rPr lang="en-US" sz="3600" b="1" i="0" u="sng" strike="noStrike" cap="none" dirty="0">
                <a:solidFill>
                  <a:srgbClr val="0070C0"/>
                </a:solidFill>
                <a:latin typeface="Arial"/>
                <a:ea typeface="Arial"/>
                <a:cs typeface="Arial"/>
                <a:sym typeface="Arial"/>
                <a:hlinkClick r:id="rId9">
                  <a:extLst>
                    <a:ext uri="{A12FA001-AC4F-418D-AE19-62706E023703}">
                      <ahyp:hlinkClr xmlns:ahyp="http://schemas.microsoft.com/office/drawing/2018/hyperlinkcolor" val="tx"/>
                    </a:ext>
                  </a:extLst>
                </a:hlinkClick>
              </a:rPr>
              <a:t> </a:t>
            </a:r>
            <a:r>
              <a:rPr lang="en-US" sz="3600" b="1" i="0" u="sng" strike="noStrike" cap="none" dirty="0" err="1">
                <a:solidFill>
                  <a:srgbClr val="0070C0"/>
                </a:solidFill>
                <a:latin typeface="Arial"/>
                <a:ea typeface="Arial"/>
                <a:cs typeface="Arial"/>
                <a:sym typeface="Arial"/>
                <a:hlinkClick r:id="rId9">
                  <a:extLst>
                    <a:ext uri="{A12FA001-AC4F-418D-AE19-62706E023703}">
                      <ahyp:hlinkClr xmlns:ahyp="http://schemas.microsoft.com/office/drawing/2018/hyperlinkcolor" val="tx"/>
                    </a:ext>
                  </a:extLst>
                </a:hlinkClick>
              </a:rPr>
              <a:t>vinnuafli</a:t>
            </a:r>
            <a:r>
              <a:rPr lang="en-US" sz="3600" b="1" i="0" u="sng" strike="noStrike" cap="none" dirty="0">
                <a:solidFill>
                  <a:srgbClr val="0070C0"/>
                </a:solidFill>
                <a:latin typeface="Arial"/>
                <a:ea typeface="Arial"/>
                <a:cs typeface="Arial"/>
                <a:sym typeface="Arial"/>
                <a:hlinkClick r:id="rId9">
                  <a:extLst>
                    <a:ext uri="{A12FA001-AC4F-418D-AE19-62706E023703}">
                      <ahyp:hlinkClr xmlns:ahyp="http://schemas.microsoft.com/office/drawing/2018/hyperlinkcolor" val="tx"/>
                    </a:ext>
                  </a:extLst>
                </a:hlinkClick>
              </a:rPr>
              <a:t>.</a:t>
            </a:r>
            <a:r>
              <a:rPr lang="en-US" sz="3600" b="1" i="0" u="none" strike="noStrike" cap="none" dirty="0">
                <a:solidFill>
                  <a:srgbClr val="0070C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600"/>
              </a:spcBef>
              <a:spcAft>
                <a:spcPts val="600"/>
              </a:spcAft>
              <a:buClr>
                <a:schemeClr val="dk1"/>
              </a:buClr>
              <a:buSzPct val="45454"/>
              <a:buFont typeface="Calibri"/>
              <a:buNone/>
            </a:pPr>
            <a:endParaRPr sz="44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52"/>
          <p:cNvSpPr txBox="1">
            <a:spLocks noGrp="1"/>
          </p:cNvSpPr>
          <p:nvPr>
            <p:ph type="title"/>
          </p:nvPr>
        </p:nvSpPr>
        <p:spPr>
          <a:xfrm>
            <a:off x="457200" y="274650"/>
            <a:ext cx="76557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600"/>
              </a:spcAft>
              <a:buSzPct val="45454"/>
              <a:buNone/>
            </a:pPr>
            <a:r>
              <a:rPr lang="en-US" sz="2700" b="1" i="0" u="none" strike="noStrike" dirty="0" err="1">
                <a:solidFill>
                  <a:srgbClr val="0070C0"/>
                </a:solidFill>
                <a:latin typeface="Arial"/>
                <a:ea typeface="Arial"/>
                <a:cs typeface="Arial"/>
                <a:sym typeface="Arial"/>
              </a:rPr>
              <a:t>Atvinnurekendur</a:t>
            </a:r>
            <a:r>
              <a:rPr lang="en-US" sz="2700" b="1" i="0" u="none" strike="noStrike" dirty="0">
                <a:solidFill>
                  <a:srgbClr val="0070C0"/>
                </a:solidFill>
                <a:latin typeface="Arial"/>
                <a:ea typeface="Arial"/>
                <a:cs typeface="Arial"/>
                <a:sym typeface="Arial"/>
              </a:rPr>
              <a:t> þurfa </a:t>
            </a:r>
            <a:r>
              <a:rPr lang="en-US" sz="2700" b="1" i="0" u="none" strike="noStrike" dirty="0" err="1">
                <a:solidFill>
                  <a:srgbClr val="0070C0"/>
                </a:solidFill>
                <a:latin typeface="Arial"/>
                <a:ea typeface="Arial"/>
                <a:cs typeface="Arial"/>
                <a:sym typeface="Arial"/>
              </a:rPr>
              <a:t>að</a:t>
            </a:r>
            <a:r>
              <a:rPr lang="en-US" sz="2700" b="1" i="0" u="none" strike="noStrike" dirty="0">
                <a:solidFill>
                  <a:srgbClr val="0070C0"/>
                </a:solidFill>
                <a:latin typeface="Arial"/>
                <a:ea typeface="Arial"/>
                <a:cs typeface="Arial"/>
                <a:sym typeface="Arial"/>
              </a:rPr>
              <a:t> </a:t>
            </a:r>
            <a:r>
              <a:rPr lang="en-US" sz="2700" b="1" i="0" u="none" strike="noStrike" dirty="0" err="1">
                <a:solidFill>
                  <a:srgbClr val="0070C0"/>
                </a:solidFill>
                <a:latin typeface="Arial"/>
                <a:ea typeface="Arial"/>
                <a:cs typeface="Arial"/>
                <a:sym typeface="Arial"/>
              </a:rPr>
              <a:t>miða</a:t>
            </a:r>
            <a:r>
              <a:rPr lang="en-US" sz="2700" b="1" i="0" u="none" strike="noStrike" dirty="0">
                <a:solidFill>
                  <a:srgbClr val="0070C0"/>
                </a:solidFill>
                <a:latin typeface="Arial"/>
                <a:ea typeface="Arial"/>
                <a:cs typeface="Arial"/>
                <a:sym typeface="Arial"/>
              </a:rPr>
              <a:t> </a:t>
            </a:r>
            <a:r>
              <a:rPr lang="en-US" sz="2700" b="1" i="0" u="none" strike="noStrike" dirty="0" err="1">
                <a:solidFill>
                  <a:srgbClr val="0070C0"/>
                </a:solidFill>
                <a:latin typeface="Arial"/>
                <a:ea typeface="Arial"/>
                <a:cs typeface="Arial"/>
                <a:sym typeface="Arial"/>
              </a:rPr>
              <a:t>markaðssetningu</a:t>
            </a:r>
            <a:r>
              <a:rPr lang="en-US" sz="2700" b="1" i="0" u="none" strike="noStrike" dirty="0">
                <a:solidFill>
                  <a:srgbClr val="0070C0"/>
                </a:solidFill>
                <a:latin typeface="Arial"/>
                <a:ea typeface="Arial"/>
                <a:cs typeface="Arial"/>
                <a:sym typeface="Arial"/>
              </a:rPr>
              <a:t> </a:t>
            </a:r>
            <a:r>
              <a:rPr lang="en-US" sz="2700" b="1" i="0" u="none" strike="noStrike" dirty="0" err="1">
                <a:solidFill>
                  <a:srgbClr val="0070C0"/>
                </a:solidFill>
                <a:latin typeface="Arial"/>
                <a:ea typeface="Arial"/>
                <a:cs typeface="Arial"/>
                <a:sym typeface="Arial"/>
              </a:rPr>
              <a:t>að</a:t>
            </a:r>
            <a:r>
              <a:rPr lang="en-US" sz="2700" b="1" i="0" u="none" strike="noStrike" dirty="0">
                <a:solidFill>
                  <a:srgbClr val="0070C0"/>
                </a:solidFill>
                <a:latin typeface="Arial"/>
                <a:ea typeface="Arial"/>
                <a:cs typeface="Arial"/>
                <a:sym typeface="Arial"/>
              </a:rPr>
              <a:t> </a:t>
            </a:r>
            <a:r>
              <a:rPr lang="en-US" sz="2700" b="1" i="0" u="none" strike="noStrike" dirty="0" err="1">
                <a:solidFill>
                  <a:srgbClr val="0070C0"/>
                </a:solidFill>
                <a:latin typeface="Arial"/>
                <a:ea typeface="Arial"/>
                <a:cs typeface="Arial"/>
                <a:sym typeface="Arial"/>
              </a:rPr>
              <a:t>mismunandi</a:t>
            </a:r>
            <a:r>
              <a:rPr lang="en-US" sz="2700" b="1" i="0" u="none" strike="noStrike" dirty="0">
                <a:solidFill>
                  <a:srgbClr val="0070C0"/>
                </a:solidFill>
                <a:latin typeface="Arial"/>
                <a:ea typeface="Arial"/>
                <a:cs typeface="Arial"/>
                <a:sym typeface="Arial"/>
              </a:rPr>
              <a:t> </a:t>
            </a:r>
            <a:r>
              <a:rPr lang="en-US" sz="2700" b="1" i="0" u="none" strike="noStrike" dirty="0" err="1">
                <a:solidFill>
                  <a:srgbClr val="0070C0"/>
                </a:solidFill>
                <a:latin typeface="Arial"/>
                <a:ea typeface="Arial"/>
                <a:cs typeface="Arial"/>
                <a:sym typeface="Arial"/>
              </a:rPr>
              <a:t>kynslóðum</a:t>
            </a:r>
            <a:r>
              <a:rPr lang="en-US" sz="2700" b="1" i="0" u="none" strike="noStrike" dirty="0">
                <a:solidFill>
                  <a:srgbClr val="0070C0"/>
                </a:solidFill>
                <a:latin typeface="Arial"/>
                <a:ea typeface="Arial"/>
                <a:cs typeface="Arial"/>
                <a:sym typeface="Arial"/>
              </a:rPr>
              <a:t> þar </a:t>
            </a:r>
            <a:r>
              <a:rPr lang="en-US" sz="2700" b="1" i="0" u="none" strike="noStrike" dirty="0" err="1">
                <a:solidFill>
                  <a:srgbClr val="0070C0"/>
                </a:solidFill>
                <a:latin typeface="Arial"/>
                <a:ea typeface="Arial"/>
                <a:cs typeface="Arial"/>
                <a:sym typeface="Arial"/>
              </a:rPr>
              <a:t>sem</a:t>
            </a:r>
            <a:r>
              <a:rPr lang="en-US" sz="2700" b="1" i="0" u="none" strike="noStrike" dirty="0">
                <a:solidFill>
                  <a:srgbClr val="0070C0"/>
                </a:solidFill>
                <a:latin typeface="Arial"/>
                <a:ea typeface="Arial"/>
                <a:cs typeface="Arial"/>
                <a:sym typeface="Arial"/>
              </a:rPr>
              <a:t> </a:t>
            </a:r>
            <a:r>
              <a:rPr lang="en-US" sz="2700" b="1" i="0" u="none" strike="noStrike" dirty="0" err="1">
                <a:solidFill>
                  <a:srgbClr val="0070C0"/>
                </a:solidFill>
                <a:latin typeface="Arial"/>
                <a:ea typeface="Arial"/>
                <a:cs typeface="Arial"/>
                <a:sym typeface="Arial"/>
              </a:rPr>
              <a:t>væntingar</a:t>
            </a:r>
            <a:r>
              <a:rPr lang="en-US" sz="2700" b="1" i="0" u="none" strike="noStrike" dirty="0">
                <a:solidFill>
                  <a:srgbClr val="0070C0"/>
                </a:solidFill>
                <a:latin typeface="Arial"/>
                <a:ea typeface="Arial"/>
                <a:cs typeface="Arial"/>
                <a:sym typeface="Arial"/>
              </a:rPr>
              <a:t> þeirri </a:t>
            </a:r>
            <a:r>
              <a:rPr lang="en-US" sz="2700" b="1" i="0" u="none" strike="noStrike" dirty="0" err="1">
                <a:solidFill>
                  <a:srgbClr val="0070C0"/>
                </a:solidFill>
                <a:latin typeface="Arial"/>
                <a:ea typeface="Arial"/>
                <a:cs typeface="Arial"/>
                <a:sym typeface="Arial"/>
              </a:rPr>
              <a:t>til</a:t>
            </a:r>
            <a:r>
              <a:rPr lang="en-US" sz="2700" b="1" i="0" u="none" strike="noStrike" dirty="0">
                <a:solidFill>
                  <a:srgbClr val="0070C0"/>
                </a:solidFill>
                <a:latin typeface="Arial"/>
                <a:ea typeface="Arial"/>
                <a:cs typeface="Arial"/>
                <a:sym typeface="Arial"/>
              </a:rPr>
              <a:t> vinnu eru </a:t>
            </a:r>
            <a:r>
              <a:rPr lang="en-US" sz="2700" b="1" i="0" u="none" strike="noStrike" dirty="0" err="1">
                <a:solidFill>
                  <a:srgbClr val="0070C0"/>
                </a:solidFill>
                <a:latin typeface="Arial"/>
                <a:ea typeface="Arial"/>
                <a:cs typeface="Arial"/>
                <a:sym typeface="Arial"/>
              </a:rPr>
              <a:t>misjafnar</a:t>
            </a:r>
            <a:endParaRPr dirty="0"/>
          </a:p>
        </p:txBody>
      </p:sp>
      <p:sp>
        <p:nvSpPr>
          <p:cNvPr id="309" name="Google Shape;309;p52"/>
          <p:cNvSpPr txBox="1">
            <a:spLocks noGrp="1"/>
          </p:cNvSpPr>
          <p:nvPr>
            <p:ph type="body" idx="1"/>
          </p:nvPr>
        </p:nvSpPr>
        <p:spPr>
          <a:xfrm>
            <a:off x="457200" y="1823275"/>
            <a:ext cx="8229600" cy="4302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p:txBody>
      </p:sp>
      <p:sp>
        <p:nvSpPr>
          <p:cNvPr id="310" name="Google Shape;310;p52"/>
          <p:cNvSpPr/>
          <p:nvPr/>
        </p:nvSpPr>
        <p:spPr>
          <a:xfrm>
            <a:off x="457200" y="13954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11" name="Google Shape;311;p52"/>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312" name="Google Shape;312;p52"/>
          <p:cNvPicPr preferRelativeResize="0"/>
          <p:nvPr/>
        </p:nvPicPr>
        <p:blipFill rotWithShape="1">
          <a:blip r:embed="rId4">
            <a:alphaModFix/>
          </a:blip>
          <a:srcRect/>
          <a:stretch/>
        </p:blipFill>
        <p:spPr>
          <a:xfrm>
            <a:off x="7718900" y="6209113"/>
            <a:ext cx="1261242" cy="584750"/>
          </a:xfrm>
          <a:prstGeom prst="rect">
            <a:avLst/>
          </a:prstGeom>
          <a:noFill/>
          <a:ln>
            <a:noFill/>
          </a:ln>
        </p:spPr>
      </p:pic>
      <p:pic>
        <p:nvPicPr>
          <p:cNvPr id="313" name="Google Shape;313;p52"/>
          <p:cNvPicPr preferRelativeResize="0"/>
          <p:nvPr/>
        </p:nvPicPr>
        <p:blipFill rotWithShape="1">
          <a:blip r:embed="rId5">
            <a:alphaModFix/>
          </a:blip>
          <a:srcRect/>
          <a:stretch/>
        </p:blipFill>
        <p:spPr>
          <a:xfrm>
            <a:off x="419545" y="1698560"/>
            <a:ext cx="1157400" cy="1549739"/>
          </a:xfrm>
          <a:prstGeom prst="rect">
            <a:avLst/>
          </a:prstGeom>
          <a:noFill/>
          <a:ln>
            <a:noFill/>
          </a:ln>
        </p:spPr>
      </p:pic>
      <p:sp>
        <p:nvSpPr>
          <p:cNvPr id="314" name="Google Shape;314;p52"/>
          <p:cNvSpPr txBox="1"/>
          <p:nvPr/>
        </p:nvSpPr>
        <p:spPr>
          <a:xfrm>
            <a:off x="674483" y="5775229"/>
            <a:ext cx="2792994"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Photo by </a:t>
            </a:r>
            <a:r>
              <a:rPr lang="en-US" sz="1100" b="0" i="0" u="sng" strike="noStrike" cap="none">
                <a:solidFill>
                  <a:srgbClr val="000000"/>
                </a:solidFill>
                <a:latin typeface="Arial"/>
                <a:ea typeface="Arial"/>
                <a:cs typeface="Arial"/>
                <a:sym typeface="Arial"/>
                <a:hlinkClick r:id="rId6">
                  <a:extLst>
                    <a:ext uri="{A12FA001-AC4F-418D-AE19-62706E023703}">
                      <ahyp:hlinkClr xmlns:ahyp="http://schemas.microsoft.com/office/drawing/2018/hyperlinkcolor" val="tx"/>
                    </a:ext>
                  </a:extLst>
                </a:hlinkClick>
              </a:rPr>
              <a:t>Shingi Rice</a:t>
            </a:r>
            <a:r>
              <a:rPr lang="en-US" sz="1100" b="0" i="0" u="none" strike="noStrike" cap="none">
                <a:solidFill>
                  <a:srgbClr val="000000"/>
                </a:solidFill>
                <a:latin typeface="Arial"/>
                <a:ea typeface="Arial"/>
                <a:cs typeface="Arial"/>
                <a:sym typeface="Arial"/>
              </a:rPr>
              <a:t> on </a:t>
            </a:r>
            <a:r>
              <a:rPr lang="en-US" sz="1100" b="0" i="0" u="sng" strike="noStrike" cap="none">
                <a:solidFill>
                  <a:srgbClr val="000000"/>
                </a:solidFill>
                <a:latin typeface="Arial"/>
                <a:ea typeface="Arial"/>
                <a:cs typeface="Arial"/>
                <a:sym typeface="Arial"/>
                <a:hlinkClick r:id="rId7">
                  <a:extLst>
                    <a:ext uri="{A12FA001-AC4F-418D-AE19-62706E023703}">
                      <ahyp:hlinkClr xmlns:ahyp="http://schemas.microsoft.com/office/drawing/2018/hyperlinkcolor" val="tx"/>
                    </a:ext>
                  </a:extLst>
                </a:hlinkClick>
              </a:rPr>
              <a:t>Unsplash</a:t>
            </a:r>
            <a:r>
              <a:rPr lang="en-US" sz="1100" b="0" i="0" u="none" strike="noStrike" cap="none">
                <a:solidFill>
                  <a:srgbClr val="000000"/>
                </a:solidFill>
                <a:latin typeface="Arial"/>
                <a:ea typeface="Arial"/>
                <a:cs typeface="Arial"/>
                <a:sym typeface="Arial"/>
              </a:rPr>
              <a:t> </a:t>
            </a:r>
            <a:endParaRPr sz="1100" b="0" i="0" u="none" strike="noStrike" cap="none">
              <a:solidFill>
                <a:srgbClr val="000000"/>
              </a:solidFill>
              <a:latin typeface="Arial"/>
              <a:ea typeface="Arial"/>
              <a:cs typeface="Arial"/>
              <a:sym typeface="Arial"/>
            </a:endParaRPr>
          </a:p>
        </p:txBody>
      </p:sp>
      <p:pic>
        <p:nvPicPr>
          <p:cNvPr id="315" name="Google Shape;315;p52" descr="Medium shot of women looking at a phone&#10;&#10;Description automatically generated with medium confidence"/>
          <p:cNvPicPr preferRelativeResize="0"/>
          <p:nvPr/>
        </p:nvPicPr>
        <p:blipFill rotWithShape="1">
          <a:blip r:embed="rId8">
            <a:alphaModFix/>
          </a:blip>
          <a:srcRect/>
          <a:stretch/>
        </p:blipFill>
        <p:spPr>
          <a:xfrm>
            <a:off x="3655463" y="2592813"/>
            <a:ext cx="1867152" cy="2571042"/>
          </a:xfrm>
          <a:prstGeom prst="rect">
            <a:avLst/>
          </a:prstGeom>
          <a:noFill/>
          <a:ln>
            <a:noFill/>
          </a:ln>
        </p:spPr>
      </p:pic>
      <p:sp>
        <p:nvSpPr>
          <p:cNvPr id="316" name="Google Shape;316;p52"/>
          <p:cNvSpPr/>
          <p:nvPr/>
        </p:nvSpPr>
        <p:spPr>
          <a:xfrm>
            <a:off x="6230700" y="1488774"/>
            <a:ext cx="2086824" cy="1283304"/>
          </a:xfrm>
          <a:prstGeom prst="wedgeRectCallout">
            <a:avLst>
              <a:gd name="adj1" fmla="val -78764"/>
              <a:gd name="adj2" fmla="val 33634"/>
            </a:avLst>
          </a:prstGeom>
          <a:gradFill>
            <a:gsLst>
              <a:gs pos="0">
                <a:srgbClr val="9FC3FF"/>
              </a:gs>
              <a:gs pos="35000">
                <a:srgbClr val="BDD5FF"/>
              </a:gs>
              <a:gs pos="100000">
                <a:srgbClr val="E4EEFF"/>
              </a:gs>
            </a:gsLst>
            <a:lin ang="16200000" scaled="0"/>
          </a:gradFill>
          <a:ln w="9525" cap="flat" cmpd="sng">
            <a:solidFill>
              <a:srgbClr val="4A7DBA"/>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dirty="0" err="1">
                <a:solidFill>
                  <a:schemeClr val="dk1"/>
                </a:solidFill>
              </a:rPr>
              <a:t>Gildi</a:t>
            </a:r>
            <a:r>
              <a:rPr lang="en-US" dirty="0">
                <a:solidFill>
                  <a:schemeClr val="dk1"/>
                </a:solidFill>
              </a:rPr>
              <a:t> </a:t>
            </a:r>
            <a:r>
              <a:rPr lang="en-US" sz="1400" b="0" i="0" u="none" strike="noStrike" cap="none" dirty="0">
                <a:solidFill>
                  <a:schemeClr val="dk1"/>
                </a:solidFill>
                <a:latin typeface="Arial"/>
                <a:ea typeface="Arial"/>
                <a:cs typeface="Arial"/>
                <a:sym typeface="Arial"/>
              </a:rPr>
              <a:t>– vinna </a:t>
            </a:r>
            <a:r>
              <a:rPr lang="en-US" sz="1400" b="0" i="0" u="none" strike="noStrike" cap="none" dirty="0" err="1">
                <a:solidFill>
                  <a:schemeClr val="dk1"/>
                </a:solidFill>
                <a:latin typeface="Arial"/>
                <a:ea typeface="Arial"/>
                <a:cs typeface="Arial"/>
                <a:sym typeface="Arial"/>
              </a:rPr>
              <a:t>með</a:t>
            </a:r>
            <a:r>
              <a:rPr lang="en-US" sz="1400" b="0" i="0" u="none" strike="noStrike" cap="none" dirty="0">
                <a:solidFill>
                  <a:schemeClr val="dk1"/>
                </a:solidFill>
                <a:latin typeface="Arial"/>
                <a:ea typeface="Arial"/>
                <a:cs typeface="Arial"/>
                <a:sym typeface="Arial"/>
              </a:rPr>
              <a:t> </a:t>
            </a:r>
            <a:r>
              <a:rPr lang="en-US" sz="1400" b="0" i="0" u="none" strike="noStrike" cap="none" dirty="0" err="1">
                <a:solidFill>
                  <a:schemeClr val="dk1"/>
                </a:solidFill>
                <a:latin typeface="Arial"/>
                <a:ea typeface="Arial"/>
                <a:cs typeface="Arial"/>
                <a:sym typeface="Arial"/>
              </a:rPr>
              <a:t>félagslegan</a:t>
            </a:r>
            <a:r>
              <a:rPr lang="en-US" sz="1400" b="0" i="0" u="none" strike="noStrike" cap="none" dirty="0">
                <a:solidFill>
                  <a:schemeClr val="dk1"/>
                </a:solidFill>
                <a:latin typeface="Arial"/>
                <a:ea typeface="Arial"/>
                <a:cs typeface="Arial"/>
                <a:sym typeface="Arial"/>
              </a:rPr>
              <a:t> og </a:t>
            </a:r>
            <a:r>
              <a:rPr lang="en-US" sz="1400" b="0" i="0" u="none" strike="noStrike" cap="none" dirty="0" err="1">
                <a:solidFill>
                  <a:schemeClr val="dk1"/>
                </a:solidFill>
                <a:latin typeface="Arial"/>
                <a:ea typeface="Arial"/>
                <a:cs typeface="Arial"/>
                <a:sym typeface="Arial"/>
              </a:rPr>
              <a:t>siðlegan</a:t>
            </a:r>
            <a:r>
              <a:rPr lang="en-US" sz="1400" b="0" i="0" u="none" strike="noStrike" cap="none" dirty="0">
                <a:solidFill>
                  <a:schemeClr val="dk1"/>
                </a:solidFill>
                <a:latin typeface="Arial"/>
                <a:ea typeface="Arial"/>
                <a:cs typeface="Arial"/>
                <a:sym typeface="Arial"/>
              </a:rPr>
              <a:t> </a:t>
            </a:r>
            <a:r>
              <a:rPr lang="en-US" sz="1400" b="0" i="0" u="none" strike="noStrike" cap="none" dirty="0" err="1">
                <a:solidFill>
                  <a:schemeClr val="dk1"/>
                </a:solidFill>
                <a:latin typeface="Arial"/>
                <a:ea typeface="Arial"/>
                <a:cs typeface="Arial"/>
                <a:sym typeface="Arial"/>
              </a:rPr>
              <a:t>tilgang</a:t>
            </a:r>
            <a:endParaRPr sz="1400" b="0" i="0" u="none" strike="noStrike" cap="none" dirty="0">
              <a:solidFill>
                <a:srgbClr val="000000"/>
              </a:solidFill>
              <a:latin typeface="Arial"/>
              <a:ea typeface="Arial"/>
              <a:cs typeface="Arial"/>
              <a:sym typeface="Arial"/>
            </a:endParaRPr>
          </a:p>
        </p:txBody>
      </p:sp>
      <p:sp>
        <p:nvSpPr>
          <p:cNvPr id="318" name="Google Shape;318;p52"/>
          <p:cNvSpPr/>
          <p:nvPr/>
        </p:nvSpPr>
        <p:spPr>
          <a:xfrm>
            <a:off x="1576942" y="1890750"/>
            <a:ext cx="1656785" cy="1143000"/>
          </a:xfrm>
          <a:prstGeom prst="wedgeRoundRectCallout">
            <a:avLst>
              <a:gd name="adj1" fmla="val 52937"/>
              <a:gd name="adj2" fmla="val 78342"/>
              <a:gd name="adj3" fmla="val 16667"/>
            </a:avLst>
          </a:prstGeom>
          <a:gradFill>
            <a:gsLst>
              <a:gs pos="0">
                <a:srgbClr val="DAFEA4"/>
              </a:gs>
              <a:gs pos="35000">
                <a:srgbClr val="E3FEBF"/>
              </a:gs>
              <a:gs pos="100000">
                <a:srgbClr val="F4FEE6"/>
              </a:gs>
            </a:gsLst>
            <a:lin ang="16200000" scaled="0"/>
          </a:gradFill>
          <a:ln w="9525" cap="flat" cmpd="sng">
            <a:solidFill>
              <a:srgbClr val="97B853"/>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err="1">
                <a:solidFill>
                  <a:schemeClr val="dk1"/>
                </a:solidFill>
                <a:latin typeface="Arial"/>
                <a:ea typeface="Arial"/>
                <a:cs typeface="Arial"/>
                <a:sym typeface="Arial"/>
              </a:rPr>
              <a:t>Hafa</a:t>
            </a:r>
            <a:r>
              <a:rPr lang="en-US" sz="1400" b="0" i="0" u="none" strike="noStrike" cap="none" dirty="0">
                <a:solidFill>
                  <a:schemeClr val="dk1"/>
                </a:solidFill>
                <a:latin typeface="Arial"/>
                <a:ea typeface="Arial"/>
                <a:cs typeface="Arial"/>
                <a:sym typeface="Arial"/>
              </a:rPr>
              <a:t> </a:t>
            </a:r>
            <a:r>
              <a:rPr lang="en-US" sz="1400" b="0" i="0" u="none" strike="noStrike" cap="none" dirty="0" err="1">
                <a:solidFill>
                  <a:schemeClr val="dk1"/>
                </a:solidFill>
                <a:latin typeface="Arial"/>
                <a:ea typeface="Arial"/>
                <a:cs typeface="Arial"/>
                <a:sym typeface="Arial"/>
              </a:rPr>
              <a:t>rödd</a:t>
            </a:r>
            <a:r>
              <a:rPr lang="en-US" sz="1400" b="0" i="0" u="none" strike="noStrike" cap="none" dirty="0">
                <a:solidFill>
                  <a:schemeClr val="dk1"/>
                </a:solidFill>
                <a:latin typeface="Arial"/>
                <a:ea typeface="Arial"/>
                <a:cs typeface="Arial"/>
                <a:sym typeface="Arial"/>
              </a:rPr>
              <a:t> og </a:t>
            </a:r>
            <a:r>
              <a:rPr lang="en-US" sz="1400" b="0" i="0" u="none" strike="noStrike" cap="none" dirty="0" err="1">
                <a:solidFill>
                  <a:schemeClr val="dk1"/>
                </a:solidFill>
                <a:latin typeface="Arial"/>
                <a:ea typeface="Arial"/>
                <a:cs typeface="Arial"/>
                <a:sym typeface="Arial"/>
              </a:rPr>
              <a:t>krefjast</a:t>
            </a:r>
            <a:r>
              <a:rPr lang="en-US" sz="1400" b="0" i="0" u="none" strike="noStrike" cap="none" dirty="0">
                <a:solidFill>
                  <a:schemeClr val="dk1"/>
                </a:solidFill>
                <a:latin typeface="Arial"/>
                <a:ea typeface="Arial"/>
                <a:cs typeface="Arial"/>
                <a:sym typeface="Arial"/>
              </a:rPr>
              <a:t> </a:t>
            </a:r>
            <a:r>
              <a:rPr lang="en-US" sz="1400" b="0" i="0" u="none" strike="noStrike" cap="none" dirty="0" err="1">
                <a:solidFill>
                  <a:schemeClr val="dk1"/>
                </a:solidFill>
                <a:latin typeface="Arial"/>
                <a:ea typeface="Arial"/>
                <a:cs typeface="Arial"/>
                <a:sym typeface="Arial"/>
              </a:rPr>
              <a:t>breytinga</a:t>
            </a:r>
            <a:endParaRPr sz="1400" b="0" i="0" u="none" strike="noStrike" cap="none" dirty="0">
              <a:solidFill>
                <a:srgbClr val="000000"/>
              </a:solidFill>
              <a:latin typeface="Arial"/>
              <a:ea typeface="Arial"/>
              <a:cs typeface="Arial"/>
              <a:sym typeface="Arial"/>
            </a:endParaRPr>
          </a:p>
        </p:txBody>
      </p:sp>
      <p:sp>
        <p:nvSpPr>
          <p:cNvPr id="320" name="Google Shape;320;p52"/>
          <p:cNvSpPr/>
          <p:nvPr/>
        </p:nvSpPr>
        <p:spPr>
          <a:xfrm>
            <a:off x="3568422" y="5352054"/>
            <a:ext cx="2007155" cy="1441810"/>
          </a:xfrm>
          <a:prstGeom prst="wedgeEllipseCallout">
            <a:avLst>
              <a:gd name="adj1" fmla="val -34227"/>
              <a:gd name="adj2" fmla="val -54035"/>
            </a:avLst>
          </a:prstGeom>
          <a:gradFill>
            <a:gsLst>
              <a:gs pos="0">
                <a:srgbClr val="FFA09D"/>
              </a:gs>
              <a:gs pos="35000">
                <a:srgbClr val="FFBCBC"/>
              </a:gs>
              <a:gs pos="100000">
                <a:srgbClr val="FFE2E2"/>
              </a:gs>
            </a:gsLst>
            <a:lin ang="16200000" scaled="0"/>
          </a:gradFill>
          <a:ln w="9525" cap="flat" cmpd="sng">
            <a:solidFill>
              <a:srgbClr val="BD4B48"/>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err="1">
                <a:solidFill>
                  <a:schemeClr val="dk1"/>
                </a:solidFill>
                <a:latin typeface="Arial"/>
                <a:ea typeface="Arial"/>
                <a:cs typeface="Arial"/>
                <a:sym typeface="Arial"/>
              </a:rPr>
              <a:t>Vilja</a:t>
            </a:r>
            <a:r>
              <a:rPr lang="en-US" sz="1400" b="0" i="0" u="none" strike="noStrike" cap="none" dirty="0">
                <a:solidFill>
                  <a:schemeClr val="dk1"/>
                </a:solidFill>
                <a:latin typeface="Arial"/>
                <a:ea typeface="Arial"/>
                <a:cs typeface="Arial"/>
                <a:sym typeface="Arial"/>
              </a:rPr>
              <a:t> </a:t>
            </a:r>
            <a:r>
              <a:rPr lang="en-US" dirty="0" err="1">
                <a:solidFill>
                  <a:schemeClr val="dk1"/>
                </a:solidFill>
              </a:rPr>
              <a:t>fríðindi</a:t>
            </a:r>
            <a:r>
              <a:rPr lang="en-US" dirty="0">
                <a:solidFill>
                  <a:schemeClr val="dk1"/>
                </a:solidFill>
              </a:rPr>
              <a:t> </a:t>
            </a:r>
            <a:r>
              <a:rPr lang="en-US" dirty="0" err="1">
                <a:solidFill>
                  <a:schemeClr val="dk1"/>
                </a:solidFill>
              </a:rPr>
              <a:t>s.s.</a:t>
            </a:r>
            <a:r>
              <a:rPr lang="en-US" dirty="0">
                <a:solidFill>
                  <a:schemeClr val="dk1"/>
                </a:solidFill>
              </a:rPr>
              <a:t> </a:t>
            </a:r>
            <a:r>
              <a:rPr lang="en-US" dirty="0" err="1">
                <a:solidFill>
                  <a:schemeClr val="dk1"/>
                </a:solidFill>
              </a:rPr>
              <a:t>sveigjanleika</a:t>
            </a:r>
            <a:r>
              <a:rPr lang="en-US" dirty="0">
                <a:solidFill>
                  <a:schemeClr val="dk1"/>
                </a:solidFill>
              </a:rPr>
              <a:t>, </a:t>
            </a:r>
            <a:r>
              <a:rPr lang="en-US" dirty="0" err="1">
                <a:solidFill>
                  <a:schemeClr val="dk1"/>
                </a:solidFill>
              </a:rPr>
              <a:t>heilsurækt</a:t>
            </a:r>
            <a:r>
              <a:rPr lang="en-US" sz="1400" b="0" i="0" u="none" strike="noStrike" cap="none" dirty="0">
                <a:solidFill>
                  <a:schemeClr val="dk1"/>
                </a:solidFill>
                <a:latin typeface="Arial"/>
                <a:ea typeface="Arial"/>
                <a:cs typeface="Arial"/>
                <a:sym typeface="Arial"/>
              </a:rPr>
              <a:t>, </a:t>
            </a:r>
            <a:r>
              <a:rPr lang="en-US" sz="1400" b="0" i="0" u="none" strike="noStrike" cap="none" dirty="0" err="1">
                <a:solidFill>
                  <a:schemeClr val="dk1"/>
                </a:solidFill>
                <a:latin typeface="Arial"/>
                <a:ea typeface="Arial"/>
                <a:cs typeface="Arial"/>
                <a:sym typeface="Arial"/>
              </a:rPr>
              <a:t>o.sv.frv</a:t>
            </a:r>
            <a:r>
              <a:rPr lang="en-US" sz="1400" b="0" i="0" u="none" strike="noStrike" cap="none" dirty="0">
                <a:solidFill>
                  <a:schemeClr val="dk1"/>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p:txBody>
      </p:sp>
      <p:sp>
        <p:nvSpPr>
          <p:cNvPr id="321" name="Google Shape;321;p52"/>
          <p:cNvSpPr/>
          <p:nvPr/>
        </p:nvSpPr>
        <p:spPr>
          <a:xfrm>
            <a:off x="3568423" y="1545536"/>
            <a:ext cx="2341852" cy="1283304"/>
          </a:xfrm>
          <a:prstGeom prst="wedgeEllipseCallout">
            <a:avLst>
              <a:gd name="adj1" fmla="val -20833"/>
              <a:gd name="adj2" fmla="val 62500"/>
            </a:avLst>
          </a:prstGeom>
          <a:gradFill>
            <a:gsLst>
              <a:gs pos="0">
                <a:srgbClr val="FFBB82"/>
              </a:gs>
              <a:gs pos="35000">
                <a:srgbClr val="FFCFA8"/>
              </a:gs>
              <a:gs pos="100000">
                <a:srgbClr val="FFEBD9"/>
              </a:gs>
            </a:gsLst>
            <a:lin ang="16200000" scaled="0"/>
          </a:gradFill>
          <a:ln w="9525" cap="flat" cmpd="sng">
            <a:solidFill>
              <a:srgbClr val="F5913F"/>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err="1">
                <a:solidFill>
                  <a:schemeClr val="dk1"/>
                </a:solidFill>
                <a:latin typeface="Arial"/>
                <a:ea typeface="Arial"/>
                <a:cs typeface="Arial"/>
                <a:sym typeface="Arial"/>
              </a:rPr>
              <a:t>Hafa</a:t>
            </a:r>
            <a:r>
              <a:rPr lang="en-US" sz="1400" b="0" i="0" u="none" strike="noStrike" cap="none" dirty="0">
                <a:solidFill>
                  <a:schemeClr val="dk1"/>
                </a:solidFill>
                <a:latin typeface="Arial"/>
                <a:ea typeface="Arial"/>
                <a:cs typeface="Arial"/>
                <a:sym typeface="Arial"/>
              </a:rPr>
              <a:t> ekki </a:t>
            </a:r>
            <a:r>
              <a:rPr lang="en-US" sz="1400" b="0" i="0" u="none" strike="noStrike" cap="none" dirty="0" err="1">
                <a:solidFill>
                  <a:schemeClr val="dk1"/>
                </a:solidFill>
                <a:latin typeface="Arial"/>
                <a:ea typeface="Arial"/>
                <a:cs typeface="Arial"/>
                <a:sym typeface="Arial"/>
              </a:rPr>
              <a:t>áhuga</a:t>
            </a:r>
            <a:r>
              <a:rPr lang="en-US" sz="1400" b="0" i="0" u="none" strike="noStrike" cap="none" dirty="0">
                <a:solidFill>
                  <a:schemeClr val="dk1"/>
                </a:solidFill>
                <a:latin typeface="Arial"/>
                <a:ea typeface="Arial"/>
                <a:cs typeface="Arial"/>
                <a:sym typeface="Arial"/>
              </a:rPr>
              <a:t> á 40 </a:t>
            </a:r>
            <a:r>
              <a:rPr lang="en-US" sz="1400" b="0" i="0" u="none" strike="noStrike" cap="none" dirty="0" err="1">
                <a:solidFill>
                  <a:schemeClr val="dk1"/>
                </a:solidFill>
                <a:latin typeface="Arial"/>
                <a:ea typeface="Arial"/>
                <a:cs typeface="Arial"/>
                <a:sym typeface="Arial"/>
              </a:rPr>
              <a:t>stunda</a:t>
            </a:r>
            <a:r>
              <a:rPr lang="en-US" sz="1400" b="0" i="0" u="none" strike="noStrike" cap="none" dirty="0">
                <a:solidFill>
                  <a:schemeClr val="dk1"/>
                </a:solidFill>
                <a:latin typeface="Arial"/>
                <a:ea typeface="Arial"/>
                <a:cs typeface="Arial"/>
                <a:sym typeface="Arial"/>
              </a:rPr>
              <a:t> vinnu viku- </a:t>
            </a:r>
            <a:r>
              <a:rPr lang="en-US" sz="1400" b="0" i="0" u="none" strike="noStrike" cap="none" dirty="0" err="1">
                <a:solidFill>
                  <a:schemeClr val="dk1"/>
                </a:solidFill>
                <a:latin typeface="Arial"/>
                <a:ea typeface="Arial"/>
                <a:cs typeface="Arial"/>
                <a:sym typeface="Arial"/>
              </a:rPr>
              <a:t>betra</a:t>
            </a:r>
            <a:r>
              <a:rPr lang="en-US" sz="1400" b="0" i="0" u="none" strike="noStrike" cap="none" dirty="0">
                <a:solidFill>
                  <a:schemeClr val="dk1"/>
                </a:solidFill>
                <a:latin typeface="Arial"/>
                <a:ea typeface="Arial"/>
                <a:cs typeface="Arial"/>
                <a:sym typeface="Arial"/>
              </a:rPr>
              <a:t> </a:t>
            </a:r>
            <a:r>
              <a:rPr lang="en-US" sz="1400" b="0" i="0" u="none" strike="noStrike" cap="none" dirty="0" err="1">
                <a:solidFill>
                  <a:schemeClr val="dk1"/>
                </a:solidFill>
                <a:latin typeface="Arial"/>
                <a:ea typeface="Arial"/>
                <a:cs typeface="Arial"/>
                <a:sym typeface="Arial"/>
              </a:rPr>
              <a:t>jafnvægi</a:t>
            </a:r>
            <a:r>
              <a:rPr lang="en-US" sz="1400" b="0" i="0" u="none" strike="noStrike" cap="none" dirty="0">
                <a:solidFill>
                  <a:schemeClr val="dk1"/>
                </a:solidFill>
                <a:latin typeface="Arial"/>
                <a:ea typeface="Arial"/>
                <a:cs typeface="Arial"/>
                <a:sym typeface="Arial"/>
              </a:rPr>
              <a:t> milli vinnu og </a:t>
            </a:r>
            <a:r>
              <a:rPr lang="en-US" sz="1400" b="0" i="0" u="none" strike="noStrike" cap="none" dirty="0" err="1">
                <a:solidFill>
                  <a:schemeClr val="dk1"/>
                </a:solidFill>
                <a:latin typeface="Arial"/>
                <a:ea typeface="Arial"/>
                <a:cs typeface="Arial"/>
                <a:sym typeface="Arial"/>
              </a:rPr>
              <a:t>einkalífs</a:t>
            </a:r>
            <a:endParaRPr sz="1400" b="0" i="0" u="none" strike="noStrike" cap="none" dirty="0">
              <a:solidFill>
                <a:srgbClr val="000000"/>
              </a:solidFill>
              <a:latin typeface="Arial"/>
              <a:ea typeface="Arial"/>
              <a:cs typeface="Arial"/>
              <a:sym typeface="Arial"/>
            </a:endParaRPr>
          </a:p>
        </p:txBody>
      </p:sp>
      <p:sp>
        <p:nvSpPr>
          <p:cNvPr id="322" name="Google Shape;322;p52"/>
          <p:cNvSpPr/>
          <p:nvPr/>
        </p:nvSpPr>
        <p:spPr>
          <a:xfrm>
            <a:off x="6104966" y="2813340"/>
            <a:ext cx="2445483" cy="1418634"/>
          </a:xfrm>
          <a:prstGeom prst="wedgeEllipseCallout">
            <a:avLst>
              <a:gd name="adj1" fmla="val -77673"/>
              <a:gd name="adj2" fmla="val -10746"/>
            </a:avLst>
          </a:prstGeom>
          <a:solidFill>
            <a:srgbClr val="B2A0C7"/>
          </a:solidFill>
          <a:ln w="9525" cap="flat" cmpd="sng">
            <a:solidFill>
              <a:srgbClr val="45A9C4"/>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err="1">
                <a:solidFill>
                  <a:schemeClr val="dk1"/>
                </a:solidFill>
                <a:latin typeface="Arial"/>
                <a:ea typeface="Arial"/>
                <a:cs typeface="Arial"/>
                <a:sym typeface="Arial"/>
              </a:rPr>
              <a:t>Fjarvinna</a:t>
            </a:r>
            <a:r>
              <a:rPr lang="en-US" sz="1400" b="0" i="0" u="none" strike="noStrike" cap="none" dirty="0">
                <a:solidFill>
                  <a:schemeClr val="dk1"/>
                </a:solidFill>
                <a:latin typeface="Arial"/>
                <a:ea typeface="Arial"/>
                <a:cs typeface="Arial"/>
                <a:sym typeface="Arial"/>
              </a:rPr>
              <a:t> </a:t>
            </a:r>
            <a:r>
              <a:rPr lang="en-US" sz="1400" b="0" i="0" u="none" strike="noStrike" cap="none" dirty="0" err="1">
                <a:solidFill>
                  <a:schemeClr val="dk1"/>
                </a:solidFill>
                <a:latin typeface="Arial"/>
                <a:ea typeface="Arial"/>
                <a:cs typeface="Arial"/>
                <a:sym typeface="Arial"/>
              </a:rPr>
              <a:t>freistar</a:t>
            </a:r>
            <a:r>
              <a:rPr lang="en-US" sz="1400" b="0" i="0" u="none" strike="noStrike" cap="none" dirty="0">
                <a:solidFill>
                  <a:schemeClr val="dk1"/>
                </a:solidFill>
                <a:latin typeface="Arial"/>
                <a:ea typeface="Arial"/>
                <a:cs typeface="Arial"/>
                <a:sym typeface="Arial"/>
              </a:rPr>
              <a:t>, </a:t>
            </a:r>
            <a:r>
              <a:rPr lang="en-US" sz="1400" b="0" i="0" u="none" strike="noStrike" cap="none" dirty="0" err="1">
                <a:solidFill>
                  <a:schemeClr val="dk1"/>
                </a:solidFill>
                <a:latin typeface="Arial"/>
                <a:ea typeface="Arial"/>
                <a:cs typeface="Arial"/>
                <a:sym typeface="Arial"/>
              </a:rPr>
              <a:t>Störf</a:t>
            </a:r>
            <a:r>
              <a:rPr lang="en-US" sz="1400" b="0" i="0" u="none" strike="noStrike" cap="none" dirty="0">
                <a:solidFill>
                  <a:schemeClr val="dk1"/>
                </a:solidFill>
                <a:latin typeface="Arial"/>
                <a:ea typeface="Arial"/>
                <a:cs typeface="Arial"/>
                <a:sym typeface="Arial"/>
              </a:rPr>
              <a:t> á </a:t>
            </a:r>
            <a:r>
              <a:rPr lang="en-US" sz="1400" b="0" i="0" u="none" strike="noStrike" cap="none" dirty="0" err="1">
                <a:solidFill>
                  <a:schemeClr val="dk1"/>
                </a:solidFill>
                <a:latin typeface="Arial"/>
                <a:ea typeface="Arial"/>
                <a:cs typeface="Arial"/>
                <a:sym typeface="Arial"/>
              </a:rPr>
              <a:t>alþjóðlegum</a:t>
            </a:r>
            <a:r>
              <a:rPr lang="en-US" sz="1400" b="0" i="0" u="none" strike="noStrike" cap="none" dirty="0">
                <a:solidFill>
                  <a:schemeClr val="dk1"/>
                </a:solidFill>
                <a:latin typeface="Arial"/>
                <a:ea typeface="Arial"/>
                <a:cs typeface="Arial"/>
                <a:sym typeface="Arial"/>
              </a:rPr>
              <a:t> </a:t>
            </a:r>
            <a:r>
              <a:rPr lang="en-US" sz="1400" b="0" i="0" u="none" strike="noStrike" cap="none" dirty="0" err="1">
                <a:solidFill>
                  <a:schemeClr val="dk1"/>
                </a:solidFill>
                <a:latin typeface="Arial"/>
                <a:ea typeface="Arial"/>
                <a:cs typeface="Arial"/>
                <a:sym typeface="Arial"/>
              </a:rPr>
              <a:t>markaði</a:t>
            </a:r>
            <a:r>
              <a:rPr lang="en-US" sz="1400" b="0" i="0" u="none" strike="noStrike" cap="none" dirty="0">
                <a:solidFill>
                  <a:schemeClr val="dk1"/>
                </a:solidFill>
                <a:latin typeface="Arial"/>
                <a:ea typeface="Arial"/>
                <a:cs typeface="Arial"/>
                <a:sym typeface="Arial"/>
              </a:rPr>
              <a:t> </a:t>
            </a:r>
            <a:r>
              <a:rPr lang="en-US" sz="1400" b="0" i="0" u="none" strike="noStrike" cap="none" dirty="0" err="1">
                <a:solidFill>
                  <a:schemeClr val="dk1"/>
                </a:solidFill>
                <a:latin typeface="Arial"/>
                <a:ea typeface="Arial"/>
                <a:cs typeface="Arial"/>
                <a:sym typeface="Arial"/>
              </a:rPr>
              <a:t>unnin</a:t>
            </a:r>
            <a:r>
              <a:rPr lang="en-US" sz="1400" b="0" i="0" u="none" strike="noStrike" cap="none" dirty="0">
                <a:solidFill>
                  <a:schemeClr val="dk1"/>
                </a:solidFill>
                <a:latin typeface="Arial"/>
                <a:ea typeface="Arial"/>
                <a:cs typeface="Arial"/>
                <a:sym typeface="Arial"/>
              </a:rPr>
              <a:t> í </a:t>
            </a:r>
            <a:r>
              <a:rPr lang="en-US" sz="1400" b="0" i="0" u="none" strike="noStrike" cap="none" dirty="0" err="1">
                <a:solidFill>
                  <a:schemeClr val="dk1"/>
                </a:solidFill>
                <a:latin typeface="Arial"/>
                <a:ea typeface="Arial"/>
                <a:cs typeface="Arial"/>
                <a:sym typeface="Arial"/>
              </a:rPr>
              <a:t>fjarvinnu</a:t>
            </a:r>
            <a:endParaRPr sz="1400" b="0" i="0" u="none" strike="noStrike" cap="none" dirty="0">
              <a:solidFill>
                <a:srgbClr val="000000"/>
              </a:solidFill>
              <a:latin typeface="Arial"/>
              <a:ea typeface="Arial"/>
              <a:cs typeface="Arial"/>
              <a:sym typeface="Arial"/>
            </a:endParaRPr>
          </a:p>
        </p:txBody>
      </p:sp>
      <p:sp>
        <p:nvSpPr>
          <p:cNvPr id="323" name="Google Shape;323;p52"/>
          <p:cNvSpPr/>
          <p:nvPr/>
        </p:nvSpPr>
        <p:spPr>
          <a:xfrm>
            <a:off x="960188" y="3737458"/>
            <a:ext cx="2339761" cy="1074481"/>
          </a:xfrm>
          <a:prstGeom prst="wedgeEllipseCallout">
            <a:avLst>
              <a:gd name="adj1" fmla="val 64681"/>
              <a:gd name="adj2" fmla="val -57990"/>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Arial"/>
                <a:ea typeface="Arial"/>
                <a:cs typeface="Arial"/>
                <a:sym typeface="Arial"/>
              </a:rPr>
              <a:t>Meta og </a:t>
            </a:r>
            <a:r>
              <a:rPr lang="en-US" sz="1400" b="0" i="0" u="none" strike="noStrike" cap="none" dirty="0" err="1">
                <a:solidFill>
                  <a:schemeClr val="dk1"/>
                </a:solidFill>
                <a:latin typeface="Arial"/>
                <a:ea typeface="Arial"/>
                <a:cs typeface="Arial"/>
                <a:sym typeface="Arial"/>
              </a:rPr>
              <a:t>styðja</a:t>
            </a:r>
            <a:r>
              <a:rPr lang="en-US" sz="1400" b="0" i="0" u="none" strike="noStrike" cap="none" dirty="0">
                <a:solidFill>
                  <a:schemeClr val="dk1"/>
                </a:solidFill>
                <a:latin typeface="Arial"/>
                <a:ea typeface="Arial"/>
                <a:cs typeface="Arial"/>
                <a:sym typeface="Arial"/>
              </a:rPr>
              <a:t> fyrirtæki </a:t>
            </a:r>
            <a:r>
              <a:rPr lang="en-US" dirty="0">
                <a:solidFill>
                  <a:schemeClr val="dk1"/>
                </a:solidFill>
              </a:rPr>
              <a:t>á </a:t>
            </a:r>
            <a:r>
              <a:rPr lang="en-US" dirty="0" err="1">
                <a:solidFill>
                  <a:schemeClr val="dk1"/>
                </a:solidFill>
              </a:rPr>
              <a:t>siðferðilegum</a:t>
            </a:r>
            <a:r>
              <a:rPr lang="en-US" dirty="0">
                <a:solidFill>
                  <a:schemeClr val="dk1"/>
                </a:solidFill>
              </a:rPr>
              <a:t> </a:t>
            </a:r>
            <a:r>
              <a:rPr lang="en-US" dirty="0" err="1">
                <a:solidFill>
                  <a:schemeClr val="dk1"/>
                </a:solidFill>
              </a:rPr>
              <a:t>grundvelli</a:t>
            </a:r>
            <a:endParaRPr sz="1400" b="0" i="0" u="none" strike="noStrike" cap="none" dirty="0">
              <a:solidFill>
                <a:srgbClr val="000000"/>
              </a:solidFill>
              <a:latin typeface="Arial"/>
              <a:ea typeface="Arial"/>
              <a:cs typeface="Arial"/>
              <a:sym typeface="Arial"/>
            </a:endParaRPr>
          </a:p>
        </p:txBody>
      </p:sp>
      <p:sp>
        <p:nvSpPr>
          <p:cNvPr id="324" name="Google Shape;324;p52"/>
          <p:cNvSpPr/>
          <p:nvPr/>
        </p:nvSpPr>
        <p:spPr>
          <a:xfrm>
            <a:off x="6324131" y="4273236"/>
            <a:ext cx="2007155" cy="1170893"/>
          </a:xfrm>
          <a:prstGeom prst="wedgeEllipseCallout">
            <a:avLst>
              <a:gd name="adj1" fmla="val -67635"/>
              <a:gd name="adj2" fmla="val -41696"/>
            </a:avLst>
          </a:prstGeom>
          <a:gradFill>
            <a:gsLst>
              <a:gs pos="0">
                <a:srgbClr val="DAFEA4"/>
              </a:gs>
              <a:gs pos="35000">
                <a:srgbClr val="E3FEBF"/>
              </a:gs>
              <a:gs pos="100000">
                <a:srgbClr val="F4FEE6"/>
              </a:gs>
            </a:gsLst>
            <a:lin ang="16200000" scaled="0"/>
          </a:gradFill>
          <a:ln w="9525" cap="flat" cmpd="sng">
            <a:solidFill>
              <a:srgbClr val="97B853"/>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err="1">
                <a:solidFill>
                  <a:schemeClr val="dk1"/>
                </a:solidFill>
                <a:latin typeface="Arial"/>
                <a:ea typeface="Arial"/>
                <a:cs typeface="Arial"/>
                <a:sym typeface="Arial"/>
              </a:rPr>
              <a:t>Vilja</a:t>
            </a:r>
            <a:r>
              <a:rPr lang="en-US" sz="1400" b="0" i="0" u="none" strike="noStrike" cap="none" dirty="0">
                <a:solidFill>
                  <a:schemeClr val="dk1"/>
                </a:solidFill>
                <a:latin typeface="Arial"/>
                <a:ea typeface="Arial"/>
                <a:cs typeface="Arial"/>
                <a:sym typeface="Arial"/>
              </a:rPr>
              <a:t> </a:t>
            </a:r>
            <a:r>
              <a:rPr lang="en-US" sz="1400" b="0" i="0" u="none" strike="noStrike" cap="none" dirty="0" err="1">
                <a:solidFill>
                  <a:schemeClr val="dk1"/>
                </a:solidFill>
                <a:latin typeface="Arial"/>
                <a:ea typeface="Arial"/>
                <a:cs typeface="Arial"/>
                <a:sym typeface="Arial"/>
              </a:rPr>
              <a:t>fjölbreytni</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53"/>
          <p:cNvSpPr txBox="1">
            <a:spLocks noGrp="1"/>
          </p:cNvSpPr>
          <p:nvPr>
            <p:ph type="title"/>
          </p:nvPr>
        </p:nvSpPr>
        <p:spPr>
          <a:xfrm>
            <a:off x="308321" y="89649"/>
            <a:ext cx="76557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600"/>
              </a:spcAft>
              <a:buSzPct val="45454"/>
              <a:buNone/>
            </a:pPr>
            <a:r>
              <a:rPr lang="en-US" sz="3200" b="1" dirty="0">
                <a:solidFill>
                  <a:srgbClr val="0070C0"/>
                </a:solidFill>
              </a:rPr>
              <a:t>En eru fyrirtæki/stofnanir </a:t>
            </a:r>
            <a:r>
              <a:rPr lang="en-US" sz="3200" b="1" dirty="0" err="1">
                <a:solidFill>
                  <a:srgbClr val="0070C0"/>
                </a:solidFill>
              </a:rPr>
              <a:t>að</a:t>
            </a:r>
            <a:r>
              <a:rPr lang="en-US" sz="3200" b="1" dirty="0">
                <a:solidFill>
                  <a:srgbClr val="0070C0"/>
                </a:solidFill>
              </a:rPr>
              <a:t> </a:t>
            </a:r>
            <a:r>
              <a:rPr lang="en-US" sz="3200" b="1" dirty="0" err="1">
                <a:solidFill>
                  <a:srgbClr val="0070C0"/>
                </a:solidFill>
              </a:rPr>
              <a:t>höfða</a:t>
            </a:r>
            <a:r>
              <a:rPr lang="en-US" sz="3200" b="1" dirty="0">
                <a:solidFill>
                  <a:srgbClr val="0070C0"/>
                </a:solidFill>
              </a:rPr>
              <a:t> </a:t>
            </a:r>
            <a:r>
              <a:rPr lang="en-US" sz="3200" b="1" dirty="0" err="1">
                <a:solidFill>
                  <a:srgbClr val="0070C0"/>
                </a:solidFill>
              </a:rPr>
              <a:t>til</a:t>
            </a:r>
            <a:r>
              <a:rPr lang="en-US" sz="3200" b="1" dirty="0">
                <a:solidFill>
                  <a:srgbClr val="0070C0"/>
                </a:solidFill>
              </a:rPr>
              <a:t> </a:t>
            </a:r>
            <a:r>
              <a:rPr lang="en-US" sz="3200" b="1" dirty="0" err="1">
                <a:solidFill>
                  <a:srgbClr val="0070C0"/>
                </a:solidFill>
              </a:rPr>
              <a:t>mismunandi</a:t>
            </a:r>
            <a:r>
              <a:rPr lang="en-US" sz="3200" b="1" dirty="0">
                <a:solidFill>
                  <a:srgbClr val="0070C0"/>
                </a:solidFill>
              </a:rPr>
              <a:t> </a:t>
            </a:r>
            <a:r>
              <a:rPr lang="en-US" sz="3200" b="1" dirty="0" err="1">
                <a:solidFill>
                  <a:srgbClr val="0070C0"/>
                </a:solidFill>
              </a:rPr>
              <a:t>hópa</a:t>
            </a:r>
            <a:r>
              <a:rPr lang="en-US" sz="3200" b="1" dirty="0">
                <a:solidFill>
                  <a:srgbClr val="0070C0"/>
                </a:solidFill>
              </a:rPr>
              <a:t> </a:t>
            </a:r>
            <a:r>
              <a:rPr lang="en-US" sz="3200" b="1" dirty="0" err="1">
                <a:solidFill>
                  <a:srgbClr val="0070C0"/>
                </a:solidFill>
              </a:rPr>
              <a:t>atvinnuleitenda</a:t>
            </a:r>
            <a:r>
              <a:rPr lang="en-US" sz="2800" b="1" i="0" u="none" strike="noStrike" dirty="0">
                <a:solidFill>
                  <a:srgbClr val="0070C0"/>
                </a:solidFill>
                <a:latin typeface="Arial"/>
                <a:ea typeface="Arial"/>
                <a:cs typeface="Arial"/>
                <a:sym typeface="Arial"/>
              </a:rPr>
              <a:t>?</a:t>
            </a:r>
            <a:endParaRPr sz="2800" dirty="0"/>
          </a:p>
        </p:txBody>
      </p:sp>
      <p:sp>
        <p:nvSpPr>
          <p:cNvPr id="330" name="Google Shape;330;p53"/>
          <p:cNvSpPr txBox="1">
            <a:spLocks noGrp="1"/>
          </p:cNvSpPr>
          <p:nvPr>
            <p:ph type="body" idx="1"/>
          </p:nvPr>
        </p:nvSpPr>
        <p:spPr>
          <a:xfrm>
            <a:off x="914400" y="1906213"/>
            <a:ext cx="8229600" cy="4302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1600" dirty="0"/>
          </a:p>
          <a:p>
            <a:pPr marL="0" lvl="0" indent="0" algn="l" rtl="0">
              <a:lnSpc>
                <a:spcPct val="100000"/>
              </a:lnSpc>
              <a:spcBef>
                <a:spcPts val="360"/>
              </a:spcBef>
              <a:spcAft>
                <a:spcPts val="0"/>
              </a:spcAft>
              <a:buSzPts val="1800"/>
              <a:buNone/>
            </a:pPr>
            <a:endParaRPr sz="1600" dirty="0"/>
          </a:p>
          <a:p>
            <a:pPr marL="0" lvl="0" indent="0" algn="l" rtl="0">
              <a:lnSpc>
                <a:spcPct val="100000"/>
              </a:lnSpc>
              <a:spcBef>
                <a:spcPts val="360"/>
              </a:spcBef>
              <a:spcAft>
                <a:spcPts val="0"/>
              </a:spcAft>
              <a:buSzPts val="1800"/>
              <a:buNone/>
            </a:pPr>
            <a:endParaRPr sz="1600" dirty="0"/>
          </a:p>
          <a:p>
            <a:pPr marL="0" lvl="0" indent="0" algn="l" rtl="0">
              <a:lnSpc>
                <a:spcPct val="100000"/>
              </a:lnSpc>
              <a:spcBef>
                <a:spcPts val="360"/>
              </a:spcBef>
              <a:spcAft>
                <a:spcPts val="0"/>
              </a:spcAft>
              <a:buSzPts val="1800"/>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1050" dirty="0"/>
          </a:p>
          <a:p>
            <a:pPr marL="0" lvl="0" indent="0" algn="l" rtl="0">
              <a:lnSpc>
                <a:spcPct val="100000"/>
              </a:lnSpc>
              <a:spcBef>
                <a:spcPts val="360"/>
              </a:spcBef>
              <a:spcAft>
                <a:spcPts val="0"/>
              </a:spcAft>
              <a:buSzPts val="1800"/>
              <a:buNone/>
            </a:pPr>
            <a:endParaRPr sz="1050" dirty="0"/>
          </a:p>
          <a:p>
            <a:pPr marL="0" lvl="0" indent="0" algn="l" rtl="0">
              <a:lnSpc>
                <a:spcPct val="100000"/>
              </a:lnSpc>
              <a:spcBef>
                <a:spcPts val="360"/>
              </a:spcBef>
              <a:spcAft>
                <a:spcPts val="0"/>
              </a:spcAft>
              <a:buSzPts val="1800"/>
              <a:buNone/>
            </a:pPr>
            <a:endParaRPr sz="1050" dirty="0"/>
          </a:p>
          <a:p>
            <a:pPr marL="0" lvl="0" indent="0" algn="l" rtl="0">
              <a:lnSpc>
                <a:spcPct val="100000"/>
              </a:lnSpc>
              <a:spcBef>
                <a:spcPts val="360"/>
              </a:spcBef>
              <a:spcAft>
                <a:spcPts val="0"/>
              </a:spcAft>
              <a:buSzPts val="1800"/>
              <a:buNone/>
            </a:pPr>
            <a:endParaRPr sz="1050" dirty="0"/>
          </a:p>
          <a:p>
            <a:pPr marL="0" lvl="0" indent="0" algn="l" rtl="0">
              <a:lnSpc>
                <a:spcPct val="100000"/>
              </a:lnSpc>
              <a:spcBef>
                <a:spcPts val="360"/>
              </a:spcBef>
              <a:spcAft>
                <a:spcPts val="0"/>
              </a:spcAft>
              <a:buSzPts val="1800"/>
              <a:buNone/>
            </a:pPr>
            <a:endParaRPr sz="1050" dirty="0"/>
          </a:p>
          <a:p>
            <a:pPr marL="0" lvl="0" indent="0" algn="l" rtl="0">
              <a:lnSpc>
                <a:spcPct val="100000"/>
              </a:lnSpc>
              <a:spcBef>
                <a:spcPts val="360"/>
              </a:spcBef>
              <a:spcAft>
                <a:spcPts val="0"/>
              </a:spcAft>
              <a:buSzPts val="1800"/>
              <a:buNone/>
            </a:pPr>
            <a:endParaRPr sz="1050" dirty="0"/>
          </a:p>
          <a:p>
            <a:pPr marL="0" lvl="0" indent="0" algn="l" rtl="0">
              <a:lnSpc>
                <a:spcPct val="100000"/>
              </a:lnSpc>
              <a:spcBef>
                <a:spcPts val="360"/>
              </a:spcBef>
              <a:spcAft>
                <a:spcPts val="0"/>
              </a:spcAft>
              <a:buSzPts val="1800"/>
              <a:buNone/>
            </a:pPr>
            <a:r>
              <a:rPr lang="en-US" sz="1050" dirty="0"/>
              <a:t>Photo by </a:t>
            </a:r>
            <a:r>
              <a:rPr lang="en-US" sz="1050" u="sng" dirty="0">
                <a:solidFill>
                  <a:schemeClr val="hlink"/>
                </a:solidFill>
                <a:hlinkClick r:id="rId3"/>
              </a:rPr>
              <a:t>Jason Goodman</a:t>
            </a:r>
            <a:r>
              <a:rPr lang="en-US" sz="1050" dirty="0"/>
              <a:t> on </a:t>
            </a:r>
            <a:r>
              <a:rPr lang="en-US" sz="1050" u="sng" dirty="0" err="1">
                <a:solidFill>
                  <a:schemeClr val="hlink"/>
                </a:solidFill>
                <a:hlinkClick r:id="rId4"/>
              </a:rPr>
              <a:t>Unsplash</a:t>
            </a:r>
            <a:r>
              <a:rPr lang="en-US" sz="1050" dirty="0"/>
              <a:t> </a:t>
            </a: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r>
              <a:rPr lang="en-US" sz="2500" dirty="0">
                <a:solidFill>
                  <a:srgbClr val="000000"/>
                </a:solidFill>
                <a:highlight>
                  <a:schemeClr val="lt1"/>
                </a:highlight>
                <a:latin typeface="Arial"/>
                <a:ea typeface="Arial"/>
                <a:cs typeface="Arial"/>
                <a:sym typeface="Arial"/>
              </a:rPr>
              <a:t>Hvernig er </a:t>
            </a:r>
            <a:r>
              <a:rPr lang="en-US" sz="2500" dirty="0" err="1">
                <a:solidFill>
                  <a:srgbClr val="000000"/>
                </a:solidFill>
                <a:highlight>
                  <a:schemeClr val="lt1"/>
                </a:highlight>
                <a:latin typeface="Arial"/>
                <a:ea typeface="Arial"/>
                <a:cs typeface="Arial"/>
                <a:sym typeface="Arial"/>
              </a:rPr>
              <a:t>þetta</a:t>
            </a:r>
            <a:r>
              <a:rPr lang="en-US" sz="2500" dirty="0">
                <a:solidFill>
                  <a:srgbClr val="000000"/>
                </a:solidFill>
                <a:highlight>
                  <a:schemeClr val="lt1"/>
                </a:highlight>
                <a:latin typeface="Arial"/>
                <a:ea typeface="Arial"/>
                <a:cs typeface="Arial"/>
                <a:sym typeface="Arial"/>
              </a:rPr>
              <a:t> hjá ykkur?</a:t>
            </a: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dirty="0">
              <a:solidFill>
                <a:srgbClr val="000000"/>
              </a:solidFill>
              <a:highlight>
                <a:schemeClr val="lt1"/>
              </a:highlight>
              <a:latin typeface="Arial"/>
              <a:ea typeface="Arial"/>
              <a:cs typeface="Arial"/>
              <a:sym typeface="Arial"/>
            </a:endParaRPr>
          </a:p>
        </p:txBody>
      </p:sp>
      <p:sp>
        <p:nvSpPr>
          <p:cNvPr id="331" name="Google Shape;331;p53"/>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32" name="Google Shape;332;p53"/>
          <p:cNvPicPr preferRelativeResize="0"/>
          <p:nvPr/>
        </p:nvPicPr>
        <p:blipFill rotWithShape="1">
          <a:blip r:embed="rId5">
            <a:alphaModFix/>
          </a:blip>
          <a:srcRect/>
          <a:stretch/>
        </p:blipFill>
        <p:spPr>
          <a:xfrm>
            <a:off x="8181875" y="89649"/>
            <a:ext cx="892426" cy="881527"/>
          </a:xfrm>
          <a:prstGeom prst="rect">
            <a:avLst/>
          </a:prstGeom>
          <a:noFill/>
          <a:ln>
            <a:noFill/>
          </a:ln>
        </p:spPr>
      </p:pic>
      <p:pic>
        <p:nvPicPr>
          <p:cNvPr id="333" name="Google Shape;333;p53"/>
          <p:cNvPicPr preferRelativeResize="0"/>
          <p:nvPr/>
        </p:nvPicPr>
        <p:blipFill rotWithShape="1">
          <a:blip r:embed="rId6">
            <a:alphaModFix/>
          </a:blip>
          <a:srcRect/>
          <a:stretch/>
        </p:blipFill>
        <p:spPr>
          <a:xfrm>
            <a:off x="7718900" y="6209113"/>
            <a:ext cx="1261242" cy="584750"/>
          </a:xfrm>
          <a:prstGeom prst="rect">
            <a:avLst/>
          </a:prstGeom>
          <a:noFill/>
          <a:ln>
            <a:noFill/>
          </a:ln>
        </p:spPr>
      </p:pic>
      <p:pic>
        <p:nvPicPr>
          <p:cNvPr id="334" name="Google Shape;334;p53" descr="A picture containing text, person, indoor, people&#10;&#10;Description automatically generated"/>
          <p:cNvPicPr preferRelativeResize="0"/>
          <p:nvPr/>
        </p:nvPicPr>
        <p:blipFill rotWithShape="1">
          <a:blip r:embed="rId7">
            <a:alphaModFix/>
          </a:blip>
          <a:srcRect/>
          <a:stretch/>
        </p:blipFill>
        <p:spPr>
          <a:xfrm>
            <a:off x="2023604" y="1503630"/>
            <a:ext cx="5096792" cy="339786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54"/>
          <p:cNvSpPr txBox="1">
            <a:spLocks noGrp="1"/>
          </p:cNvSpPr>
          <p:nvPr>
            <p:ph type="title"/>
          </p:nvPr>
        </p:nvSpPr>
        <p:spPr>
          <a:xfrm>
            <a:off x="254000" y="225450"/>
            <a:ext cx="76557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600"/>
              </a:spcAft>
              <a:buSzPct val="45454"/>
              <a:buNone/>
            </a:pPr>
            <a:r>
              <a:rPr lang="en-US" sz="3600" b="1" i="0" u="none" strike="noStrike" dirty="0" err="1">
                <a:solidFill>
                  <a:srgbClr val="0070C0"/>
                </a:solidFill>
                <a:latin typeface="Arial"/>
                <a:ea typeface="Arial"/>
                <a:cs typeface="Arial"/>
                <a:sym typeface="Arial"/>
              </a:rPr>
              <a:t>Fjarvinna</a:t>
            </a:r>
            <a:r>
              <a:rPr lang="en-US" sz="3600" b="1" i="0" u="none" strike="noStrike" dirty="0">
                <a:solidFill>
                  <a:srgbClr val="0070C0"/>
                </a:solidFill>
                <a:latin typeface="Arial"/>
                <a:ea typeface="Arial"/>
                <a:cs typeface="Arial"/>
                <a:sym typeface="Arial"/>
              </a:rPr>
              <a:t> í </a:t>
            </a:r>
            <a:r>
              <a:rPr lang="en-US" sz="3600" b="1" i="0" u="none" strike="noStrike" dirty="0" err="1">
                <a:solidFill>
                  <a:srgbClr val="0070C0"/>
                </a:solidFill>
                <a:latin typeface="Arial"/>
                <a:ea typeface="Arial"/>
                <a:cs typeface="Arial"/>
                <a:sym typeface="Arial"/>
              </a:rPr>
              <a:t>forgangi</a:t>
            </a:r>
            <a:r>
              <a:rPr lang="en-US" sz="3600" b="1" i="0" u="none" strike="noStrike" dirty="0">
                <a:solidFill>
                  <a:srgbClr val="0070C0"/>
                </a:solidFill>
                <a:latin typeface="Arial"/>
                <a:ea typeface="Arial"/>
                <a:cs typeface="Arial"/>
                <a:sym typeface="Arial"/>
              </a:rPr>
              <a:t> </a:t>
            </a:r>
            <a:r>
              <a:rPr lang="en-US" sz="3600" b="1" i="0" u="none" strike="noStrike" dirty="0" err="1">
                <a:solidFill>
                  <a:srgbClr val="0070C0"/>
                </a:solidFill>
                <a:latin typeface="Arial"/>
                <a:ea typeface="Arial"/>
                <a:cs typeface="Arial"/>
                <a:sym typeface="Arial"/>
              </a:rPr>
              <a:t>en</a:t>
            </a:r>
            <a:r>
              <a:rPr lang="en-US" sz="3600" b="1" i="0" u="none" strike="noStrike" dirty="0">
                <a:solidFill>
                  <a:srgbClr val="0070C0"/>
                </a:solidFill>
                <a:latin typeface="Arial"/>
                <a:ea typeface="Arial"/>
                <a:cs typeface="Arial"/>
                <a:sym typeface="Arial"/>
              </a:rPr>
              <a:t> </a:t>
            </a:r>
            <a:r>
              <a:rPr lang="en-US" sz="3600" b="1" i="0" u="none" strike="noStrike" dirty="0" err="1">
                <a:solidFill>
                  <a:srgbClr val="0070C0"/>
                </a:solidFill>
                <a:latin typeface="Arial"/>
                <a:ea typeface="Arial"/>
                <a:cs typeface="Arial"/>
                <a:sym typeface="Arial"/>
              </a:rPr>
              <a:t>með</a:t>
            </a:r>
            <a:r>
              <a:rPr lang="en-US" sz="3600" b="1" i="0" u="none" strike="noStrike" dirty="0">
                <a:solidFill>
                  <a:srgbClr val="0070C0"/>
                </a:solidFill>
                <a:latin typeface="Arial"/>
                <a:ea typeface="Arial"/>
                <a:cs typeface="Arial"/>
                <a:sym typeface="Arial"/>
              </a:rPr>
              <a:t> </a:t>
            </a:r>
            <a:r>
              <a:rPr lang="en-US" sz="3600" b="1" i="0" u="none" strike="noStrike" dirty="0" err="1">
                <a:solidFill>
                  <a:srgbClr val="0070C0"/>
                </a:solidFill>
                <a:latin typeface="Arial"/>
                <a:ea typeface="Arial"/>
                <a:cs typeface="Arial"/>
                <a:sym typeface="Arial"/>
              </a:rPr>
              <a:t>vinnuaðstöðu</a:t>
            </a:r>
            <a:r>
              <a:rPr lang="en-US" sz="3600" b="1" i="0" u="none" strike="noStrike" dirty="0">
                <a:solidFill>
                  <a:srgbClr val="0070C0"/>
                </a:solidFill>
                <a:latin typeface="Arial"/>
                <a:ea typeface="Arial"/>
                <a:cs typeface="Arial"/>
                <a:sym typeface="Arial"/>
              </a:rPr>
              <a:t> </a:t>
            </a:r>
            <a:r>
              <a:rPr lang="en-US" sz="3600" b="1" i="0" u="none" strike="noStrike" dirty="0" err="1">
                <a:solidFill>
                  <a:srgbClr val="0070C0"/>
                </a:solidFill>
                <a:latin typeface="Arial"/>
                <a:ea typeface="Arial"/>
                <a:cs typeface="Arial"/>
                <a:sym typeface="Arial"/>
              </a:rPr>
              <a:t>til</a:t>
            </a:r>
            <a:r>
              <a:rPr lang="en-US" sz="3600" b="1" i="0" u="none" strike="noStrike" dirty="0">
                <a:solidFill>
                  <a:srgbClr val="0070C0"/>
                </a:solidFill>
                <a:latin typeface="Arial"/>
                <a:ea typeface="Arial"/>
                <a:cs typeface="Arial"/>
                <a:sym typeface="Arial"/>
              </a:rPr>
              <a:t> </a:t>
            </a:r>
            <a:r>
              <a:rPr lang="en-US" sz="3600" b="1" i="0" u="none" strike="noStrike" dirty="0" err="1">
                <a:solidFill>
                  <a:srgbClr val="0070C0"/>
                </a:solidFill>
                <a:latin typeface="Arial"/>
                <a:ea typeface="Arial"/>
                <a:cs typeface="Arial"/>
                <a:sym typeface="Arial"/>
              </a:rPr>
              <a:t>að</a:t>
            </a:r>
            <a:r>
              <a:rPr lang="en-US" sz="3600" b="1" i="0" u="none" strike="noStrike" dirty="0">
                <a:solidFill>
                  <a:srgbClr val="0070C0"/>
                </a:solidFill>
                <a:latin typeface="Arial"/>
                <a:ea typeface="Arial"/>
                <a:cs typeface="Arial"/>
                <a:sym typeface="Arial"/>
              </a:rPr>
              <a:t> </a:t>
            </a:r>
            <a:r>
              <a:rPr lang="en-US" sz="3600" b="1" i="0" u="none" strike="noStrike" dirty="0" err="1">
                <a:solidFill>
                  <a:srgbClr val="0070C0"/>
                </a:solidFill>
                <a:latin typeface="Arial"/>
                <a:ea typeface="Arial"/>
                <a:cs typeface="Arial"/>
                <a:sym typeface="Arial"/>
              </a:rPr>
              <a:t>sinna</a:t>
            </a:r>
            <a:r>
              <a:rPr lang="en-US" sz="3600" b="1" i="0" u="none" strike="noStrike" dirty="0">
                <a:solidFill>
                  <a:srgbClr val="0070C0"/>
                </a:solidFill>
                <a:latin typeface="Arial"/>
                <a:ea typeface="Arial"/>
                <a:cs typeface="Arial"/>
                <a:sym typeface="Arial"/>
              </a:rPr>
              <a:t> </a:t>
            </a:r>
            <a:r>
              <a:rPr lang="en-US" sz="3600" b="1" i="0" u="none" strike="noStrike" dirty="0" err="1">
                <a:solidFill>
                  <a:srgbClr val="0070C0"/>
                </a:solidFill>
                <a:latin typeface="Arial"/>
                <a:ea typeface="Arial"/>
                <a:cs typeface="Arial"/>
                <a:sym typeface="Arial"/>
              </a:rPr>
              <a:t>teymisvinnu</a:t>
            </a:r>
            <a:endParaRPr dirty="0"/>
          </a:p>
        </p:txBody>
      </p:sp>
      <p:sp>
        <p:nvSpPr>
          <p:cNvPr id="340" name="Google Shape;340;p54"/>
          <p:cNvSpPr txBox="1">
            <a:spLocks noGrp="1"/>
          </p:cNvSpPr>
          <p:nvPr>
            <p:ph type="body" idx="1"/>
          </p:nvPr>
        </p:nvSpPr>
        <p:spPr>
          <a:xfrm>
            <a:off x="891339" y="1420729"/>
            <a:ext cx="8229600" cy="43029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00000"/>
              </a:lnSpc>
              <a:spcBef>
                <a:spcPts val="360"/>
              </a:spcBef>
              <a:spcAft>
                <a:spcPts val="0"/>
              </a:spcAft>
              <a:buSzPts val="1800"/>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r>
              <a:rPr lang="en-US" sz="2500" dirty="0">
                <a:solidFill>
                  <a:srgbClr val="000000"/>
                </a:solidFill>
                <a:highlight>
                  <a:schemeClr val="lt1"/>
                </a:highlight>
                <a:latin typeface="Arial"/>
                <a:ea typeface="Arial"/>
                <a:cs typeface="Arial"/>
                <a:sym typeface="Arial"/>
              </a:rPr>
              <a:t>En þið?</a:t>
            </a: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dirty="0">
              <a:solidFill>
                <a:srgbClr val="000000"/>
              </a:solidFill>
              <a:highlight>
                <a:schemeClr val="lt1"/>
              </a:highlight>
              <a:latin typeface="Arial"/>
              <a:ea typeface="Arial"/>
              <a:cs typeface="Arial"/>
              <a:sym typeface="Arial"/>
            </a:endParaRPr>
          </a:p>
        </p:txBody>
      </p:sp>
      <p:sp>
        <p:nvSpPr>
          <p:cNvPr id="341" name="Google Shape;341;p54"/>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2" name="Google Shape;342;p54"/>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343" name="Google Shape;343;p54"/>
          <p:cNvPicPr preferRelativeResize="0"/>
          <p:nvPr/>
        </p:nvPicPr>
        <p:blipFill rotWithShape="1">
          <a:blip r:embed="rId4">
            <a:alphaModFix/>
          </a:blip>
          <a:srcRect/>
          <a:stretch/>
        </p:blipFill>
        <p:spPr>
          <a:xfrm>
            <a:off x="7718900" y="6209113"/>
            <a:ext cx="1261242" cy="584750"/>
          </a:xfrm>
          <a:prstGeom prst="rect">
            <a:avLst/>
          </a:prstGeom>
          <a:noFill/>
          <a:ln>
            <a:noFill/>
          </a:ln>
        </p:spPr>
      </p:pic>
      <p:grpSp>
        <p:nvGrpSpPr>
          <p:cNvPr id="344" name="Google Shape;344;p54"/>
          <p:cNvGrpSpPr/>
          <p:nvPr/>
        </p:nvGrpSpPr>
        <p:grpSpPr>
          <a:xfrm>
            <a:off x="2633878" y="1417650"/>
            <a:ext cx="3876243" cy="4063999"/>
            <a:chOff x="1109878" y="0"/>
            <a:chExt cx="3876243" cy="4063999"/>
          </a:xfrm>
        </p:grpSpPr>
        <p:sp>
          <p:nvSpPr>
            <p:cNvPr id="345" name="Google Shape;345;p54"/>
            <p:cNvSpPr/>
            <p:nvPr/>
          </p:nvSpPr>
          <p:spPr>
            <a:xfrm>
              <a:off x="2214607" y="1311046"/>
              <a:ext cx="1666396" cy="1441500"/>
            </a:xfrm>
            <a:prstGeom prst="hexagon">
              <a:avLst>
                <a:gd name="adj" fmla="val 28570"/>
                <a:gd name="vf" fmla="val 11547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p54"/>
            <p:cNvSpPr txBox="1"/>
            <p:nvPr/>
          </p:nvSpPr>
          <p:spPr>
            <a:xfrm>
              <a:off x="2490752" y="1549923"/>
              <a:ext cx="1114106" cy="963746"/>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US" sz="1200" b="0" i="0" u="none" strike="noStrike" cap="none" dirty="0" err="1">
                  <a:solidFill>
                    <a:schemeClr val="lt1"/>
                  </a:solidFill>
                  <a:latin typeface="Arial"/>
                  <a:ea typeface="Arial"/>
                  <a:cs typeface="Arial"/>
                  <a:sym typeface="Arial"/>
                </a:rPr>
                <a:t>Fjarvinna</a:t>
              </a:r>
              <a:r>
                <a:rPr lang="en-US" sz="1200" b="0" i="0" u="none" strike="noStrike" cap="none" dirty="0">
                  <a:solidFill>
                    <a:schemeClr val="lt1"/>
                  </a:solidFill>
                  <a:latin typeface="Arial"/>
                  <a:ea typeface="Arial"/>
                  <a:cs typeface="Arial"/>
                  <a:sym typeface="Arial"/>
                </a:rPr>
                <a:t> í </a:t>
              </a:r>
              <a:r>
                <a:rPr lang="en-US" sz="1200" b="0" i="0" u="none" strike="noStrike" cap="none" dirty="0" err="1">
                  <a:solidFill>
                    <a:schemeClr val="lt1"/>
                  </a:solidFill>
                  <a:latin typeface="Arial"/>
                  <a:ea typeface="Arial"/>
                  <a:cs typeface="Arial"/>
                  <a:sym typeface="Arial"/>
                </a:rPr>
                <a:t>forgang</a:t>
              </a:r>
              <a:endParaRPr sz="1400" b="0" i="0" u="none" strike="noStrike" cap="none" dirty="0">
                <a:solidFill>
                  <a:srgbClr val="000000"/>
                </a:solidFill>
                <a:latin typeface="Arial"/>
                <a:ea typeface="Arial"/>
                <a:cs typeface="Arial"/>
                <a:sym typeface="Arial"/>
              </a:endParaRPr>
            </a:p>
          </p:txBody>
        </p:sp>
        <p:sp>
          <p:nvSpPr>
            <p:cNvPr id="347" name="Google Shape;347;p54"/>
            <p:cNvSpPr/>
            <p:nvPr/>
          </p:nvSpPr>
          <p:spPr>
            <a:xfrm>
              <a:off x="3258092" y="621385"/>
              <a:ext cx="628726" cy="541731"/>
            </a:xfrm>
            <a:prstGeom prst="hexagon">
              <a:avLst>
                <a:gd name="adj" fmla="val 28900"/>
                <a:gd name="vf" fmla="val 115470"/>
              </a:avLst>
            </a:prstGeom>
            <a:solidFill>
              <a:srgbClr val="CFD7E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p54"/>
            <p:cNvSpPr/>
            <p:nvPr/>
          </p:nvSpPr>
          <p:spPr>
            <a:xfrm>
              <a:off x="2368106" y="0"/>
              <a:ext cx="1365600" cy="1181404"/>
            </a:xfrm>
            <a:prstGeom prst="hexagon">
              <a:avLst>
                <a:gd name="adj" fmla="val 28570"/>
                <a:gd name="vf" fmla="val 11547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54"/>
            <p:cNvSpPr txBox="1"/>
            <p:nvPr/>
          </p:nvSpPr>
          <p:spPr>
            <a:xfrm>
              <a:off x="2594415" y="195784"/>
              <a:ext cx="912982" cy="789836"/>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US" sz="1200" b="0" i="0" u="none" strike="noStrike" cap="none" dirty="0" err="1">
                  <a:solidFill>
                    <a:schemeClr val="lt1"/>
                  </a:solidFill>
                  <a:latin typeface="Arial"/>
                  <a:ea typeface="Arial"/>
                  <a:cs typeface="Arial"/>
                  <a:sym typeface="Arial"/>
                </a:rPr>
                <a:t>Framleiðni</a:t>
              </a:r>
              <a:endParaRPr sz="1400" b="0" i="0" u="none" strike="noStrike" cap="none" dirty="0">
                <a:solidFill>
                  <a:srgbClr val="000000"/>
                </a:solidFill>
                <a:latin typeface="Arial"/>
                <a:ea typeface="Arial"/>
                <a:cs typeface="Arial"/>
                <a:sym typeface="Arial"/>
              </a:endParaRPr>
            </a:p>
          </p:txBody>
        </p:sp>
        <p:sp>
          <p:nvSpPr>
            <p:cNvPr id="350" name="Google Shape;350;p54"/>
            <p:cNvSpPr/>
            <p:nvPr/>
          </p:nvSpPr>
          <p:spPr>
            <a:xfrm>
              <a:off x="3991865" y="1634134"/>
              <a:ext cx="628726" cy="541731"/>
            </a:xfrm>
            <a:prstGeom prst="hexagon">
              <a:avLst>
                <a:gd name="adj" fmla="val 28900"/>
                <a:gd name="vf" fmla="val 115470"/>
              </a:avLst>
            </a:prstGeom>
            <a:solidFill>
              <a:srgbClr val="CFD7E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p54"/>
            <p:cNvSpPr/>
            <p:nvPr/>
          </p:nvSpPr>
          <p:spPr>
            <a:xfrm>
              <a:off x="3620521" y="726643"/>
              <a:ext cx="1365600" cy="1181404"/>
            </a:xfrm>
            <a:prstGeom prst="hexagon">
              <a:avLst>
                <a:gd name="adj" fmla="val 28570"/>
                <a:gd name="vf" fmla="val 11547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p54"/>
            <p:cNvSpPr txBox="1"/>
            <p:nvPr/>
          </p:nvSpPr>
          <p:spPr>
            <a:xfrm>
              <a:off x="3846830" y="922427"/>
              <a:ext cx="912982" cy="789836"/>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US" sz="1200" b="0" i="0" u="none" strike="noStrike" cap="none" dirty="0">
                  <a:solidFill>
                    <a:schemeClr val="lt1"/>
                  </a:solidFill>
                  <a:latin typeface="Arial"/>
                  <a:ea typeface="Arial"/>
                  <a:cs typeface="Arial"/>
                  <a:sym typeface="Arial"/>
                </a:rPr>
                <a:t>Minni </a:t>
              </a:r>
              <a:r>
                <a:rPr lang="en-US" sz="1200" b="0" i="0" u="none" strike="noStrike" cap="none" dirty="0" err="1">
                  <a:solidFill>
                    <a:schemeClr val="lt1"/>
                  </a:solidFill>
                  <a:latin typeface="Arial"/>
                  <a:ea typeface="Arial"/>
                  <a:cs typeface="Arial"/>
                  <a:sym typeface="Arial"/>
                </a:rPr>
                <a:t>kostnaður</a:t>
              </a:r>
              <a:endParaRPr sz="1400" b="0" i="0" u="none" strike="noStrike" cap="none" dirty="0">
                <a:solidFill>
                  <a:srgbClr val="000000"/>
                </a:solidFill>
                <a:latin typeface="Arial"/>
                <a:ea typeface="Arial"/>
                <a:cs typeface="Arial"/>
                <a:sym typeface="Arial"/>
              </a:endParaRPr>
            </a:p>
          </p:txBody>
        </p:sp>
        <p:sp>
          <p:nvSpPr>
            <p:cNvPr id="353" name="Google Shape;353;p54"/>
            <p:cNvSpPr/>
            <p:nvPr/>
          </p:nvSpPr>
          <p:spPr>
            <a:xfrm>
              <a:off x="3482139" y="2777337"/>
              <a:ext cx="628726" cy="541731"/>
            </a:xfrm>
            <a:prstGeom prst="hexagon">
              <a:avLst>
                <a:gd name="adj" fmla="val 28900"/>
                <a:gd name="vf" fmla="val 115470"/>
              </a:avLst>
            </a:prstGeom>
            <a:solidFill>
              <a:srgbClr val="CFD7E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p54"/>
            <p:cNvSpPr/>
            <p:nvPr/>
          </p:nvSpPr>
          <p:spPr>
            <a:xfrm>
              <a:off x="3620521" y="2155139"/>
              <a:ext cx="1365600" cy="1181404"/>
            </a:xfrm>
            <a:prstGeom prst="hexagon">
              <a:avLst>
                <a:gd name="adj" fmla="val 28570"/>
                <a:gd name="vf" fmla="val 11547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p54"/>
            <p:cNvSpPr txBox="1"/>
            <p:nvPr/>
          </p:nvSpPr>
          <p:spPr>
            <a:xfrm>
              <a:off x="3846830" y="2350923"/>
              <a:ext cx="912982" cy="789836"/>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US" sz="1200" b="0" i="0" u="none" strike="noStrike" cap="none" dirty="0" err="1">
                  <a:solidFill>
                    <a:schemeClr val="lt1"/>
                  </a:solidFill>
                  <a:latin typeface="Arial"/>
                  <a:ea typeface="Arial"/>
                  <a:cs typeface="Arial"/>
                  <a:sym typeface="Arial"/>
                </a:rPr>
                <a:t>Aukin</a:t>
              </a:r>
              <a:r>
                <a:rPr lang="en-US" sz="1200" b="0" i="0" u="none" strike="noStrike" cap="none" dirty="0">
                  <a:solidFill>
                    <a:schemeClr val="lt1"/>
                  </a:solidFill>
                  <a:latin typeface="Arial"/>
                  <a:ea typeface="Arial"/>
                  <a:cs typeface="Arial"/>
                  <a:sym typeface="Arial"/>
                </a:rPr>
                <a:t> </a:t>
              </a:r>
              <a:r>
                <a:rPr lang="en-US" sz="1200" b="0" i="0" u="none" strike="noStrike" cap="none" dirty="0" err="1">
                  <a:solidFill>
                    <a:schemeClr val="lt1"/>
                  </a:solidFill>
                  <a:latin typeface="Arial"/>
                  <a:ea typeface="Arial"/>
                  <a:cs typeface="Arial"/>
                  <a:sym typeface="Arial"/>
                </a:rPr>
                <a:t>starfsánægja</a:t>
              </a:r>
              <a:endParaRPr sz="1400" b="0" i="0" u="none" strike="noStrike" cap="none" dirty="0">
                <a:solidFill>
                  <a:srgbClr val="000000"/>
                </a:solidFill>
                <a:latin typeface="Arial"/>
                <a:ea typeface="Arial"/>
                <a:cs typeface="Arial"/>
                <a:sym typeface="Arial"/>
              </a:endParaRPr>
            </a:p>
          </p:txBody>
        </p:sp>
        <p:sp>
          <p:nvSpPr>
            <p:cNvPr id="356" name="Google Shape;356;p54"/>
            <p:cNvSpPr/>
            <p:nvPr/>
          </p:nvSpPr>
          <p:spPr>
            <a:xfrm>
              <a:off x="2217708" y="2896006"/>
              <a:ext cx="628726" cy="541731"/>
            </a:xfrm>
            <a:prstGeom prst="hexagon">
              <a:avLst>
                <a:gd name="adj" fmla="val 28900"/>
                <a:gd name="vf" fmla="val 115470"/>
              </a:avLst>
            </a:prstGeom>
            <a:solidFill>
              <a:srgbClr val="CFD7E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57;p54"/>
            <p:cNvSpPr/>
            <p:nvPr/>
          </p:nvSpPr>
          <p:spPr>
            <a:xfrm>
              <a:off x="2368106" y="2882595"/>
              <a:ext cx="1365600" cy="1181404"/>
            </a:xfrm>
            <a:prstGeom prst="hexagon">
              <a:avLst>
                <a:gd name="adj" fmla="val 28570"/>
                <a:gd name="vf" fmla="val 11547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58;p54"/>
            <p:cNvSpPr txBox="1"/>
            <p:nvPr/>
          </p:nvSpPr>
          <p:spPr>
            <a:xfrm>
              <a:off x="2594415" y="3078379"/>
              <a:ext cx="912982" cy="789836"/>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US" sz="1200" b="0" i="0" u="none" strike="noStrike" cap="none" dirty="0" err="1">
                  <a:solidFill>
                    <a:schemeClr val="lt1"/>
                  </a:solidFill>
                  <a:latin typeface="Arial"/>
                  <a:ea typeface="Arial"/>
                  <a:cs typeface="Arial"/>
                  <a:sym typeface="Arial"/>
                </a:rPr>
                <a:t>Ná</a:t>
              </a:r>
              <a:r>
                <a:rPr lang="en-US" sz="1200" b="0" i="0" u="none" strike="noStrike" cap="none" dirty="0">
                  <a:solidFill>
                    <a:schemeClr val="lt1"/>
                  </a:solidFill>
                  <a:latin typeface="Arial"/>
                  <a:ea typeface="Arial"/>
                  <a:cs typeface="Arial"/>
                  <a:sym typeface="Arial"/>
                </a:rPr>
                <a:t> í </a:t>
              </a:r>
              <a:r>
                <a:rPr lang="en-US" sz="1200" b="0" i="0" u="none" strike="noStrike" cap="none" dirty="0" err="1">
                  <a:solidFill>
                    <a:schemeClr val="lt1"/>
                  </a:solidFill>
                  <a:latin typeface="Arial"/>
                  <a:ea typeface="Arial"/>
                  <a:cs typeface="Arial"/>
                  <a:sym typeface="Arial"/>
                </a:rPr>
                <a:t>hæfasta</a:t>
              </a:r>
              <a:r>
                <a:rPr lang="en-US" sz="1200" b="0" i="0" u="none" strike="noStrike" cap="none" dirty="0">
                  <a:solidFill>
                    <a:schemeClr val="lt1"/>
                  </a:solidFill>
                  <a:latin typeface="Arial"/>
                  <a:ea typeface="Arial"/>
                  <a:cs typeface="Arial"/>
                  <a:sym typeface="Arial"/>
                </a:rPr>
                <a:t> fólkið</a:t>
              </a:r>
              <a:endParaRPr sz="1400" b="0" i="0" u="none" strike="noStrike" cap="none" dirty="0">
                <a:solidFill>
                  <a:srgbClr val="000000"/>
                </a:solidFill>
                <a:latin typeface="Arial"/>
                <a:ea typeface="Arial"/>
                <a:cs typeface="Arial"/>
                <a:sym typeface="Arial"/>
              </a:endParaRPr>
            </a:p>
          </p:txBody>
        </p:sp>
        <p:sp>
          <p:nvSpPr>
            <p:cNvPr id="359" name="Google Shape;359;p54"/>
            <p:cNvSpPr/>
            <p:nvPr/>
          </p:nvSpPr>
          <p:spPr>
            <a:xfrm>
              <a:off x="1471919" y="1883664"/>
              <a:ext cx="628726" cy="541731"/>
            </a:xfrm>
            <a:prstGeom prst="hexagon">
              <a:avLst>
                <a:gd name="adj" fmla="val 28900"/>
                <a:gd name="vf" fmla="val 115470"/>
              </a:avLst>
            </a:prstGeom>
            <a:solidFill>
              <a:srgbClr val="CFD7E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60;p54"/>
            <p:cNvSpPr/>
            <p:nvPr/>
          </p:nvSpPr>
          <p:spPr>
            <a:xfrm>
              <a:off x="1109878" y="2155952"/>
              <a:ext cx="1365600" cy="1181404"/>
            </a:xfrm>
            <a:prstGeom prst="hexagon">
              <a:avLst>
                <a:gd name="adj" fmla="val 28570"/>
                <a:gd name="vf" fmla="val 11547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p54"/>
            <p:cNvSpPr txBox="1"/>
            <p:nvPr/>
          </p:nvSpPr>
          <p:spPr>
            <a:xfrm>
              <a:off x="1336187" y="2351736"/>
              <a:ext cx="912982" cy="789836"/>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US" sz="1200" b="0" i="0" u="none" strike="noStrike" cap="none" dirty="0" err="1">
                  <a:solidFill>
                    <a:schemeClr val="lt1"/>
                  </a:solidFill>
                  <a:latin typeface="Arial"/>
                  <a:ea typeface="Arial"/>
                  <a:cs typeface="Arial"/>
                  <a:sym typeface="Arial"/>
                </a:rPr>
                <a:t>Aukið</a:t>
              </a:r>
              <a:r>
                <a:rPr lang="en-US" sz="1200" b="0" i="0" u="none" strike="noStrike" cap="none" dirty="0">
                  <a:solidFill>
                    <a:schemeClr val="lt1"/>
                  </a:solidFill>
                  <a:latin typeface="Arial"/>
                  <a:ea typeface="Arial"/>
                  <a:cs typeface="Arial"/>
                  <a:sym typeface="Arial"/>
                </a:rPr>
                <a:t> </a:t>
              </a:r>
              <a:r>
                <a:rPr lang="en-US" sz="1200" b="0" i="0" u="none" strike="noStrike" cap="none" dirty="0" err="1">
                  <a:solidFill>
                    <a:schemeClr val="lt1"/>
                  </a:solidFill>
                  <a:latin typeface="Arial"/>
                  <a:ea typeface="Arial"/>
                  <a:cs typeface="Arial"/>
                  <a:sym typeface="Arial"/>
                </a:rPr>
                <a:t>aðgengi</a:t>
              </a:r>
              <a:endParaRPr sz="1400" b="0" i="0" u="none" strike="noStrike" cap="none" dirty="0">
                <a:solidFill>
                  <a:srgbClr val="000000"/>
                </a:solidFill>
                <a:latin typeface="Arial"/>
                <a:ea typeface="Arial"/>
                <a:cs typeface="Arial"/>
                <a:sym typeface="Arial"/>
              </a:endParaRPr>
            </a:p>
          </p:txBody>
        </p:sp>
        <p:sp>
          <p:nvSpPr>
            <p:cNvPr id="362" name="Google Shape;362;p54"/>
            <p:cNvSpPr/>
            <p:nvPr/>
          </p:nvSpPr>
          <p:spPr>
            <a:xfrm>
              <a:off x="1109878" y="725017"/>
              <a:ext cx="1365600" cy="1181404"/>
            </a:xfrm>
            <a:prstGeom prst="hexagon">
              <a:avLst>
                <a:gd name="adj" fmla="val 28570"/>
                <a:gd name="vf" fmla="val 11547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63;p54"/>
            <p:cNvSpPr txBox="1"/>
            <p:nvPr/>
          </p:nvSpPr>
          <p:spPr>
            <a:xfrm>
              <a:off x="1336187" y="920801"/>
              <a:ext cx="912982" cy="789836"/>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US" sz="1200" b="0" i="0" u="none" strike="noStrike" cap="none" dirty="0" err="1">
                  <a:solidFill>
                    <a:schemeClr val="lt1"/>
                  </a:solidFill>
                  <a:latin typeface="Arial"/>
                  <a:ea typeface="Arial"/>
                  <a:cs typeface="Arial"/>
                  <a:sym typeface="Arial"/>
                </a:rPr>
                <a:t>Dreifð</a:t>
              </a:r>
              <a:r>
                <a:rPr lang="en-US" sz="1200" b="0" i="0" u="none" strike="noStrike" cap="none" dirty="0">
                  <a:solidFill>
                    <a:schemeClr val="lt1"/>
                  </a:solidFill>
                  <a:latin typeface="Arial"/>
                  <a:ea typeface="Arial"/>
                  <a:cs typeface="Arial"/>
                  <a:sym typeface="Arial"/>
                </a:rPr>
                <a:t> </a:t>
              </a:r>
              <a:r>
                <a:rPr lang="en-US" sz="1200" b="0" i="0" u="none" strike="noStrike" cap="none" dirty="0" err="1">
                  <a:solidFill>
                    <a:schemeClr val="lt1"/>
                  </a:solidFill>
                  <a:latin typeface="Arial"/>
                  <a:ea typeface="Arial"/>
                  <a:cs typeface="Arial"/>
                  <a:sym typeface="Arial"/>
                </a:rPr>
                <a:t>ábyrgð</a:t>
              </a:r>
              <a:endParaRPr sz="1400" b="0" i="0" u="none" strike="noStrike" cap="none" dirty="0">
                <a:solidFill>
                  <a:srgbClr val="000000"/>
                </a:solidFill>
                <a:latin typeface="Arial"/>
                <a:ea typeface="Arial"/>
                <a:cs typeface="Arial"/>
                <a:sym typeface="Arial"/>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56"/>
          <p:cNvSpPr txBox="1">
            <a:spLocks noGrp="1"/>
          </p:cNvSpPr>
          <p:nvPr>
            <p:ph type="title"/>
          </p:nvPr>
        </p:nvSpPr>
        <p:spPr>
          <a:xfrm>
            <a:off x="254000" y="225450"/>
            <a:ext cx="76557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600"/>
              </a:spcAft>
              <a:buSzPct val="45454"/>
              <a:buNone/>
            </a:pPr>
            <a:br>
              <a:rPr lang="en-US" sz="4400" b="1" dirty="0">
                <a:solidFill>
                  <a:srgbClr val="0070C0"/>
                </a:solidFill>
              </a:rPr>
            </a:br>
            <a:r>
              <a:rPr lang="en-US" sz="2700" b="1" dirty="0" err="1">
                <a:solidFill>
                  <a:srgbClr val="0070C0"/>
                </a:solidFill>
                <a:latin typeface="Arial"/>
                <a:cs typeface="Arial"/>
                <a:sym typeface="Arial"/>
              </a:rPr>
              <a:t>Dæmi</a:t>
            </a:r>
            <a:r>
              <a:rPr lang="en-US" sz="2700" b="1" dirty="0">
                <a:solidFill>
                  <a:srgbClr val="0070C0"/>
                </a:solidFill>
                <a:latin typeface="Arial"/>
                <a:cs typeface="Arial"/>
                <a:sym typeface="Arial"/>
              </a:rPr>
              <a:t> um </a:t>
            </a:r>
            <a:r>
              <a:rPr lang="en-US" sz="2700" b="1" dirty="0" err="1">
                <a:solidFill>
                  <a:srgbClr val="0070C0"/>
                </a:solidFill>
                <a:latin typeface="Arial"/>
                <a:cs typeface="Arial"/>
                <a:sym typeface="Arial"/>
              </a:rPr>
              <a:t>vinnumiðlun</a:t>
            </a:r>
            <a:r>
              <a:rPr lang="en-US" sz="2700" b="1" dirty="0">
                <a:solidFill>
                  <a:srgbClr val="0070C0"/>
                </a:solidFill>
                <a:latin typeface="Arial"/>
                <a:ea typeface="Arial"/>
                <a:cs typeface="Arial"/>
                <a:sym typeface="Arial"/>
              </a:rPr>
              <a:t> site-</a:t>
            </a:r>
            <a:r>
              <a:rPr lang="en-US" sz="2700" b="1" dirty="0" err="1">
                <a:solidFill>
                  <a:srgbClr val="0070C0"/>
                </a:solidFill>
                <a:latin typeface="Arial"/>
                <a:ea typeface="Arial"/>
                <a:cs typeface="Arial"/>
                <a:sym typeface="Arial"/>
              </a:rPr>
              <a:t>Otta</a:t>
            </a:r>
            <a:endParaRPr dirty="0"/>
          </a:p>
        </p:txBody>
      </p:sp>
      <p:sp>
        <p:nvSpPr>
          <p:cNvPr id="381" name="Google Shape;381;p56"/>
          <p:cNvSpPr txBox="1">
            <a:spLocks noGrp="1"/>
          </p:cNvSpPr>
          <p:nvPr>
            <p:ph type="body" idx="1"/>
          </p:nvPr>
        </p:nvSpPr>
        <p:spPr>
          <a:xfrm>
            <a:off x="914400" y="1906213"/>
            <a:ext cx="8229600" cy="4302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ct val="115198"/>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15198"/>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15198"/>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15198"/>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15198"/>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15198"/>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15198"/>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15198"/>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15198"/>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15198"/>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15198"/>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15198"/>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15198"/>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15198"/>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15198"/>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15198"/>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99310"/>
              <a:buNone/>
            </a:pPr>
            <a:endParaRPr sz="29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99310"/>
              <a:buNone/>
            </a:pPr>
            <a:endParaRPr sz="29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15198"/>
              <a:buNone/>
            </a:pPr>
            <a:endParaRPr sz="2500" dirty="0">
              <a:solidFill>
                <a:srgbClr val="000000"/>
              </a:solidFill>
              <a:highlight>
                <a:schemeClr val="lt1"/>
              </a:highlight>
              <a:latin typeface="Arial"/>
              <a:ea typeface="Arial"/>
              <a:cs typeface="Arial"/>
              <a:sym typeface="Arial"/>
            </a:endParaRPr>
          </a:p>
        </p:txBody>
      </p:sp>
      <p:sp>
        <p:nvSpPr>
          <p:cNvPr id="382" name="Google Shape;382;p56"/>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83" name="Google Shape;383;p56"/>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384" name="Google Shape;384;p56"/>
          <p:cNvPicPr preferRelativeResize="0"/>
          <p:nvPr/>
        </p:nvPicPr>
        <p:blipFill rotWithShape="1">
          <a:blip r:embed="rId4">
            <a:alphaModFix/>
          </a:blip>
          <a:srcRect/>
          <a:stretch/>
        </p:blipFill>
        <p:spPr>
          <a:xfrm>
            <a:off x="7718900" y="6209113"/>
            <a:ext cx="1261242" cy="584750"/>
          </a:xfrm>
          <a:prstGeom prst="rect">
            <a:avLst/>
          </a:prstGeom>
          <a:noFill/>
          <a:ln>
            <a:noFill/>
          </a:ln>
        </p:spPr>
      </p:pic>
      <p:pic>
        <p:nvPicPr>
          <p:cNvPr id="385" name="Google Shape;385;p56"/>
          <p:cNvPicPr preferRelativeResize="0"/>
          <p:nvPr/>
        </p:nvPicPr>
        <p:blipFill rotWithShape="1">
          <a:blip r:embed="rId5">
            <a:alphaModFix/>
          </a:blip>
          <a:srcRect/>
          <a:stretch/>
        </p:blipFill>
        <p:spPr>
          <a:xfrm>
            <a:off x="3659895" y="606315"/>
            <a:ext cx="4759205" cy="567095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57"/>
          <p:cNvSpPr txBox="1">
            <a:spLocks noGrp="1"/>
          </p:cNvSpPr>
          <p:nvPr>
            <p:ph type="title"/>
          </p:nvPr>
        </p:nvSpPr>
        <p:spPr>
          <a:xfrm>
            <a:off x="254000" y="225450"/>
            <a:ext cx="7655700" cy="1143000"/>
          </a:xfrm>
          <a:prstGeom prst="rect">
            <a:avLst/>
          </a:prstGeom>
          <a:noFill/>
          <a:ln>
            <a:noFill/>
          </a:ln>
        </p:spPr>
        <p:txBody>
          <a:bodyPr spcFirstLastPara="1" wrap="square" lIns="91425" tIns="45700" rIns="91425" bIns="45700" anchor="ctr" anchorCtr="0">
            <a:normAutofit fontScale="90000"/>
          </a:bodyPr>
          <a:lstStyle/>
          <a:p>
            <a:pPr marL="0" lvl="0" indent="0" rtl="0">
              <a:lnSpc>
                <a:spcPct val="100000"/>
              </a:lnSpc>
              <a:spcBef>
                <a:spcPts val="0"/>
              </a:spcBef>
              <a:spcAft>
                <a:spcPts val="600"/>
              </a:spcAft>
              <a:buSzPct val="45454"/>
              <a:buNone/>
            </a:pPr>
            <a:r>
              <a:rPr lang="en-US" sz="3600" b="1" dirty="0" err="1">
                <a:solidFill>
                  <a:srgbClr val="0070C0"/>
                </a:solidFill>
              </a:rPr>
              <a:t>Valdajafnvægi</a:t>
            </a:r>
            <a:r>
              <a:rPr lang="en-US" sz="3600" b="1" dirty="0">
                <a:solidFill>
                  <a:srgbClr val="0070C0"/>
                </a:solidFill>
              </a:rPr>
              <a:t> </a:t>
            </a:r>
            <a:r>
              <a:rPr lang="en-US" sz="3600" b="1" dirty="0" err="1">
                <a:solidFill>
                  <a:srgbClr val="0070C0"/>
                </a:solidFill>
              </a:rPr>
              <a:t>raskast</a:t>
            </a:r>
            <a:r>
              <a:rPr lang="en-US" sz="3600" b="1" dirty="0">
                <a:solidFill>
                  <a:srgbClr val="0070C0"/>
                </a:solidFill>
              </a:rPr>
              <a:t> í </a:t>
            </a:r>
            <a:r>
              <a:rPr lang="en-US" sz="3600" b="1" dirty="0" err="1">
                <a:solidFill>
                  <a:srgbClr val="0070C0"/>
                </a:solidFill>
              </a:rPr>
              <a:t>uppsveiflu</a:t>
            </a:r>
            <a:r>
              <a:rPr lang="en-US" sz="3600" b="1" dirty="0">
                <a:solidFill>
                  <a:srgbClr val="0070C0"/>
                </a:solidFill>
              </a:rPr>
              <a:t> og </a:t>
            </a:r>
            <a:r>
              <a:rPr lang="en-US" sz="3600" b="1" dirty="0" err="1">
                <a:solidFill>
                  <a:srgbClr val="0070C0"/>
                </a:solidFill>
              </a:rPr>
              <a:t>samdrætti</a:t>
            </a:r>
            <a:endParaRPr dirty="0"/>
          </a:p>
        </p:txBody>
      </p:sp>
      <p:sp>
        <p:nvSpPr>
          <p:cNvPr id="391" name="Google Shape;391;p57"/>
          <p:cNvSpPr txBox="1">
            <a:spLocks noGrp="1"/>
          </p:cNvSpPr>
          <p:nvPr>
            <p:ph type="body" idx="1"/>
          </p:nvPr>
        </p:nvSpPr>
        <p:spPr>
          <a:xfrm>
            <a:off x="914400" y="1906213"/>
            <a:ext cx="8229600" cy="4302900"/>
          </a:xfrm>
          <a:prstGeom prst="rect">
            <a:avLst/>
          </a:prstGeom>
          <a:noFill/>
          <a:ln>
            <a:noFill/>
          </a:ln>
        </p:spPr>
        <p:txBody>
          <a:bodyPr spcFirstLastPara="1" wrap="square" lIns="91425" tIns="45700" rIns="91425" bIns="45700" anchor="t" anchorCtr="0">
            <a:normAutofit fontScale="47500" lnSpcReduction="20000"/>
          </a:bodyPr>
          <a:lstStyle/>
          <a:p>
            <a:pPr marL="0" lvl="0" indent="0" algn="l" rtl="0">
              <a:lnSpc>
                <a:spcPct val="100000"/>
              </a:lnSpc>
              <a:spcBef>
                <a:spcPts val="360"/>
              </a:spcBef>
              <a:spcAft>
                <a:spcPts val="0"/>
              </a:spcAft>
              <a:buSzPct val="151578"/>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51578"/>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51578"/>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51578"/>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51578"/>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51578"/>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51578"/>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51578"/>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51578"/>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51578"/>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51578"/>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51578"/>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51578"/>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51578"/>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51578"/>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51578"/>
              <a:buNone/>
            </a:pPr>
            <a:endParaRPr sz="2500" dirty="0">
              <a:solidFill>
                <a:srgbClr val="000000"/>
              </a:solidFill>
              <a:highlight>
                <a:schemeClr val="lt1"/>
              </a:highlight>
              <a:latin typeface="Arial"/>
              <a:ea typeface="Arial"/>
              <a:cs typeface="Arial"/>
              <a:sym typeface="Arial"/>
            </a:endParaRPr>
          </a:p>
          <a:p>
            <a:pPr marL="0" lvl="0" indent="0" algn="l" rtl="0">
              <a:lnSpc>
                <a:spcPct val="115000"/>
              </a:lnSpc>
              <a:spcBef>
                <a:spcPts val="400"/>
              </a:spcBef>
              <a:spcAft>
                <a:spcPts val="0"/>
              </a:spcAft>
              <a:buClr>
                <a:schemeClr val="dk1"/>
              </a:buClr>
              <a:buSzPct val="34920"/>
              <a:buFont typeface="Arial"/>
              <a:buNone/>
            </a:pPr>
            <a:r>
              <a:rPr lang="en-US" sz="3150" dirty="0">
                <a:solidFill>
                  <a:srgbClr val="0070C0"/>
                </a:solidFill>
                <a:highlight>
                  <a:srgbClr val="FFFFFF"/>
                </a:highlight>
                <a:latin typeface="Arial"/>
                <a:ea typeface="Arial"/>
                <a:cs typeface="Arial"/>
                <a:sym typeface="Arial"/>
              </a:rPr>
              <a:t>July 2022:  4/5 employers would recruit for potential as skills shortages continue to bite (CIPD).</a:t>
            </a:r>
            <a:endParaRPr sz="3150" dirty="0">
              <a:solidFill>
                <a:srgbClr val="0070C0"/>
              </a:solidFill>
              <a:highlight>
                <a:srgbClr val="FFFFFF"/>
              </a:highlight>
              <a:latin typeface="Arial"/>
              <a:ea typeface="Arial"/>
              <a:cs typeface="Arial"/>
              <a:sym typeface="Arial"/>
            </a:endParaRPr>
          </a:p>
          <a:p>
            <a:pPr marL="0" lvl="0" indent="0" algn="l" rtl="0">
              <a:lnSpc>
                <a:spcPct val="100000"/>
              </a:lnSpc>
              <a:spcBef>
                <a:spcPts val="360"/>
              </a:spcBef>
              <a:spcAft>
                <a:spcPts val="0"/>
              </a:spcAft>
              <a:buSzPct val="130671"/>
              <a:buNone/>
            </a:pPr>
            <a:endParaRPr sz="29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30671"/>
              <a:buNone/>
            </a:pPr>
            <a:endParaRPr sz="29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30671"/>
              <a:buNone/>
            </a:pPr>
            <a:r>
              <a:rPr lang="en-US" sz="2900" dirty="0">
                <a:solidFill>
                  <a:srgbClr val="000000"/>
                </a:solidFill>
                <a:highlight>
                  <a:schemeClr val="lt1"/>
                </a:highlight>
                <a:latin typeface="Arial"/>
                <a:ea typeface="Arial"/>
                <a:cs typeface="Arial"/>
                <a:sym typeface="Arial"/>
              </a:rPr>
              <a:t>Hvernig hefur </a:t>
            </a:r>
            <a:r>
              <a:rPr lang="en-US" sz="2900" dirty="0" err="1">
                <a:solidFill>
                  <a:srgbClr val="000000"/>
                </a:solidFill>
                <a:highlight>
                  <a:schemeClr val="lt1"/>
                </a:highlight>
                <a:latin typeface="Arial"/>
                <a:ea typeface="Arial"/>
                <a:cs typeface="Arial"/>
                <a:sym typeface="Arial"/>
              </a:rPr>
              <a:t>þetta</a:t>
            </a:r>
            <a:r>
              <a:rPr lang="en-US" sz="2900" dirty="0">
                <a:solidFill>
                  <a:srgbClr val="000000"/>
                </a:solidFill>
                <a:highlight>
                  <a:schemeClr val="lt1"/>
                </a:highlight>
                <a:latin typeface="Arial"/>
                <a:ea typeface="Arial"/>
                <a:cs typeface="Arial"/>
                <a:sym typeface="Arial"/>
              </a:rPr>
              <a:t> </a:t>
            </a:r>
            <a:r>
              <a:rPr lang="en-US" sz="2900" dirty="0" err="1">
                <a:solidFill>
                  <a:srgbClr val="000000"/>
                </a:solidFill>
                <a:highlight>
                  <a:schemeClr val="lt1"/>
                </a:highlight>
                <a:latin typeface="Arial"/>
                <a:ea typeface="Arial"/>
                <a:cs typeface="Arial"/>
                <a:sym typeface="Arial"/>
              </a:rPr>
              <a:t>áhrif</a:t>
            </a:r>
            <a:r>
              <a:rPr lang="en-US" sz="2900" dirty="0">
                <a:solidFill>
                  <a:srgbClr val="000000"/>
                </a:solidFill>
                <a:highlight>
                  <a:schemeClr val="lt1"/>
                </a:highlight>
                <a:latin typeface="Arial"/>
                <a:ea typeface="Arial"/>
                <a:cs typeface="Arial"/>
                <a:sym typeface="Arial"/>
              </a:rPr>
              <a:t> á </a:t>
            </a:r>
            <a:r>
              <a:rPr lang="en-US" sz="2900" dirty="0" err="1">
                <a:solidFill>
                  <a:srgbClr val="000000"/>
                </a:solidFill>
                <a:highlight>
                  <a:schemeClr val="lt1"/>
                </a:highlight>
                <a:latin typeface="Arial"/>
                <a:ea typeface="Arial"/>
                <a:cs typeface="Arial"/>
                <a:sym typeface="Arial"/>
              </a:rPr>
              <a:t>framboði</a:t>
            </a:r>
            <a:r>
              <a:rPr lang="en-US" sz="2900" dirty="0">
                <a:solidFill>
                  <a:srgbClr val="000000"/>
                </a:solidFill>
                <a:highlight>
                  <a:schemeClr val="lt1"/>
                </a:highlight>
                <a:latin typeface="Arial"/>
                <a:ea typeface="Arial"/>
                <a:cs typeface="Arial"/>
                <a:sym typeface="Arial"/>
              </a:rPr>
              <a:t> og </a:t>
            </a:r>
            <a:r>
              <a:rPr lang="en-US" sz="2900" dirty="0" err="1">
                <a:solidFill>
                  <a:srgbClr val="000000"/>
                </a:solidFill>
                <a:highlight>
                  <a:schemeClr val="lt1"/>
                </a:highlight>
                <a:latin typeface="Arial"/>
                <a:ea typeface="Arial"/>
                <a:cs typeface="Arial"/>
                <a:sym typeface="Arial"/>
              </a:rPr>
              <a:t>ráðningaraðferðir</a:t>
            </a:r>
            <a:r>
              <a:rPr lang="en-US" sz="2900" dirty="0">
                <a:solidFill>
                  <a:srgbClr val="000000"/>
                </a:solidFill>
                <a:highlight>
                  <a:schemeClr val="lt1"/>
                </a:highlight>
                <a:latin typeface="Arial"/>
                <a:ea typeface="Arial"/>
                <a:cs typeface="Arial"/>
                <a:sym typeface="Arial"/>
              </a:rPr>
              <a:t>?</a:t>
            </a:r>
          </a:p>
          <a:p>
            <a:pPr marL="0" lvl="0" indent="0" algn="l" rtl="0">
              <a:lnSpc>
                <a:spcPct val="100000"/>
              </a:lnSpc>
              <a:spcBef>
                <a:spcPts val="360"/>
              </a:spcBef>
              <a:spcAft>
                <a:spcPts val="0"/>
              </a:spcAft>
              <a:buSzPct val="130671"/>
              <a:buNone/>
            </a:pPr>
            <a:endParaRPr sz="29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51578"/>
              <a:buNone/>
            </a:pPr>
            <a:endParaRPr sz="2500" dirty="0">
              <a:solidFill>
                <a:srgbClr val="000000"/>
              </a:solidFill>
              <a:highlight>
                <a:schemeClr val="lt1"/>
              </a:highlight>
              <a:latin typeface="Arial"/>
              <a:ea typeface="Arial"/>
              <a:cs typeface="Arial"/>
              <a:sym typeface="Arial"/>
            </a:endParaRPr>
          </a:p>
        </p:txBody>
      </p:sp>
      <p:sp>
        <p:nvSpPr>
          <p:cNvPr id="392" name="Google Shape;392;p57"/>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93" name="Google Shape;393;p57"/>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394" name="Google Shape;394;p57"/>
          <p:cNvPicPr preferRelativeResize="0"/>
          <p:nvPr/>
        </p:nvPicPr>
        <p:blipFill rotWithShape="1">
          <a:blip r:embed="rId4">
            <a:alphaModFix/>
          </a:blip>
          <a:srcRect/>
          <a:stretch/>
        </p:blipFill>
        <p:spPr>
          <a:xfrm>
            <a:off x="7718900" y="6209113"/>
            <a:ext cx="1261242" cy="584750"/>
          </a:xfrm>
          <a:prstGeom prst="rect">
            <a:avLst/>
          </a:prstGeom>
          <a:noFill/>
          <a:ln>
            <a:noFill/>
          </a:ln>
        </p:spPr>
      </p:pic>
      <p:pic>
        <p:nvPicPr>
          <p:cNvPr id="395" name="Google Shape;395;p57" descr="Scales of justice outline"/>
          <p:cNvPicPr preferRelativeResize="0"/>
          <p:nvPr/>
        </p:nvPicPr>
        <p:blipFill rotWithShape="1">
          <a:blip r:embed="rId5">
            <a:alphaModFix/>
          </a:blip>
          <a:srcRect/>
          <a:stretch/>
        </p:blipFill>
        <p:spPr>
          <a:xfrm>
            <a:off x="3060071" y="1906213"/>
            <a:ext cx="2584764" cy="2584764"/>
          </a:xfrm>
          <a:prstGeom prst="rect">
            <a:avLst/>
          </a:prstGeom>
          <a:noFill/>
          <a:ln>
            <a:noFill/>
          </a:ln>
        </p:spPr>
      </p:pic>
      <p:sp>
        <p:nvSpPr>
          <p:cNvPr id="396" name="Google Shape;396;p57"/>
          <p:cNvSpPr txBox="1"/>
          <p:nvPr/>
        </p:nvSpPr>
        <p:spPr>
          <a:xfrm>
            <a:off x="5948529" y="2006930"/>
            <a:ext cx="2507700" cy="18158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err="1">
                <a:solidFill>
                  <a:srgbClr val="000000"/>
                </a:solidFill>
                <a:latin typeface="Arial"/>
                <a:ea typeface="Arial"/>
                <a:cs typeface="Arial"/>
                <a:sym typeface="Arial"/>
              </a:rPr>
              <a:t>Verðbólga</a:t>
            </a:r>
            <a:r>
              <a:rPr lang="en-US" sz="1400" b="0" i="0" u="none" strike="noStrike" cap="none" dirty="0">
                <a:solidFill>
                  <a:srgbClr val="000000"/>
                </a:solidFill>
                <a:latin typeface="Arial"/>
                <a:ea typeface="Arial"/>
                <a:cs typeface="Arial"/>
                <a:sym typeface="Arial"/>
              </a:rPr>
              <a:t>/</a:t>
            </a:r>
            <a:r>
              <a:rPr lang="en-US" sz="1400" b="0" i="0" u="none" strike="noStrike" cap="none" dirty="0" err="1">
                <a:solidFill>
                  <a:srgbClr val="000000"/>
                </a:solidFill>
                <a:latin typeface="Arial"/>
                <a:ea typeface="Arial"/>
                <a:cs typeface="Arial"/>
                <a:sym typeface="Arial"/>
              </a:rPr>
              <a:t>samdráttur</a:t>
            </a:r>
            <a:endParaRPr lang="en-US"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err="1">
                <a:solidFill>
                  <a:srgbClr val="000000"/>
                </a:solidFill>
                <a:latin typeface="Arial"/>
                <a:ea typeface="Arial"/>
                <a:cs typeface="Arial"/>
                <a:sym typeface="Arial"/>
              </a:rPr>
              <a:t>Atvinnuleysi</a:t>
            </a:r>
            <a:r>
              <a:rPr lang="en-US" sz="1400" b="0" i="0" u="none" strike="noStrike" cap="none" dirty="0">
                <a:solidFill>
                  <a:srgbClr val="000000"/>
                </a:solidFill>
                <a:latin typeface="Arial"/>
                <a:ea typeface="Arial"/>
                <a:cs typeface="Arial"/>
                <a:sym typeface="Arial"/>
              </a:rPr>
              <a:t> </a:t>
            </a:r>
            <a:r>
              <a:rPr lang="en-US" sz="1400" b="0" i="0" u="none" strike="noStrike" cap="none" dirty="0" err="1">
                <a:solidFill>
                  <a:srgbClr val="000000"/>
                </a:solidFill>
                <a:latin typeface="Arial"/>
                <a:ea typeface="Arial"/>
                <a:cs typeface="Arial"/>
                <a:sym typeface="Arial"/>
              </a:rPr>
              <a:t>eykst</a:t>
            </a:r>
            <a:endParaRPr lang="en-US"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err="1">
                <a:solidFill>
                  <a:srgbClr val="000000"/>
                </a:solidFill>
                <a:latin typeface="Arial"/>
                <a:ea typeface="Arial"/>
                <a:cs typeface="Arial"/>
                <a:sym typeface="Arial"/>
              </a:rPr>
              <a:t>Færniskortur</a:t>
            </a:r>
            <a:endParaRPr lang="en-US"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err="1">
                <a:solidFill>
                  <a:srgbClr val="000000"/>
                </a:solidFill>
                <a:latin typeface="Arial"/>
                <a:ea typeface="Arial"/>
                <a:cs typeface="Arial"/>
                <a:sym typeface="Arial"/>
              </a:rPr>
              <a:t>Launahækkanir</a:t>
            </a:r>
            <a:endParaRPr lang="en-US"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dirty="0" err="1"/>
              <a:t>Fólk</a:t>
            </a:r>
            <a:r>
              <a:rPr lang="en-US" dirty="0"/>
              <a:t> </a:t>
            </a:r>
            <a:r>
              <a:rPr lang="en-US" dirty="0" err="1"/>
              <a:t>sem</a:t>
            </a:r>
            <a:r>
              <a:rPr lang="en-US" dirty="0"/>
              <a:t> komið er á </a:t>
            </a:r>
            <a:r>
              <a:rPr lang="en-US" dirty="0" err="1"/>
              <a:t>eftirlaun</a:t>
            </a:r>
            <a:r>
              <a:rPr lang="en-US" dirty="0"/>
              <a:t> </a:t>
            </a:r>
            <a:r>
              <a:rPr lang="en-US" dirty="0" err="1"/>
              <a:t>neyðist</a:t>
            </a:r>
            <a:r>
              <a:rPr lang="en-US" dirty="0"/>
              <a:t> aftur á vinnumarkaði </a:t>
            </a:r>
            <a:r>
              <a:rPr lang="en-US" dirty="0" err="1"/>
              <a:t>vegna</a:t>
            </a:r>
            <a:r>
              <a:rPr lang="en-US" dirty="0"/>
              <a:t> </a:t>
            </a:r>
            <a:r>
              <a:rPr lang="en-US" dirty="0" err="1"/>
              <a:t>hærri</a:t>
            </a:r>
            <a:r>
              <a:rPr lang="en-US" dirty="0"/>
              <a:t> </a:t>
            </a:r>
            <a:r>
              <a:rPr lang="en-US" dirty="0" err="1"/>
              <a:t>framfærslukostnaðar</a:t>
            </a:r>
            <a:endParaRPr sz="1400" b="0" i="0" u="none" strike="noStrike" cap="none" dirty="0">
              <a:solidFill>
                <a:srgbClr val="000000"/>
              </a:solidFill>
              <a:latin typeface="Arial"/>
              <a:ea typeface="Arial"/>
              <a:cs typeface="Arial"/>
              <a:sym typeface="Arial"/>
            </a:endParaRPr>
          </a:p>
        </p:txBody>
      </p:sp>
      <p:sp>
        <p:nvSpPr>
          <p:cNvPr id="397" name="Google Shape;397;p57"/>
          <p:cNvSpPr txBox="1"/>
          <p:nvPr/>
        </p:nvSpPr>
        <p:spPr>
          <a:xfrm>
            <a:off x="813303" y="2198798"/>
            <a:ext cx="2507810"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dirty="0" err="1"/>
              <a:t>Uppsveifla</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err="1">
                <a:solidFill>
                  <a:srgbClr val="000000"/>
                </a:solidFill>
                <a:latin typeface="Arial"/>
                <a:ea typeface="Arial"/>
                <a:cs typeface="Arial"/>
                <a:sym typeface="Arial"/>
              </a:rPr>
              <a:t>Sumum</a:t>
            </a:r>
            <a:r>
              <a:rPr lang="en-US" sz="1400" b="0" i="0" u="none" strike="noStrike" cap="none" dirty="0">
                <a:solidFill>
                  <a:srgbClr val="000000"/>
                </a:solidFill>
                <a:latin typeface="Arial"/>
                <a:ea typeface="Arial"/>
                <a:cs typeface="Arial"/>
                <a:sym typeface="Arial"/>
              </a:rPr>
              <a:t> </a:t>
            </a:r>
            <a:r>
              <a:rPr lang="en-US" sz="1400" b="0" i="0" u="none" strike="noStrike" cap="none" dirty="0" err="1">
                <a:solidFill>
                  <a:srgbClr val="000000"/>
                </a:solidFill>
                <a:latin typeface="Arial"/>
                <a:ea typeface="Arial"/>
                <a:cs typeface="Arial"/>
                <a:sym typeface="Arial"/>
              </a:rPr>
              <a:t>geirum</a:t>
            </a:r>
            <a:r>
              <a:rPr lang="en-US" sz="1400" b="0" i="0" u="none" strike="noStrike" cap="none" dirty="0">
                <a:solidFill>
                  <a:srgbClr val="000000"/>
                </a:solidFill>
                <a:latin typeface="Arial"/>
                <a:ea typeface="Arial"/>
                <a:cs typeface="Arial"/>
                <a:sym typeface="Arial"/>
              </a:rPr>
              <a:t> </a:t>
            </a:r>
            <a:r>
              <a:rPr lang="en-US" sz="1400" b="0" i="0" u="none" strike="noStrike" cap="none" dirty="0" err="1">
                <a:solidFill>
                  <a:srgbClr val="000000"/>
                </a:solidFill>
                <a:latin typeface="Arial"/>
                <a:ea typeface="Arial"/>
                <a:cs typeface="Arial"/>
                <a:sym typeface="Arial"/>
              </a:rPr>
              <a:t>gengur</a:t>
            </a:r>
            <a:r>
              <a:rPr lang="en-US" sz="1400" b="0" i="0" u="none" strike="noStrike" cap="none" dirty="0">
                <a:solidFill>
                  <a:srgbClr val="000000"/>
                </a:solidFill>
                <a:latin typeface="Arial"/>
                <a:ea typeface="Arial"/>
                <a:cs typeface="Arial"/>
                <a:sym typeface="Arial"/>
              </a:rPr>
              <a:t> vel, </a:t>
            </a:r>
            <a:r>
              <a:rPr lang="en-US" sz="1400" b="0" i="0" u="none" strike="noStrike" cap="none" dirty="0" err="1">
                <a:solidFill>
                  <a:srgbClr val="000000"/>
                </a:solidFill>
                <a:latin typeface="Arial"/>
                <a:ea typeface="Arial"/>
                <a:cs typeface="Arial"/>
                <a:sym typeface="Arial"/>
              </a:rPr>
              <a:t>aðrir</a:t>
            </a:r>
            <a:r>
              <a:rPr lang="en-US" sz="1400" b="0" i="0" u="none" strike="noStrike" cap="none" dirty="0">
                <a:solidFill>
                  <a:srgbClr val="000000"/>
                </a:solidFill>
                <a:latin typeface="Arial"/>
                <a:ea typeface="Arial"/>
                <a:cs typeface="Arial"/>
                <a:sym typeface="Arial"/>
              </a:rPr>
              <a:t> </a:t>
            </a:r>
            <a:r>
              <a:rPr lang="en-US" sz="1400" b="0" i="0" u="none" strike="noStrike" cap="none" dirty="0" err="1">
                <a:solidFill>
                  <a:srgbClr val="000000"/>
                </a:solidFill>
                <a:latin typeface="Arial"/>
                <a:ea typeface="Arial"/>
                <a:cs typeface="Arial"/>
                <a:sym typeface="Arial"/>
              </a:rPr>
              <a:t>fá</a:t>
            </a:r>
            <a:r>
              <a:rPr lang="en-US" sz="1400" b="0" i="0" u="none" strike="noStrike" cap="none" dirty="0">
                <a:solidFill>
                  <a:srgbClr val="000000"/>
                </a:solidFill>
                <a:latin typeface="Arial"/>
                <a:ea typeface="Arial"/>
                <a:cs typeface="Arial"/>
                <a:sym typeface="Arial"/>
              </a:rPr>
              <a:t> ekki </a:t>
            </a:r>
            <a:r>
              <a:rPr lang="en-US" sz="1400" b="0" i="0" u="none" strike="noStrike" cap="none" dirty="0" err="1">
                <a:solidFill>
                  <a:srgbClr val="000000"/>
                </a:solidFill>
                <a:latin typeface="Arial"/>
                <a:ea typeface="Arial"/>
                <a:cs typeface="Arial"/>
                <a:sym typeface="Arial"/>
              </a:rPr>
              <a:t>fólk</a:t>
            </a:r>
            <a:r>
              <a:rPr lang="en-US" sz="1400" b="0" i="0" u="none" strike="noStrike" cap="none" dirty="0">
                <a:solidFill>
                  <a:srgbClr val="000000"/>
                </a:solidFill>
                <a:latin typeface="Arial"/>
                <a:ea typeface="Arial"/>
                <a:cs typeface="Arial"/>
                <a:sym typeface="Arial"/>
              </a:rPr>
              <a:t> </a:t>
            </a:r>
            <a:r>
              <a:rPr lang="en-US" sz="1400" b="0" i="0" u="none" strike="noStrike" cap="none" dirty="0" err="1">
                <a:solidFill>
                  <a:srgbClr val="000000"/>
                </a:solidFill>
                <a:latin typeface="Arial"/>
                <a:ea typeface="Arial"/>
                <a:cs typeface="Arial"/>
                <a:sym typeface="Arial"/>
              </a:rPr>
              <a:t>til</a:t>
            </a:r>
            <a:r>
              <a:rPr lang="en-US" sz="1400" b="0" i="0" u="none" strike="noStrike" cap="none" dirty="0">
                <a:solidFill>
                  <a:srgbClr val="000000"/>
                </a:solidFill>
                <a:latin typeface="Arial"/>
                <a:ea typeface="Arial"/>
                <a:cs typeface="Arial"/>
                <a:sym typeface="Arial"/>
              </a:rPr>
              <a:t> </a:t>
            </a:r>
            <a:r>
              <a:rPr lang="en-US" sz="1400" b="0" i="0" u="none" strike="noStrike" cap="none" dirty="0" err="1">
                <a:solidFill>
                  <a:srgbClr val="000000"/>
                </a:solidFill>
                <a:latin typeface="Arial"/>
                <a:ea typeface="Arial"/>
                <a:cs typeface="Arial"/>
                <a:sym typeface="Arial"/>
              </a:rPr>
              <a:t>starfa</a:t>
            </a:r>
            <a:endParaRPr lang="en-US"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err="1">
                <a:solidFill>
                  <a:srgbClr val="000000"/>
                </a:solidFill>
                <a:latin typeface="Arial"/>
                <a:ea typeface="Arial"/>
                <a:cs typeface="Arial"/>
                <a:sym typeface="Arial"/>
              </a:rPr>
              <a:t>Launaskrið</a:t>
            </a:r>
            <a:r>
              <a:rPr lang="en-US" sz="1400" b="0" i="0" u="none" strike="noStrike" cap="none" dirty="0">
                <a:solidFill>
                  <a:srgbClr val="000000"/>
                </a:solidFill>
                <a:latin typeface="Arial"/>
                <a:ea typeface="Arial"/>
                <a:cs typeface="Arial"/>
                <a:sym typeface="Arial"/>
              </a:rPr>
              <a:t> í </a:t>
            </a:r>
            <a:r>
              <a:rPr lang="en-US" sz="1400" b="0" i="0" u="none" strike="noStrike" cap="none" dirty="0" err="1">
                <a:solidFill>
                  <a:srgbClr val="000000"/>
                </a:solidFill>
                <a:latin typeface="Arial"/>
                <a:ea typeface="Arial"/>
                <a:cs typeface="Arial"/>
                <a:sym typeface="Arial"/>
              </a:rPr>
              <a:t>sumum</a:t>
            </a:r>
            <a:r>
              <a:rPr lang="en-US" sz="1400" b="0" i="0" u="none" strike="noStrike" cap="none" dirty="0">
                <a:solidFill>
                  <a:srgbClr val="000000"/>
                </a:solidFill>
                <a:latin typeface="Arial"/>
                <a:ea typeface="Arial"/>
                <a:cs typeface="Arial"/>
                <a:sym typeface="Arial"/>
              </a:rPr>
              <a:t> </a:t>
            </a:r>
            <a:r>
              <a:rPr lang="en-US" sz="1400" b="0" i="0" u="none" strike="noStrike" cap="none" dirty="0" err="1">
                <a:solidFill>
                  <a:srgbClr val="000000"/>
                </a:solidFill>
                <a:latin typeface="Arial"/>
                <a:ea typeface="Arial"/>
                <a:cs typeface="Arial"/>
                <a:sym typeface="Arial"/>
              </a:rPr>
              <a:t>greinum</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58"/>
          <p:cNvSpPr txBox="1">
            <a:spLocks noGrp="1"/>
          </p:cNvSpPr>
          <p:nvPr>
            <p:ph type="title"/>
          </p:nvPr>
        </p:nvSpPr>
        <p:spPr>
          <a:xfrm>
            <a:off x="254000" y="225450"/>
            <a:ext cx="76557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600"/>
              </a:spcAft>
              <a:buSzPct val="45454"/>
              <a:buNone/>
            </a:pPr>
            <a:r>
              <a:rPr lang="en-US" sz="3100" b="1" dirty="0" err="1">
                <a:solidFill>
                  <a:srgbClr val="0070C0"/>
                </a:solidFill>
              </a:rPr>
              <a:t>Verðbólga</a:t>
            </a:r>
            <a:r>
              <a:rPr lang="en-US" sz="3100" b="1" dirty="0">
                <a:solidFill>
                  <a:srgbClr val="0070C0"/>
                </a:solidFill>
              </a:rPr>
              <a:t> og </a:t>
            </a:r>
            <a:r>
              <a:rPr lang="en-US" sz="3100" b="1" dirty="0" err="1">
                <a:solidFill>
                  <a:srgbClr val="0070C0"/>
                </a:solidFill>
              </a:rPr>
              <a:t>hækkandi</a:t>
            </a:r>
            <a:r>
              <a:rPr lang="en-US" sz="3100" b="1" dirty="0">
                <a:solidFill>
                  <a:srgbClr val="0070C0"/>
                </a:solidFill>
              </a:rPr>
              <a:t> </a:t>
            </a:r>
            <a:r>
              <a:rPr lang="en-US" sz="3100" b="1" dirty="0" err="1">
                <a:solidFill>
                  <a:srgbClr val="0070C0"/>
                </a:solidFill>
              </a:rPr>
              <a:t>framfærslukostnaður</a:t>
            </a:r>
            <a:endParaRPr dirty="0"/>
          </a:p>
        </p:txBody>
      </p:sp>
      <p:sp>
        <p:nvSpPr>
          <p:cNvPr id="403" name="Google Shape;403;p58"/>
          <p:cNvSpPr txBox="1">
            <a:spLocks noGrp="1"/>
          </p:cNvSpPr>
          <p:nvPr>
            <p:ph type="body" idx="1"/>
          </p:nvPr>
        </p:nvSpPr>
        <p:spPr>
          <a:xfrm>
            <a:off x="311403" y="1788518"/>
            <a:ext cx="3966619" cy="4911046"/>
          </a:xfrm>
          <a:prstGeom prst="rect">
            <a:avLst/>
          </a:prstGeom>
          <a:noFill/>
          <a:ln>
            <a:noFill/>
          </a:ln>
        </p:spPr>
        <p:txBody>
          <a:bodyPr spcFirstLastPara="1" wrap="square" lIns="91425" tIns="45700" rIns="91425" bIns="45700" anchor="t" anchorCtr="0">
            <a:normAutofit fontScale="32500" lnSpcReduction="20000"/>
          </a:bodyPr>
          <a:lstStyle/>
          <a:p>
            <a:pPr marL="0" lvl="0" indent="0" algn="l" rtl="0">
              <a:lnSpc>
                <a:spcPct val="100000"/>
              </a:lnSpc>
              <a:spcBef>
                <a:spcPts val="360"/>
              </a:spcBef>
              <a:spcAft>
                <a:spcPts val="0"/>
              </a:spcAft>
              <a:buSzPct val="288000"/>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288000"/>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288000"/>
              <a:buNone/>
            </a:pPr>
            <a:r>
              <a:rPr lang="en-US" sz="8600" dirty="0">
                <a:solidFill>
                  <a:srgbClr val="000000"/>
                </a:solidFill>
                <a:highlight>
                  <a:schemeClr val="lt1"/>
                </a:highlight>
                <a:latin typeface="Arial"/>
                <a:ea typeface="Arial"/>
                <a:cs typeface="Arial"/>
                <a:sym typeface="Arial"/>
              </a:rPr>
              <a:t>Aðgerðir </a:t>
            </a:r>
            <a:r>
              <a:rPr lang="en-US" sz="8600" dirty="0" err="1">
                <a:solidFill>
                  <a:srgbClr val="000000"/>
                </a:solidFill>
                <a:highlight>
                  <a:schemeClr val="lt1"/>
                </a:highlight>
                <a:latin typeface="Arial"/>
                <a:ea typeface="Arial"/>
                <a:cs typeface="Arial"/>
                <a:sym typeface="Arial"/>
              </a:rPr>
              <a:t>til</a:t>
            </a:r>
            <a:r>
              <a:rPr lang="en-US" sz="8600" dirty="0">
                <a:solidFill>
                  <a:srgbClr val="000000"/>
                </a:solidFill>
                <a:highlight>
                  <a:schemeClr val="lt1"/>
                </a:highlight>
                <a:latin typeface="Arial"/>
                <a:ea typeface="Arial"/>
                <a:cs typeface="Arial"/>
                <a:sym typeface="Arial"/>
              </a:rPr>
              <a:t> </a:t>
            </a:r>
            <a:r>
              <a:rPr lang="en-US" sz="8600" dirty="0" err="1">
                <a:solidFill>
                  <a:srgbClr val="000000"/>
                </a:solidFill>
                <a:highlight>
                  <a:schemeClr val="lt1"/>
                </a:highlight>
                <a:latin typeface="Arial"/>
                <a:ea typeface="Arial"/>
                <a:cs typeface="Arial"/>
                <a:sym typeface="Arial"/>
              </a:rPr>
              <a:t>að</a:t>
            </a:r>
            <a:r>
              <a:rPr lang="en-US" sz="8600" dirty="0">
                <a:solidFill>
                  <a:srgbClr val="000000"/>
                </a:solidFill>
                <a:highlight>
                  <a:schemeClr val="lt1"/>
                </a:highlight>
                <a:latin typeface="Arial"/>
                <a:ea typeface="Arial"/>
                <a:cs typeface="Arial"/>
                <a:sym typeface="Arial"/>
              </a:rPr>
              <a:t> </a:t>
            </a:r>
            <a:r>
              <a:rPr lang="en-US" sz="8600" dirty="0" err="1">
                <a:solidFill>
                  <a:srgbClr val="000000"/>
                </a:solidFill>
                <a:highlight>
                  <a:schemeClr val="lt1"/>
                </a:highlight>
                <a:latin typeface="Arial"/>
                <a:ea typeface="Arial"/>
                <a:cs typeface="Arial"/>
                <a:sym typeface="Arial"/>
              </a:rPr>
              <a:t>auka</a:t>
            </a:r>
            <a:r>
              <a:rPr lang="en-US" sz="8600" dirty="0">
                <a:solidFill>
                  <a:srgbClr val="000000"/>
                </a:solidFill>
                <a:highlight>
                  <a:schemeClr val="lt1"/>
                </a:highlight>
                <a:latin typeface="Arial"/>
                <a:ea typeface="Arial"/>
                <a:cs typeface="Arial"/>
                <a:sym typeface="Arial"/>
              </a:rPr>
              <a:t> </a:t>
            </a:r>
            <a:r>
              <a:rPr lang="en-US" sz="8600" dirty="0" err="1">
                <a:solidFill>
                  <a:srgbClr val="000000"/>
                </a:solidFill>
                <a:highlight>
                  <a:schemeClr val="lt1"/>
                </a:highlight>
                <a:latin typeface="Arial"/>
                <a:ea typeface="Arial"/>
                <a:cs typeface="Arial"/>
                <a:sym typeface="Arial"/>
              </a:rPr>
              <a:t>samkeppnishæfni</a:t>
            </a:r>
            <a:endParaRPr sz="9800" dirty="0"/>
          </a:p>
          <a:p>
            <a:pPr marL="0" lvl="0" indent="0" algn="l" rtl="0">
              <a:lnSpc>
                <a:spcPct val="100000"/>
              </a:lnSpc>
              <a:spcBef>
                <a:spcPts val="360"/>
              </a:spcBef>
              <a:spcAft>
                <a:spcPts val="0"/>
              </a:spcAft>
              <a:buSzPct val="288000"/>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288000"/>
              <a:buNone/>
            </a:pPr>
            <a:endParaRPr sz="2500" dirty="0">
              <a:solidFill>
                <a:srgbClr val="000000"/>
              </a:solidFill>
              <a:highlight>
                <a:schemeClr val="lt1"/>
              </a:highlight>
              <a:latin typeface="Arial"/>
              <a:ea typeface="Arial"/>
              <a:cs typeface="Arial"/>
              <a:sym typeface="Arial"/>
            </a:endParaRPr>
          </a:p>
          <a:p>
            <a:pPr marL="342900">
              <a:spcBef>
                <a:spcPts val="600"/>
              </a:spcBef>
              <a:buSzPct val="288000"/>
            </a:pPr>
            <a:endParaRPr sz="2500" dirty="0">
              <a:solidFill>
                <a:srgbClr val="000000"/>
              </a:solidFill>
              <a:highlight>
                <a:schemeClr val="lt1"/>
              </a:highlight>
              <a:latin typeface="Arial"/>
              <a:ea typeface="Arial"/>
              <a:cs typeface="Arial"/>
              <a:sym typeface="Arial"/>
            </a:endParaRPr>
          </a:p>
          <a:p>
            <a:pPr marL="571500" indent="-571500">
              <a:spcBef>
                <a:spcPts val="600"/>
              </a:spcBef>
              <a:buSzPct val="180000"/>
            </a:pPr>
            <a:r>
              <a:rPr lang="en-US" sz="5500" dirty="0" err="1">
                <a:solidFill>
                  <a:srgbClr val="000000"/>
                </a:solidFill>
                <a:highlight>
                  <a:schemeClr val="lt1"/>
                </a:highlight>
                <a:latin typeface="Arial"/>
                <a:cs typeface="Arial"/>
              </a:rPr>
              <a:t>Eingreiðslur</a:t>
            </a:r>
            <a:r>
              <a:rPr lang="en-US" sz="5500" dirty="0">
                <a:solidFill>
                  <a:srgbClr val="000000"/>
                </a:solidFill>
                <a:highlight>
                  <a:schemeClr val="lt1"/>
                </a:highlight>
                <a:latin typeface="Arial"/>
                <a:cs typeface="Arial"/>
              </a:rPr>
              <a:t>, </a:t>
            </a:r>
            <a:r>
              <a:rPr lang="en-US" sz="5500" dirty="0" err="1">
                <a:solidFill>
                  <a:srgbClr val="000000"/>
                </a:solidFill>
                <a:highlight>
                  <a:schemeClr val="lt1"/>
                </a:highlight>
                <a:latin typeface="Arial"/>
                <a:cs typeface="Arial"/>
              </a:rPr>
              <a:t>bónusar</a:t>
            </a:r>
            <a:endParaRPr sz="5500" dirty="0">
              <a:solidFill>
                <a:srgbClr val="000000"/>
              </a:solidFill>
              <a:highlight>
                <a:schemeClr val="lt1"/>
              </a:highlight>
              <a:latin typeface="Arial"/>
              <a:ea typeface="Arial"/>
              <a:cs typeface="Arial"/>
              <a:sym typeface="Arial"/>
            </a:endParaRPr>
          </a:p>
          <a:p>
            <a:pPr marL="571500" indent="-571500">
              <a:spcBef>
                <a:spcPts val="600"/>
              </a:spcBef>
              <a:buSzPct val="180000"/>
            </a:pPr>
            <a:r>
              <a:rPr lang="en-US" sz="5500" dirty="0" err="1">
                <a:solidFill>
                  <a:srgbClr val="000000"/>
                </a:solidFill>
                <a:highlight>
                  <a:schemeClr val="lt1"/>
                </a:highlight>
                <a:latin typeface="Arial"/>
                <a:cs typeface="Arial"/>
              </a:rPr>
              <a:t>Launahækkanir</a:t>
            </a:r>
            <a:endParaRPr sz="5500" dirty="0">
              <a:solidFill>
                <a:srgbClr val="000000"/>
              </a:solidFill>
              <a:highlight>
                <a:schemeClr val="lt1"/>
              </a:highlight>
              <a:latin typeface="Arial"/>
              <a:ea typeface="Arial"/>
              <a:cs typeface="Arial"/>
              <a:sym typeface="Arial"/>
            </a:endParaRPr>
          </a:p>
          <a:p>
            <a:pPr marL="571500" indent="-571500">
              <a:spcBef>
                <a:spcPts val="600"/>
              </a:spcBef>
              <a:buSzPct val="180000"/>
            </a:pPr>
            <a:r>
              <a:rPr lang="en-US" sz="5500" dirty="0" err="1">
                <a:solidFill>
                  <a:srgbClr val="000000"/>
                </a:solidFill>
                <a:highlight>
                  <a:schemeClr val="lt1"/>
                </a:highlight>
                <a:latin typeface="Arial"/>
                <a:cs typeface="Arial"/>
                <a:sym typeface="Arial"/>
              </a:rPr>
              <a:t>Sveigjanlegir</a:t>
            </a:r>
            <a:r>
              <a:rPr lang="en-US" sz="5500" dirty="0">
                <a:solidFill>
                  <a:srgbClr val="000000"/>
                </a:solidFill>
                <a:highlight>
                  <a:schemeClr val="lt1"/>
                </a:highlight>
                <a:latin typeface="Arial"/>
                <a:cs typeface="Arial"/>
                <a:sym typeface="Arial"/>
              </a:rPr>
              <a:t> </a:t>
            </a:r>
            <a:r>
              <a:rPr lang="en-US" sz="5500" dirty="0" err="1">
                <a:solidFill>
                  <a:srgbClr val="000000"/>
                </a:solidFill>
                <a:highlight>
                  <a:schemeClr val="lt1"/>
                </a:highlight>
                <a:latin typeface="Arial"/>
                <a:cs typeface="Arial"/>
                <a:sym typeface="Arial"/>
              </a:rPr>
              <a:t>fríðinda</a:t>
            </a:r>
            <a:r>
              <a:rPr lang="en-US" sz="5500" dirty="0" err="1">
                <a:solidFill>
                  <a:srgbClr val="000000"/>
                </a:solidFill>
                <a:highlight>
                  <a:schemeClr val="lt1"/>
                </a:highlight>
                <a:latin typeface="Arial"/>
                <a:cs typeface="Arial"/>
              </a:rPr>
              <a:t>pakkar</a:t>
            </a:r>
            <a:endParaRPr sz="5500" dirty="0">
              <a:solidFill>
                <a:srgbClr val="000000"/>
              </a:solidFill>
              <a:highlight>
                <a:schemeClr val="lt1"/>
              </a:highlight>
              <a:latin typeface="Arial"/>
              <a:ea typeface="Arial"/>
              <a:cs typeface="Arial"/>
              <a:sym typeface="Arial"/>
            </a:endParaRPr>
          </a:p>
          <a:p>
            <a:pPr marL="571500" indent="-571500">
              <a:spcBef>
                <a:spcPts val="600"/>
              </a:spcBef>
              <a:buSzPct val="180000"/>
            </a:pPr>
            <a:r>
              <a:rPr lang="en-US" sz="5500" dirty="0" err="1">
                <a:solidFill>
                  <a:srgbClr val="000000"/>
                </a:solidFill>
                <a:highlight>
                  <a:schemeClr val="lt1"/>
                </a:highlight>
                <a:latin typeface="Arial"/>
                <a:ea typeface="Arial"/>
                <a:cs typeface="Arial"/>
                <a:sym typeface="Arial"/>
              </a:rPr>
              <a:t>Lán</a:t>
            </a:r>
            <a:r>
              <a:rPr lang="en-US" sz="5500" dirty="0">
                <a:solidFill>
                  <a:srgbClr val="000000"/>
                </a:solidFill>
                <a:highlight>
                  <a:schemeClr val="lt1"/>
                </a:highlight>
                <a:latin typeface="Arial"/>
                <a:ea typeface="Arial"/>
                <a:cs typeface="Arial"/>
                <a:sym typeface="Arial"/>
              </a:rPr>
              <a:t>/</a:t>
            </a:r>
            <a:r>
              <a:rPr lang="en-US" sz="5500" dirty="0" err="1">
                <a:solidFill>
                  <a:srgbClr val="000000"/>
                </a:solidFill>
                <a:highlight>
                  <a:schemeClr val="lt1"/>
                </a:highlight>
                <a:latin typeface="Arial"/>
                <a:ea typeface="Arial"/>
                <a:cs typeface="Arial"/>
                <a:sym typeface="Arial"/>
              </a:rPr>
              <a:t>styrkir</a:t>
            </a:r>
            <a:r>
              <a:rPr lang="en-US" sz="5500" dirty="0">
                <a:solidFill>
                  <a:srgbClr val="000000"/>
                </a:solidFill>
                <a:highlight>
                  <a:schemeClr val="lt1"/>
                </a:highlight>
                <a:latin typeface="Arial"/>
                <a:ea typeface="Arial"/>
                <a:cs typeface="Arial"/>
                <a:sym typeface="Arial"/>
              </a:rPr>
              <a:t> </a:t>
            </a:r>
            <a:r>
              <a:rPr lang="en-US" sz="5500" dirty="0" err="1">
                <a:solidFill>
                  <a:srgbClr val="000000"/>
                </a:solidFill>
                <a:highlight>
                  <a:schemeClr val="lt1"/>
                </a:highlight>
                <a:latin typeface="Arial"/>
                <a:ea typeface="Arial"/>
                <a:cs typeface="Arial"/>
                <a:sym typeface="Arial"/>
              </a:rPr>
              <a:t>til</a:t>
            </a:r>
            <a:r>
              <a:rPr lang="en-US" sz="5500" dirty="0">
                <a:solidFill>
                  <a:srgbClr val="000000"/>
                </a:solidFill>
                <a:highlight>
                  <a:schemeClr val="lt1"/>
                </a:highlight>
                <a:latin typeface="Arial"/>
                <a:ea typeface="Arial"/>
                <a:cs typeface="Arial"/>
                <a:sym typeface="Arial"/>
              </a:rPr>
              <a:t> </a:t>
            </a:r>
            <a:r>
              <a:rPr lang="en-US" sz="5500" dirty="0" err="1">
                <a:solidFill>
                  <a:srgbClr val="000000"/>
                </a:solidFill>
                <a:highlight>
                  <a:schemeClr val="lt1"/>
                </a:highlight>
                <a:latin typeface="Arial"/>
                <a:ea typeface="Arial"/>
                <a:cs typeface="Arial"/>
                <a:sym typeface="Arial"/>
              </a:rPr>
              <a:t>þjálfunar</a:t>
            </a:r>
            <a:r>
              <a:rPr lang="en-US" sz="5500" dirty="0">
                <a:solidFill>
                  <a:srgbClr val="000000"/>
                </a:solidFill>
                <a:highlight>
                  <a:schemeClr val="lt1"/>
                </a:highlight>
                <a:latin typeface="Arial"/>
                <a:ea typeface="Arial"/>
                <a:cs typeface="Arial"/>
                <a:sym typeface="Arial"/>
              </a:rPr>
              <a:t> og </a:t>
            </a:r>
            <a:r>
              <a:rPr lang="en-US" sz="5500" dirty="0" err="1">
                <a:solidFill>
                  <a:srgbClr val="000000"/>
                </a:solidFill>
                <a:highlight>
                  <a:schemeClr val="lt1"/>
                </a:highlight>
                <a:latin typeface="Arial"/>
                <a:ea typeface="Arial"/>
                <a:cs typeface="Arial"/>
                <a:sym typeface="Arial"/>
              </a:rPr>
              <a:t>þróunar</a:t>
            </a:r>
            <a:endParaRPr sz="4300" dirty="0"/>
          </a:p>
          <a:p>
            <a:pPr marL="0" lvl="0" indent="0" algn="l" rtl="0">
              <a:lnSpc>
                <a:spcPct val="100000"/>
              </a:lnSpc>
              <a:spcBef>
                <a:spcPts val="360"/>
              </a:spcBef>
              <a:spcAft>
                <a:spcPts val="0"/>
              </a:spcAft>
              <a:buSzPct val="288000"/>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288000"/>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288000"/>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288000"/>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288000"/>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288000"/>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44000"/>
              <a:buNone/>
            </a:pPr>
            <a:r>
              <a:rPr lang="en-US" sz="5000" dirty="0">
                <a:solidFill>
                  <a:srgbClr val="000000"/>
                </a:solidFill>
                <a:highlight>
                  <a:schemeClr val="lt1"/>
                </a:highlight>
                <a:latin typeface="Arial"/>
                <a:ea typeface="Arial"/>
                <a:cs typeface="Arial"/>
                <a:sym typeface="Arial"/>
              </a:rPr>
              <a:t>Hvernig er Þetta hjá ykkur?</a:t>
            </a:r>
            <a:endParaRPr dirty="0"/>
          </a:p>
          <a:p>
            <a:pPr marL="0" lvl="0" indent="0" algn="l" rtl="0">
              <a:lnSpc>
                <a:spcPct val="100000"/>
              </a:lnSpc>
              <a:spcBef>
                <a:spcPts val="360"/>
              </a:spcBef>
              <a:spcAft>
                <a:spcPts val="0"/>
              </a:spcAft>
              <a:buSzPct val="144000"/>
              <a:buNone/>
            </a:pPr>
            <a:endParaRPr sz="50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63636"/>
              <a:buNone/>
            </a:pPr>
            <a:r>
              <a:rPr lang="en-US" sz="4400" dirty="0">
                <a:solidFill>
                  <a:srgbClr val="000000"/>
                </a:solidFill>
                <a:highlight>
                  <a:schemeClr val="lt1"/>
                </a:highlight>
                <a:latin typeface="Arial"/>
                <a:ea typeface="Arial"/>
                <a:cs typeface="Arial"/>
                <a:sym typeface="Arial"/>
              </a:rPr>
              <a:t>https://www.mirror.co.uk/money/aldi-give-26000-workers-second-27567028</a:t>
            </a:r>
            <a:endParaRPr sz="44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288000"/>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288000"/>
              <a:buNone/>
            </a:pPr>
            <a:endParaRPr sz="2500" dirty="0">
              <a:solidFill>
                <a:srgbClr val="000000"/>
              </a:solidFill>
              <a:highlight>
                <a:schemeClr val="lt1"/>
              </a:highlight>
              <a:latin typeface="Arial"/>
              <a:ea typeface="Arial"/>
              <a:cs typeface="Arial"/>
              <a:sym typeface="Arial"/>
            </a:endParaRPr>
          </a:p>
        </p:txBody>
      </p:sp>
      <p:sp>
        <p:nvSpPr>
          <p:cNvPr id="404" name="Google Shape;404;p58"/>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05" name="Google Shape;405;p58"/>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406" name="Google Shape;406;p58"/>
          <p:cNvPicPr preferRelativeResize="0"/>
          <p:nvPr/>
        </p:nvPicPr>
        <p:blipFill rotWithShape="1">
          <a:blip r:embed="rId4">
            <a:alphaModFix/>
          </a:blip>
          <a:srcRect/>
          <a:stretch/>
        </p:blipFill>
        <p:spPr>
          <a:xfrm>
            <a:off x="7718900" y="6209113"/>
            <a:ext cx="1261242" cy="584750"/>
          </a:xfrm>
          <a:prstGeom prst="rect">
            <a:avLst/>
          </a:prstGeom>
          <a:noFill/>
          <a:ln>
            <a:noFill/>
          </a:ln>
        </p:spPr>
      </p:pic>
      <p:pic>
        <p:nvPicPr>
          <p:cNvPr id="407" name="Google Shape;407;p58"/>
          <p:cNvPicPr preferRelativeResize="0"/>
          <p:nvPr/>
        </p:nvPicPr>
        <p:blipFill rotWithShape="1">
          <a:blip r:embed="rId5">
            <a:alphaModFix/>
          </a:blip>
          <a:srcRect/>
          <a:stretch/>
        </p:blipFill>
        <p:spPr>
          <a:xfrm>
            <a:off x="4278023" y="1417651"/>
            <a:ext cx="4408777" cy="386957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59"/>
          <p:cNvSpPr txBox="1">
            <a:spLocks noGrp="1"/>
          </p:cNvSpPr>
          <p:nvPr>
            <p:ph type="title"/>
          </p:nvPr>
        </p:nvSpPr>
        <p:spPr>
          <a:xfrm>
            <a:off x="263053" y="36996"/>
            <a:ext cx="76557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600"/>
              </a:spcAft>
              <a:buSzPct val="45454"/>
              <a:buNone/>
            </a:pPr>
            <a:br>
              <a:rPr lang="en-US" sz="4400" b="1" dirty="0">
                <a:solidFill>
                  <a:srgbClr val="0070C0"/>
                </a:solidFill>
              </a:rPr>
            </a:br>
            <a:r>
              <a:rPr lang="en-US" sz="2700" b="1" dirty="0">
                <a:solidFill>
                  <a:srgbClr val="0070C0"/>
                </a:solidFill>
                <a:latin typeface="Arial"/>
                <a:ea typeface="Arial"/>
                <a:cs typeface="Arial"/>
                <a:sym typeface="Arial"/>
              </a:rPr>
              <a:t>AIDA-attention, interest, desire, action…</a:t>
            </a:r>
            <a:endParaRPr dirty="0"/>
          </a:p>
        </p:txBody>
      </p:sp>
      <p:sp>
        <p:nvSpPr>
          <p:cNvPr id="413" name="Google Shape;413;p59"/>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14" name="Google Shape;414;p59"/>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415" name="Google Shape;415;p59"/>
          <p:cNvPicPr preferRelativeResize="0"/>
          <p:nvPr/>
        </p:nvPicPr>
        <p:blipFill rotWithShape="1">
          <a:blip r:embed="rId4">
            <a:alphaModFix/>
          </a:blip>
          <a:srcRect/>
          <a:stretch/>
        </p:blipFill>
        <p:spPr>
          <a:xfrm>
            <a:off x="7718900" y="6209113"/>
            <a:ext cx="1261242" cy="584750"/>
          </a:xfrm>
          <a:prstGeom prst="rect">
            <a:avLst/>
          </a:prstGeom>
          <a:noFill/>
          <a:ln>
            <a:noFill/>
          </a:ln>
        </p:spPr>
      </p:pic>
      <p:pic>
        <p:nvPicPr>
          <p:cNvPr id="416" name="Google Shape;416;p59"/>
          <p:cNvPicPr preferRelativeResize="0"/>
          <p:nvPr/>
        </p:nvPicPr>
        <p:blipFill rotWithShape="1">
          <a:blip r:embed="rId5">
            <a:alphaModFix/>
          </a:blip>
          <a:srcRect/>
          <a:stretch/>
        </p:blipFill>
        <p:spPr>
          <a:xfrm>
            <a:off x="189325" y="1179996"/>
            <a:ext cx="4626519" cy="1638969"/>
          </a:xfrm>
          <a:prstGeom prst="rect">
            <a:avLst/>
          </a:prstGeom>
          <a:noFill/>
          <a:ln>
            <a:noFill/>
          </a:ln>
        </p:spPr>
      </p:pic>
      <p:pic>
        <p:nvPicPr>
          <p:cNvPr id="417" name="Google Shape;417;p59"/>
          <p:cNvPicPr preferRelativeResize="0"/>
          <p:nvPr/>
        </p:nvPicPr>
        <p:blipFill rotWithShape="1">
          <a:blip r:embed="rId6">
            <a:alphaModFix/>
          </a:blip>
          <a:srcRect/>
          <a:stretch/>
        </p:blipFill>
        <p:spPr>
          <a:xfrm>
            <a:off x="4500770" y="1177304"/>
            <a:ext cx="4258457" cy="5034501"/>
          </a:xfrm>
          <a:prstGeom prst="rect">
            <a:avLst/>
          </a:prstGeom>
          <a:noFill/>
          <a:ln>
            <a:noFill/>
          </a:ln>
        </p:spPr>
      </p:pic>
      <p:pic>
        <p:nvPicPr>
          <p:cNvPr id="418" name="Google Shape;418;p59" descr="Help outline"/>
          <p:cNvPicPr preferRelativeResize="0"/>
          <p:nvPr/>
        </p:nvPicPr>
        <p:blipFill rotWithShape="1">
          <a:blip r:embed="rId7">
            <a:alphaModFix/>
          </a:blip>
          <a:srcRect/>
          <a:stretch/>
        </p:blipFill>
        <p:spPr>
          <a:xfrm>
            <a:off x="1397861" y="2511107"/>
            <a:ext cx="2063450" cy="2063450"/>
          </a:xfrm>
          <a:prstGeom prst="rect">
            <a:avLst/>
          </a:prstGeom>
          <a:noFill/>
          <a:ln>
            <a:noFill/>
          </a:ln>
        </p:spPr>
      </p:pic>
      <p:sp>
        <p:nvSpPr>
          <p:cNvPr id="419" name="Google Shape;419;p59"/>
          <p:cNvSpPr/>
          <p:nvPr/>
        </p:nvSpPr>
        <p:spPr>
          <a:xfrm>
            <a:off x="189325" y="4574557"/>
            <a:ext cx="2905660" cy="1846907"/>
          </a:xfrm>
          <a:prstGeom prst="cloudCallout">
            <a:avLst>
              <a:gd name="adj1" fmla="val 106259"/>
              <a:gd name="adj2" fmla="val -87431"/>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Arial"/>
                <a:ea typeface="Arial"/>
                <a:cs typeface="Arial"/>
                <a:sym typeface="Arial"/>
              </a:rPr>
              <a:t>Hvernig </a:t>
            </a:r>
            <a:r>
              <a:rPr lang="en-US" sz="1400" b="0" i="0" u="none" strike="noStrike" cap="none" dirty="0" err="1">
                <a:solidFill>
                  <a:schemeClr val="dk1"/>
                </a:solidFill>
                <a:latin typeface="Arial"/>
                <a:ea typeface="Arial"/>
                <a:cs typeface="Arial"/>
                <a:sym typeface="Arial"/>
              </a:rPr>
              <a:t>hentar</a:t>
            </a:r>
            <a:r>
              <a:rPr lang="en-US" sz="1400" b="0" i="0" u="none" strike="noStrike" cap="none" dirty="0">
                <a:solidFill>
                  <a:schemeClr val="dk1"/>
                </a:solidFill>
                <a:latin typeface="Arial"/>
                <a:ea typeface="Arial"/>
                <a:cs typeface="Arial"/>
                <a:sym typeface="Arial"/>
              </a:rPr>
              <a:t> Þetta </a:t>
            </a:r>
            <a:r>
              <a:rPr lang="en-US" sz="1400" b="0" i="0" u="none" strike="noStrike" cap="none" dirty="0" err="1">
                <a:solidFill>
                  <a:schemeClr val="dk1"/>
                </a:solidFill>
                <a:latin typeface="Arial"/>
                <a:ea typeface="Arial"/>
                <a:cs typeface="Arial"/>
                <a:sym typeface="Arial"/>
              </a:rPr>
              <a:t>mér</a:t>
            </a:r>
            <a:r>
              <a:rPr lang="en-US" sz="1400" b="0" i="0" u="none" strike="noStrike" cap="none" dirty="0">
                <a:solidFill>
                  <a:schemeClr val="dk1"/>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Google Shape;105;p3" descr="Protect"/>
          <p:cNvPicPr preferRelativeResize="0"/>
          <p:nvPr/>
        </p:nvPicPr>
        <p:blipFill rotWithShape="1">
          <a:blip r:embed="rId3">
            <a:alphaModFix/>
          </a:blip>
          <a:srcRect/>
          <a:stretch/>
        </p:blipFill>
        <p:spPr>
          <a:xfrm>
            <a:off x="836712" y="1886693"/>
            <a:ext cx="2469393" cy="536824"/>
          </a:xfrm>
          <a:prstGeom prst="rect">
            <a:avLst/>
          </a:prstGeom>
          <a:noFill/>
          <a:ln>
            <a:noFill/>
          </a:ln>
        </p:spPr>
      </p:pic>
      <p:cxnSp>
        <p:nvCxnSpPr>
          <p:cNvPr id="106" name="Google Shape;106;p3"/>
          <p:cNvCxnSpPr/>
          <p:nvPr/>
        </p:nvCxnSpPr>
        <p:spPr>
          <a:xfrm>
            <a:off x="1051560" y="3429000"/>
            <a:ext cx="1977390" cy="0"/>
          </a:xfrm>
          <a:prstGeom prst="straightConnector1">
            <a:avLst/>
          </a:prstGeom>
          <a:noFill/>
          <a:ln w="19050" cap="flat" cmpd="sng">
            <a:solidFill>
              <a:srgbClr val="7F7F7F"/>
            </a:solidFill>
            <a:prstDash val="solid"/>
            <a:round/>
            <a:headEnd type="none" w="sm" len="sm"/>
            <a:tailEnd type="none" w="sm" len="sm"/>
          </a:ln>
        </p:spPr>
      </p:cxnSp>
      <p:pic>
        <p:nvPicPr>
          <p:cNvPr id="107" name="Google Shape;107;p3"/>
          <p:cNvPicPr preferRelativeResize="0"/>
          <p:nvPr/>
        </p:nvPicPr>
        <p:blipFill rotWithShape="1">
          <a:blip r:embed="rId4">
            <a:alphaModFix/>
          </a:blip>
          <a:srcRect/>
          <a:stretch/>
        </p:blipFill>
        <p:spPr>
          <a:xfrm>
            <a:off x="846836" y="4303264"/>
            <a:ext cx="2459269" cy="793114"/>
          </a:xfrm>
          <a:prstGeom prst="rect">
            <a:avLst/>
          </a:prstGeom>
          <a:noFill/>
          <a:ln>
            <a:noFill/>
          </a:ln>
        </p:spPr>
      </p:pic>
      <p:cxnSp>
        <p:nvCxnSpPr>
          <p:cNvPr id="108" name="Google Shape;108;p3"/>
          <p:cNvCxnSpPr/>
          <p:nvPr/>
        </p:nvCxnSpPr>
        <p:spPr>
          <a:xfrm>
            <a:off x="3490722" y="1573887"/>
            <a:ext cx="0" cy="3710227"/>
          </a:xfrm>
          <a:prstGeom prst="straightConnector1">
            <a:avLst/>
          </a:prstGeom>
          <a:noFill/>
          <a:ln w="19050" cap="flat" cmpd="sng">
            <a:solidFill>
              <a:srgbClr val="7F7F7F"/>
            </a:solidFill>
            <a:prstDash val="solid"/>
            <a:round/>
            <a:headEnd type="none" w="sm" len="sm"/>
            <a:tailEnd type="none" w="sm" len="sm"/>
          </a:ln>
        </p:spPr>
      </p:cxnSp>
      <p:pic>
        <p:nvPicPr>
          <p:cNvPr id="109" name="Google Shape;109;p3" descr="Icono&#10;&#10;Descripción generada automáticamente"/>
          <p:cNvPicPr preferRelativeResize="0"/>
          <p:nvPr/>
        </p:nvPicPr>
        <p:blipFill rotWithShape="1">
          <a:blip r:embed="rId5">
            <a:alphaModFix/>
          </a:blip>
          <a:srcRect/>
          <a:stretch/>
        </p:blipFill>
        <p:spPr>
          <a:xfrm>
            <a:off x="4493150" y="1692525"/>
            <a:ext cx="3387850" cy="1570725"/>
          </a:xfrm>
          <a:prstGeom prst="rect">
            <a:avLst/>
          </a:prstGeom>
          <a:noFill/>
          <a:ln>
            <a:noFill/>
          </a:ln>
        </p:spPr>
      </p:pic>
      <p:pic>
        <p:nvPicPr>
          <p:cNvPr id="110" name="Google Shape;110;p3"/>
          <p:cNvPicPr preferRelativeResize="0"/>
          <p:nvPr/>
        </p:nvPicPr>
        <p:blipFill>
          <a:blip r:embed="rId6">
            <a:alphaModFix/>
          </a:blip>
          <a:stretch>
            <a:fillRect/>
          </a:stretch>
        </p:blipFill>
        <p:spPr>
          <a:xfrm>
            <a:off x="3458505" y="3643426"/>
            <a:ext cx="4848225" cy="27241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g12474296616_0_39"/>
          <p:cNvSpPr txBox="1">
            <a:spLocks noGrp="1"/>
          </p:cNvSpPr>
          <p:nvPr>
            <p:ph type="title"/>
          </p:nvPr>
        </p:nvSpPr>
        <p:spPr>
          <a:xfrm>
            <a:off x="3176910" y="2015562"/>
            <a:ext cx="3307538" cy="1856726"/>
          </a:xfrm>
          <a:prstGeom prst="rect">
            <a:avLst/>
          </a:prstGeom>
          <a:noFill/>
          <a:ln>
            <a:noFill/>
          </a:ln>
        </p:spPr>
        <p:txBody>
          <a:bodyPr spcFirstLastPara="1" wrap="square" lIns="68550" tIns="34275" rIns="68550" bIns="34275" anchor="b" anchorCtr="0">
            <a:normAutofit/>
          </a:bodyPr>
          <a:lstStyle/>
          <a:p>
            <a:pPr marL="0" lvl="0" indent="0" algn="r" rtl="0">
              <a:lnSpc>
                <a:spcPct val="90000"/>
              </a:lnSpc>
              <a:spcBef>
                <a:spcPts val="0"/>
              </a:spcBef>
              <a:spcAft>
                <a:spcPts val="0"/>
              </a:spcAft>
              <a:buSzPts val="5400"/>
              <a:buNone/>
            </a:pPr>
            <a:r>
              <a:rPr lang="en-US" sz="4050" dirty="0"/>
              <a:t>BREAK</a:t>
            </a:r>
            <a:endParaRPr dirty="0"/>
          </a:p>
        </p:txBody>
      </p:sp>
      <p:pic>
        <p:nvPicPr>
          <p:cNvPr id="426" name="Google Shape;426;g12474296616_0_39"/>
          <p:cNvPicPr preferRelativeResize="0"/>
          <p:nvPr/>
        </p:nvPicPr>
        <p:blipFill rotWithShape="1">
          <a:blip r:embed="rId3">
            <a:alphaModFix/>
          </a:blip>
          <a:srcRect/>
          <a:stretch/>
        </p:blipFill>
        <p:spPr>
          <a:xfrm>
            <a:off x="582417" y="5469062"/>
            <a:ext cx="1174464" cy="335561"/>
          </a:xfrm>
          <a:prstGeom prst="rect">
            <a:avLst/>
          </a:prstGeom>
          <a:noFill/>
          <a:ln>
            <a:noFill/>
          </a:ln>
        </p:spPr>
      </p:pic>
      <p:pic>
        <p:nvPicPr>
          <p:cNvPr id="427" name="Google Shape;427;g12474296616_0_39"/>
          <p:cNvPicPr preferRelativeResize="0"/>
          <p:nvPr/>
        </p:nvPicPr>
        <p:blipFill rotWithShape="1">
          <a:blip r:embed="rId4">
            <a:alphaModFix/>
          </a:blip>
          <a:srcRect/>
          <a:stretch/>
        </p:blipFill>
        <p:spPr>
          <a:xfrm>
            <a:off x="7086600" y="5528828"/>
            <a:ext cx="1428750" cy="314325"/>
          </a:xfrm>
          <a:prstGeom prst="rect">
            <a:avLst/>
          </a:prstGeom>
          <a:noFill/>
          <a:ln>
            <a:noFill/>
          </a:ln>
        </p:spPr>
      </p:pic>
      <p:sp>
        <p:nvSpPr>
          <p:cNvPr id="428" name="Google Shape;428;g12474296616_0_3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360"/>
              </a:spcBef>
              <a:spcAft>
                <a:spcPts val="0"/>
              </a:spcAft>
              <a:buClr>
                <a:schemeClr val="dk1"/>
              </a:buClr>
              <a:buSzPts val="1800"/>
              <a:buNone/>
            </a:pPr>
            <a:endParaRPr/>
          </a:p>
        </p:txBody>
      </p:sp>
      <p:pic>
        <p:nvPicPr>
          <p:cNvPr id="429" name="Google Shape;429;g12474296616_0_39"/>
          <p:cNvPicPr preferRelativeResize="0"/>
          <p:nvPr/>
        </p:nvPicPr>
        <p:blipFill rotWithShape="1">
          <a:blip r:embed="rId5">
            <a:alphaModFix/>
          </a:blip>
          <a:srcRect r="11534"/>
          <a:stretch/>
        </p:blipFill>
        <p:spPr>
          <a:xfrm>
            <a:off x="-21825" y="0"/>
            <a:ext cx="9143999" cy="6858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24"/>
          <p:cNvSpPr txBox="1">
            <a:spLocks noGrp="1"/>
          </p:cNvSpPr>
          <p:nvPr>
            <p:ph type="title"/>
          </p:nvPr>
        </p:nvSpPr>
        <p:spPr>
          <a:xfrm>
            <a:off x="457200" y="274650"/>
            <a:ext cx="76557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ct val="45454"/>
              <a:buNone/>
            </a:pPr>
            <a:r>
              <a:rPr lang="en-US" b="1" dirty="0" err="1">
                <a:solidFill>
                  <a:srgbClr val="0070C0"/>
                </a:solidFill>
              </a:rPr>
              <a:t>Birgir</a:t>
            </a:r>
            <a:r>
              <a:rPr lang="en-US" b="1" dirty="0">
                <a:solidFill>
                  <a:srgbClr val="0070C0"/>
                </a:solidFill>
              </a:rPr>
              <a:t> og Baldur (</a:t>
            </a:r>
            <a:r>
              <a:rPr lang="en-US" b="1" dirty="0" err="1">
                <a:solidFill>
                  <a:srgbClr val="0070C0"/>
                </a:solidFill>
              </a:rPr>
              <a:t>framleiðslufyrirtæki</a:t>
            </a:r>
            <a:r>
              <a:rPr lang="en-US" b="1" dirty="0">
                <a:solidFill>
                  <a:srgbClr val="0070C0"/>
                </a:solidFill>
              </a:rPr>
              <a:t> LMF)</a:t>
            </a:r>
            <a:endParaRPr dirty="0"/>
          </a:p>
        </p:txBody>
      </p:sp>
      <p:sp>
        <p:nvSpPr>
          <p:cNvPr id="435" name="Google Shape;435;p24"/>
          <p:cNvSpPr txBox="1">
            <a:spLocks noGrp="1"/>
          </p:cNvSpPr>
          <p:nvPr>
            <p:ph type="body" idx="1"/>
          </p:nvPr>
        </p:nvSpPr>
        <p:spPr>
          <a:xfrm>
            <a:off x="457200" y="1823275"/>
            <a:ext cx="8229600" cy="4302900"/>
          </a:xfrm>
          <a:prstGeom prst="rect">
            <a:avLst/>
          </a:prstGeom>
          <a:noFill/>
          <a:ln>
            <a:noFill/>
          </a:ln>
        </p:spPr>
        <p:txBody>
          <a:bodyPr spcFirstLastPara="1" wrap="square" lIns="91425" tIns="45700" rIns="91425" bIns="45700" anchor="t" anchorCtr="0">
            <a:normAutofit fontScale="92500" lnSpcReduction="10000"/>
          </a:bodyPr>
          <a:lstStyle/>
          <a:p>
            <a:pPr marL="457200" lvl="0" indent="-342900" algn="l" rtl="0">
              <a:lnSpc>
                <a:spcPct val="100000"/>
              </a:lnSpc>
              <a:spcBef>
                <a:spcPts val="360"/>
              </a:spcBef>
              <a:spcAft>
                <a:spcPts val="0"/>
              </a:spcAft>
              <a:buClr>
                <a:schemeClr val="dk1"/>
              </a:buClr>
              <a:buSzPts val="1800"/>
              <a:buChar char="•"/>
            </a:pPr>
            <a:r>
              <a:rPr lang="en-US" sz="2800" dirty="0" err="1">
                <a:latin typeface="Arial"/>
                <a:ea typeface="Arial"/>
                <a:cs typeface="Arial"/>
                <a:sym typeface="Arial"/>
              </a:rPr>
              <a:t>Komst</a:t>
            </a:r>
            <a:r>
              <a:rPr lang="en-US" sz="2800" dirty="0">
                <a:latin typeface="Arial"/>
                <a:ea typeface="Arial"/>
                <a:cs typeface="Arial"/>
                <a:sym typeface="Arial"/>
              </a:rPr>
              <a:t> í gegnum Covid 19</a:t>
            </a:r>
            <a:endParaRPr dirty="0"/>
          </a:p>
          <a:p>
            <a:pPr marL="457200" lvl="0" indent="-342900" algn="l" rtl="0">
              <a:lnSpc>
                <a:spcPct val="100000"/>
              </a:lnSpc>
              <a:spcBef>
                <a:spcPts val="360"/>
              </a:spcBef>
              <a:spcAft>
                <a:spcPts val="0"/>
              </a:spcAft>
              <a:buClr>
                <a:schemeClr val="dk1"/>
              </a:buClr>
              <a:buSzPts val="1800"/>
              <a:buChar char="•"/>
            </a:pPr>
            <a:r>
              <a:rPr lang="en-US" sz="2800" dirty="0">
                <a:latin typeface="Arial"/>
                <a:ea typeface="Arial"/>
                <a:cs typeface="Arial"/>
                <a:sym typeface="Arial"/>
              </a:rPr>
              <a:t>18 </a:t>
            </a:r>
            <a:r>
              <a:rPr lang="en-US" sz="2800" dirty="0" err="1">
                <a:latin typeface="Arial"/>
                <a:ea typeface="Arial"/>
                <a:cs typeface="Arial"/>
                <a:sym typeface="Arial"/>
              </a:rPr>
              <a:t>starfsmenn</a:t>
            </a:r>
            <a:endParaRPr lang="en-US" sz="2800" dirty="0">
              <a:latin typeface="Arial"/>
              <a:ea typeface="Arial"/>
              <a:cs typeface="Arial"/>
              <a:sym typeface="Arial"/>
            </a:endParaRPr>
          </a:p>
          <a:p>
            <a:pPr marL="457200" lvl="0" indent="-342900" algn="l" rtl="0">
              <a:lnSpc>
                <a:spcPct val="100000"/>
              </a:lnSpc>
              <a:spcBef>
                <a:spcPts val="360"/>
              </a:spcBef>
              <a:spcAft>
                <a:spcPts val="0"/>
              </a:spcAft>
              <a:buClr>
                <a:schemeClr val="dk1"/>
              </a:buClr>
              <a:buSzPts val="1800"/>
              <a:buChar char="•"/>
            </a:pPr>
            <a:r>
              <a:rPr lang="en-US" sz="2800" dirty="0" err="1">
                <a:latin typeface="Arial"/>
                <a:ea typeface="Arial"/>
                <a:cs typeface="Arial"/>
                <a:sym typeface="Arial"/>
              </a:rPr>
              <a:t>Sumir</a:t>
            </a:r>
            <a:r>
              <a:rPr lang="en-US" sz="2800" dirty="0">
                <a:latin typeface="Arial"/>
                <a:ea typeface="Arial"/>
                <a:cs typeface="Arial"/>
                <a:sym typeface="Arial"/>
              </a:rPr>
              <a:t> sendir í </a:t>
            </a:r>
            <a:r>
              <a:rPr lang="en-US" sz="2800" dirty="0" err="1">
                <a:latin typeface="Arial"/>
                <a:ea typeface="Arial"/>
                <a:cs typeface="Arial"/>
                <a:sym typeface="Arial"/>
              </a:rPr>
              <a:t>launalaust</a:t>
            </a:r>
            <a:r>
              <a:rPr lang="en-US" sz="2800" dirty="0">
                <a:latin typeface="Arial"/>
                <a:ea typeface="Arial"/>
                <a:cs typeface="Arial"/>
                <a:sym typeface="Arial"/>
              </a:rPr>
              <a:t> </a:t>
            </a:r>
            <a:r>
              <a:rPr lang="en-US" sz="2800" dirty="0" err="1">
                <a:latin typeface="Arial"/>
                <a:ea typeface="Arial"/>
                <a:cs typeface="Arial"/>
                <a:sym typeface="Arial"/>
              </a:rPr>
              <a:t>leyfi</a:t>
            </a:r>
            <a:r>
              <a:rPr lang="en-US" sz="2800" dirty="0">
                <a:latin typeface="Arial"/>
                <a:ea typeface="Arial"/>
                <a:cs typeface="Arial"/>
                <a:sym typeface="Arial"/>
              </a:rPr>
              <a:t>, allir </a:t>
            </a:r>
            <a:r>
              <a:rPr lang="en-US" sz="2800" dirty="0" err="1">
                <a:latin typeface="Arial"/>
                <a:ea typeface="Arial"/>
                <a:cs typeface="Arial"/>
                <a:sym typeface="Arial"/>
              </a:rPr>
              <a:t>komnir</a:t>
            </a:r>
            <a:r>
              <a:rPr lang="en-US" sz="2800" dirty="0">
                <a:latin typeface="Arial"/>
                <a:ea typeface="Arial"/>
                <a:cs typeface="Arial"/>
                <a:sym typeface="Arial"/>
              </a:rPr>
              <a:t> aftur </a:t>
            </a:r>
            <a:r>
              <a:rPr lang="en-US" sz="2800" dirty="0" err="1">
                <a:latin typeface="Arial"/>
                <a:ea typeface="Arial"/>
                <a:cs typeface="Arial"/>
                <a:sym typeface="Arial"/>
              </a:rPr>
              <a:t>til</a:t>
            </a:r>
            <a:r>
              <a:rPr lang="en-US" sz="2800" dirty="0">
                <a:latin typeface="Arial"/>
                <a:ea typeface="Arial"/>
                <a:cs typeface="Arial"/>
                <a:sym typeface="Arial"/>
              </a:rPr>
              <a:t> vinnu</a:t>
            </a:r>
          </a:p>
          <a:p>
            <a:pPr marL="457200" lvl="0" indent="-342900" algn="l" rtl="0">
              <a:lnSpc>
                <a:spcPct val="100000"/>
              </a:lnSpc>
              <a:spcBef>
                <a:spcPts val="360"/>
              </a:spcBef>
              <a:spcAft>
                <a:spcPts val="0"/>
              </a:spcAft>
              <a:buClr>
                <a:schemeClr val="dk1"/>
              </a:buClr>
              <a:buSzPts val="1800"/>
              <a:buChar char="•"/>
            </a:pPr>
            <a:r>
              <a:rPr lang="en-US" sz="2800" dirty="0" err="1">
                <a:latin typeface="Arial"/>
                <a:ea typeface="Arial"/>
                <a:cs typeface="Arial"/>
                <a:sym typeface="Arial"/>
              </a:rPr>
              <a:t>Stjórn</a:t>
            </a:r>
            <a:r>
              <a:rPr lang="en-US" sz="2800" dirty="0">
                <a:latin typeface="Arial"/>
                <a:ea typeface="Arial"/>
                <a:cs typeface="Arial"/>
                <a:sym typeface="Arial"/>
              </a:rPr>
              <a:t>-, stjórnendur-, </a:t>
            </a:r>
            <a:r>
              <a:rPr lang="en-US" sz="2800" dirty="0" err="1">
                <a:latin typeface="Arial"/>
                <a:ea typeface="Arial"/>
                <a:cs typeface="Arial"/>
                <a:sym typeface="Arial"/>
              </a:rPr>
              <a:t>sölu</a:t>
            </a:r>
            <a:r>
              <a:rPr lang="en-US" sz="2800" dirty="0">
                <a:latin typeface="Arial"/>
                <a:ea typeface="Arial"/>
                <a:cs typeface="Arial"/>
                <a:sym typeface="Arial"/>
              </a:rPr>
              <a:t>- og </a:t>
            </a:r>
            <a:r>
              <a:rPr lang="en-US" sz="2800" dirty="0" err="1">
                <a:latin typeface="Arial"/>
                <a:ea typeface="Arial"/>
                <a:cs typeface="Arial"/>
                <a:sym typeface="Arial"/>
              </a:rPr>
              <a:t>mannauðsstarfsmenn</a:t>
            </a:r>
            <a:r>
              <a:rPr lang="en-US" sz="2800" dirty="0">
                <a:latin typeface="Arial"/>
                <a:ea typeface="Arial"/>
                <a:cs typeface="Arial"/>
                <a:sym typeface="Arial"/>
              </a:rPr>
              <a:t> </a:t>
            </a:r>
            <a:r>
              <a:rPr lang="en-US" sz="2800" dirty="0" err="1">
                <a:latin typeface="Arial"/>
                <a:ea typeface="Arial"/>
                <a:cs typeface="Arial"/>
                <a:sym typeface="Arial"/>
              </a:rPr>
              <a:t>unnu</a:t>
            </a:r>
            <a:r>
              <a:rPr lang="en-US" sz="2800" dirty="0">
                <a:latin typeface="Arial"/>
                <a:ea typeface="Arial"/>
                <a:cs typeface="Arial"/>
                <a:sym typeface="Arial"/>
              </a:rPr>
              <a:t> </a:t>
            </a:r>
            <a:r>
              <a:rPr lang="en-US" sz="2800" dirty="0" err="1">
                <a:latin typeface="Arial"/>
                <a:ea typeface="Arial"/>
                <a:cs typeface="Arial"/>
                <a:sym typeface="Arial"/>
              </a:rPr>
              <a:t>að</a:t>
            </a:r>
            <a:r>
              <a:rPr lang="en-US" sz="2800" dirty="0">
                <a:latin typeface="Arial"/>
                <a:ea typeface="Arial"/>
                <a:cs typeface="Arial"/>
                <a:sym typeface="Arial"/>
              </a:rPr>
              <a:t> </a:t>
            </a:r>
            <a:r>
              <a:rPr lang="en-US" sz="2800" dirty="0" err="1">
                <a:latin typeface="Arial"/>
                <a:ea typeface="Arial"/>
                <a:cs typeface="Arial"/>
                <a:sym typeface="Arial"/>
              </a:rPr>
              <a:t>heiman</a:t>
            </a:r>
            <a:r>
              <a:rPr lang="en-US" sz="2800" dirty="0">
                <a:latin typeface="Arial"/>
                <a:ea typeface="Arial"/>
                <a:cs typeface="Arial"/>
                <a:sym typeface="Arial"/>
              </a:rPr>
              <a:t>, </a:t>
            </a:r>
            <a:r>
              <a:rPr lang="en-US" sz="2800" dirty="0" err="1">
                <a:latin typeface="Arial"/>
                <a:ea typeface="Arial"/>
                <a:cs typeface="Arial"/>
                <a:sym typeface="Arial"/>
              </a:rPr>
              <a:t>margir</a:t>
            </a:r>
            <a:r>
              <a:rPr lang="en-US" sz="2800" dirty="0">
                <a:latin typeface="Arial"/>
                <a:ea typeface="Arial"/>
                <a:cs typeface="Arial"/>
                <a:sym typeface="Arial"/>
              </a:rPr>
              <a:t> </a:t>
            </a:r>
            <a:r>
              <a:rPr lang="en-US" sz="2800" dirty="0" err="1">
                <a:latin typeface="Arial"/>
                <a:ea typeface="Arial"/>
                <a:cs typeface="Arial"/>
                <a:sym typeface="Arial"/>
              </a:rPr>
              <a:t>vilja</a:t>
            </a:r>
            <a:r>
              <a:rPr lang="en-US" sz="2800" dirty="0">
                <a:latin typeface="Arial"/>
                <a:ea typeface="Arial"/>
                <a:cs typeface="Arial"/>
                <a:sym typeface="Arial"/>
              </a:rPr>
              <a:t> halda því áfram, </a:t>
            </a:r>
            <a:r>
              <a:rPr lang="en-US" sz="2800" dirty="0" err="1">
                <a:latin typeface="Arial"/>
                <a:ea typeface="Arial"/>
                <a:cs typeface="Arial"/>
                <a:sym typeface="Arial"/>
              </a:rPr>
              <a:t>en</a:t>
            </a:r>
            <a:r>
              <a:rPr lang="en-US" sz="2800" dirty="0">
                <a:latin typeface="Arial"/>
                <a:ea typeface="Arial"/>
                <a:cs typeface="Arial"/>
                <a:sym typeface="Arial"/>
              </a:rPr>
              <a:t> </a:t>
            </a:r>
            <a:r>
              <a:rPr lang="en-US" sz="2800" dirty="0" err="1">
                <a:latin typeface="Arial"/>
                <a:ea typeface="Arial"/>
                <a:cs typeface="Arial"/>
                <a:sym typeface="Arial"/>
              </a:rPr>
              <a:t>blönduð</a:t>
            </a:r>
            <a:r>
              <a:rPr lang="en-US" sz="2800" dirty="0">
                <a:latin typeface="Arial"/>
                <a:ea typeface="Arial"/>
                <a:cs typeface="Arial"/>
                <a:sym typeface="Arial"/>
              </a:rPr>
              <a:t> </a:t>
            </a:r>
            <a:r>
              <a:rPr lang="en-US" sz="2800" dirty="0" err="1">
                <a:latin typeface="Arial"/>
                <a:ea typeface="Arial"/>
                <a:cs typeface="Arial"/>
                <a:sym typeface="Arial"/>
              </a:rPr>
              <a:t>teymi</a:t>
            </a:r>
            <a:r>
              <a:rPr lang="en-US" sz="2800" dirty="0">
                <a:latin typeface="Arial"/>
                <a:ea typeface="Arial"/>
                <a:cs typeface="Arial"/>
                <a:sym typeface="Arial"/>
              </a:rPr>
              <a:t> </a:t>
            </a:r>
            <a:r>
              <a:rPr lang="en-US" sz="2800" dirty="0" err="1">
                <a:latin typeface="Arial"/>
                <a:ea typeface="Arial"/>
                <a:cs typeface="Arial"/>
                <a:sym typeface="Arial"/>
              </a:rPr>
              <a:t>líklegust</a:t>
            </a:r>
            <a:r>
              <a:rPr lang="en-US" sz="2800" dirty="0">
                <a:latin typeface="Arial"/>
                <a:ea typeface="Arial"/>
                <a:cs typeface="Arial"/>
                <a:sym typeface="Arial"/>
              </a:rPr>
              <a:t>, hluta </a:t>
            </a:r>
            <a:r>
              <a:rPr lang="en-US" sz="2800" dirty="0" err="1">
                <a:latin typeface="Arial"/>
                <a:ea typeface="Arial"/>
                <a:cs typeface="Arial"/>
                <a:sym typeface="Arial"/>
              </a:rPr>
              <a:t>vinni</a:t>
            </a:r>
            <a:r>
              <a:rPr lang="en-US" sz="2800" dirty="0">
                <a:latin typeface="Arial"/>
                <a:ea typeface="Arial"/>
                <a:cs typeface="Arial"/>
                <a:sym typeface="Arial"/>
              </a:rPr>
              <a:t> </a:t>
            </a:r>
            <a:r>
              <a:rPr lang="en-US" sz="2800" dirty="0" err="1">
                <a:latin typeface="Arial"/>
                <a:ea typeface="Arial"/>
                <a:cs typeface="Arial"/>
                <a:sym typeface="Arial"/>
              </a:rPr>
              <a:t>að</a:t>
            </a:r>
            <a:r>
              <a:rPr lang="en-US" sz="2800" dirty="0">
                <a:latin typeface="Arial"/>
                <a:ea typeface="Arial"/>
                <a:cs typeface="Arial"/>
                <a:sym typeface="Arial"/>
              </a:rPr>
              <a:t> </a:t>
            </a:r>
            <a:r>
              <a:rPr lang="en-US" sz="2800" dirty="0" err="1">
                <a:latin typeface="Arial"/>
                <a:ea typeface="Arial"/>
                <a:cs typeface="Arial"/>
                <a:sym typeface="Arial"/>
              </a:rPr>
              <a:t>heiman</a:t>
            </a:r>
            <a:r>
              <a:rPr lang="en-US" sz="2800" dirty="0">
                <a:latin typeface="Arial"/>
                <a:ea typeface="Arial"/>
                <a:cs typeface="Arial"/>
                <a:sym typeface="Arial"/>
              </a:rPr>
              <a:t>, </a:t>
            </a:r>
            <a:r>
              <a:rPr lang="en-US" sz="2800" dirty="0" err="1">
                <a:latin typeface="Arial"/>
                <a:ea typeface="Arial"/>
                <a:cs typeface="Arial"/>
                <a:sym typeface="Arial"/>
              </a:rPr>
              <a:t>hluti</a:t>
            </a:r>
            <a:r>
              <a:rPr lang="en-US" sz="2800" dirty="0">
                <a:latin typeface="Arial"/>
                <a:ea typeface="Arial"/>
                <a:cs typeface="Arial"/>
                <a:sym typeface="Arial"/>
              </a:rPr>
              <a:t> á </a:t>
            </a:r>
            <a:r>
              <a:rPr lang="en-US" sz="2800" dirty="0" err="1">
                <a:latin typeface="Arial"/>
                <a:ea typeface="Arial"/>
                <a:cs typeface="Arial"/>
                <a:sym typeface="Arial"/>
              </a:rPr>
              <a:t>staðnum</a:t>
            </a:r>
            <a:r>
              <a:rPr lang="en-US" sz="2800" dirty="0">
                <a:latin typeface="Arial"/>
                <a:ea typeface="Arial"/>
                <a:cs typeface="Arial"/>
                <a:sym typeface="Arial"/>
              </a:rPr>
              <a:t>.</a:t>
            </a:r>
          </a:p>
          <a:p>
            <a:pPr marL="457200" lvl="0" indent="-342900" algn="l" rtl="0">
              <a:lnSpc>
                <a:spcPct val="100000"/>
              </a:lnSpc>
              <a:spcBef>
                <a:spcPts val="360"/>
              </a:spcBef>
              <a:spcAft>
                <a:spcPts val="0"/>
              </a:spcAft>
              <a:buClr>
                <a:schemeClr val="dk1"/>
              </a:buClr>
              <a:buSzPts val="1800"/>
              <a:buChar char="•"/>
            </a:pPr>
            <a:r>
              <a:rPr lang="en-US" sz="2800" dirty="0">
                <a:latin typeface="Arial"/>
                <a:ea typeface="Arial"/>
                <a:cs typeface="Arial"/>
                <a:sym typeface="Arial"/>
              </a:rPr>
              <a:t>Í </a:t>
            </a:r>
            <a:r>
              <a:rPr lang="en-US" sz="2800" dirty="0" err="1">
                <a:latin typeface="Arial"/>
                <a:ea typeface="Arial"/>
                <a:cs typeface="Arial"/>
                <a:sym typeface="Arial"/>
              </a:rPr>
              <a:t>miðju</a:t>
            </a:r>
            <a:r>
              <a:rPr lang="en-US" sz="2800" dirty="0">
                <a:latin typeface="Arial"/>
                <a:ea typeface="Arial"/>
                <a:cs typeface="Arial"/>
                <a:sym typeface="Arial"/>
              </a:rPr>
              <a:t> Covid var </a:t>
            </a:r>
            <a:r>
              <a:rPr lang="en-US" sz="2800" dirty="0" err="1">
                <a:latin typeface="Arial"/>
                <a:ea typeface="Arial"/>
                <a:cs typeface="Arial"/>
                <a:sym typeface="Arial"/>
              </a:rPr>
              <a:t>sendur</a:t>
            </a:r>
            <a:r>
              <a:rPr lang="en-US" sz="2800" dirty="0">
                <a:latin typeface="Arial"/>
                <a:ea typeface="Arial"/>
                <a:cs typeface="Arial"/>
                <a:sym typeface="Arial"/>
              </a:rPr>
              <a:t> </a:t>
            </a:r>
            <a:r>
              <a:rPr lang="en-US" sz="2800" dirty="0" err="1">
                <a:latin typeface="Arial"/>
                <a:ea typeface="Arial"/>
                <a:cs typeface="Arial"/>
                <a:sym typeface="Arial"/>
              </a:rPr>
              <a:t>út</a:t>
            </a:r>
            <a:r>
              <a:rPr lang="en-US" sz="2800" dirty="0">
                <a:latin typeface="Arial"/>
                <a:ea typeface="Arial"/>
                <a:cs typeface="Arial"/>
                <a:sym typeface="Arial"/>
              </a:rPr>
              <a:t> </a:t>
            </a:r>
            <a:r>
              <a:rPr lang="en-US" sz="2800" dirty="0" err="1">
                <a:latin typeface="Arial"/>
                <a:ea typeface="Arial"/>
                <a:cs typeface="Arial"/>
                <a:sym typeface="Arial"/>
              </a:rPr>
              <a:t>reglubundin</a:t>
            </a:r>
            <a:r>
              <a:rPr lang="en-US" sz="2800" dirty="0">
                <a:latin typeface="Arial"/>
                <a:ea typeface="Arial"/>
                <a:cs typeface="Arial"/>
                <a:sym typeface="Arial"/>
              </a:rPr>
              <a:t> spurningalisti </a:t>
            </a:r>
            <a:r>
              <a:rPr lang="en-US" sz="2800" dirty="0" err="1">
                <a:latin typeface="Arial"/>
                <a:ea typeface="Arial"/>
                <a:cs typeface="Arial"/>
                <a:sym typeface="Arial"/>
              </a:rPr>
              <a:t>til</a:t>
            </a:r>
            <a:r>
              <a:rPr lang="en-US" sz="2800" dirty="0">
                <a:latin typeface="Arial"/>
                <a:ea typeface="Arial"/>
                <a:cs typeface="Arial"/>
                <a:sym typeface="Arial"/>
              </a:rPr>
              <a:t> </a:t>
            </a:r>
            <a:r>
              <a:rPr lang="en-US" sz="2800" dirty="0" err="1">
                <a:latin typeface="Arial"/>
                <a:ea typeface="Arial"/>
                <a:cs typeface="Arial"/>
                <a:sym typeface="Arial"/>
              </a:rPr>
              <a:t>starfsamanna</a:t>
            </a:r>
            <a:r>
              <a:rPr lang="en-US" sz="2800" dirty="0">
                <a:latin typeface="Arial"/>
                <a:ea typeface="Arial"/>
                <a:cs typeface="Arial"/>
                <a:sym typeface="Arial"/>
              </a:rPr>
              <a:t>.</a:t>
            </a:r>
          </a:p>
          <a:p>
            <a:pPr marL="0" lvl="0" indent="0" algn="l" rtl="0">
              <a:lnSpc>
                <a:spcPct val="100000"/>
              </a:lnSpc>
              <a:spcBef>
                <a:spcPts val="360"/>
              </a:spcBef>
              <a:spcAft>
                <a:spcPts val="0"/>
              </a:spcAft>
              <a:buSzPts val="1800"/>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dirty="0">
              <a:solidFill>
                <a:srgbClr val="000000"/>
              </a:solidFill>
              <a:highlight>
                <a:schemeClr val="lt1"/>
              </a:highlight>
              <a:latin typeface="Arial"/>
              <a:ea typeface="Arial"/>
              <a:cs typeface="Arial"/>
              <a:sym typeface="Arial"/>
            </a:endParaRPr>
          </a:p>
        </p:txBody>
      </p:sp>
      <p:sp>
        <p:nvSpPr>
          <p:cNvPr id="436" name="Google Shape;436;p24"/>
          <p:cNvSpPr/>
          <p:nvPr/>
        </p:nvSpPr>
        <p:spPr>
          <a:xfrm>
            <a:off x="457200" y="14176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37" name="Google Shape;437;p24"/>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438" name="Google Shape;438;p24"/>
          <p:cNvPicPr preferRelativeResize="0"/>
          <p:nvPr/>
        </p:nvPicPr>
        <p:blipFill rotWithShape="1">
          <a:blip r:embed="rId4">
            <a:alphaModFix/>
          </a:blip>
          <a:srcRect/>
          <a:stretch/>
        </p:blipFill>
        <p:spPr>
          <a:xfrm>
            <a:off x="7718900" y="6209113"/>
            <a:ext cx="1261242" cy="584750"/>
          </a:xfrm>
          <a:prstGeom prst="rect">
            <a:avLst/>
          </a:prstGeom>
          <a:noFill/>
          <a:ln>
            <a:noFill/>
          </a:ln>
        </p:spPr>
      </p:pic>
      <p:pic>
        <p:nvPicPr>
          <p:cNvPr id="439" name="Google Shape;439;p24" descr="Camera outline"/>
          <p:cNvPicPr preferRelativeResize="0"/>
          <p:nvPr/>
        </p:nvPicPr>
        <p:blipFill rotWithShape="1">
          <a:blip r:embed="rId5">
            <a:alphaModFix/>
          </a:blip>
          <a:srcRect/>
          <a:stretch/>
        </p:blipFill>
        <p:spPr>
          <a:xfrm>
            <a:off x="6561500" y="665875"/>
            <a:ext cx="1157400" cy="11574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25"/>
          <p:cNvSpPr txBox="1">
            <a:spLocks noGrp="1"/>
          </p:cNvSpPr>
          <p:nvPr>
            <p:ph type="title"/>
          </p:nvPr>
        </p:nvSpPr>
        <p:spPr>
          <a:xfrm>
            <a:off x="457200" y="274650"/>
            <a:ext cx="76557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2000"/>
              <a:buNone/>
            </a:pPr>
            <a:r>
              <a:rPr lang="en-US" sz="3600" b="1" dirty="0" err="1">
                <a:solidFill>
                  <a:srgbClr val="0070C0"/>
                </a:solidFill>
              </a:rPr>
              <a:t>Niðurstöður</a:t>
            </a:r>
            <a:r>
              <a:rPr lang="en-US" sz="3600" b="1" dirty="0">
                <a:solidFill>
                  <a:srgbClr val="0070C0"/>
                </a:solidFill>
              </a:rPr>
              <a:t> </a:t>
            </a:r>
            <a:r>
              <a:rPr lang="en-US" sz="3600" b="1" dirty="0" err="1">
                <a:solidFill>
                  <a:srgbClr val="0070C0"/>
                </a:solidFill>
              </a:rPr>
              <a:t>starfsmannakönnunar</a:t>
            </a:r>
            <a:r>
              <a:rPr lang="en-US" sz="3600" b="1" dirty="0">
                <a:solidFill>
                  <a:srgbClr val="0070C0"/>
                </a:solidFill>
              </a:rPr>
              <a:t>.</a:t>
            </a:r>
            <a:endParaRPr lang="en-US" dirty="0"/>
          </a:p>
        </p:txBody>
      </p:sp>
      <p:sp>
        <p:nvSpPr>
          <p:cNvPr id="445" name="Google Shape;445;p25"/>
          <p:cNvSpPr txBox="1">
            <a:spLocks noGrp="1"/>
          </p:cNvSpPr>
          <p:nvPr>
            <p:ph type="body" idx="1"/>
          </p:nvPr>
        </p:nvSpPr>
        <p:spPr>
          <a:xfrm>
            <a:off x="457200" y="1823275"/>
            <a:ext cx="6183518" cy="4302900"/>
          </a:xfrm>
          <a:prstGeom prst="rect">
            <a:avLst/>
          </a:prstGeom>
          <a:noFill/>
          <a:ln>
            <a:noFill/>
          </a:ln>
        </p:spPr>
        <p:txBody>
          <a:bodyPr spcFirstLastPara="1" wrap="square" lIns="91425" tIns="45700" rIns="91425" bIns="45700" anchor="t" anchorCtr="0">
            <a:normAutofit fontScale="62500" lnSpcReduction="20000"/>
          </a:bodyPr>
          <a:lstStyle/>
          <a:p>
            <a:pPr marL="285750" indent="-285750">
              <a:lnSpc>
                <a:spcPct val="115000"/>
              </a:lnSpc>
              <a:spcAft>
                <a:spcPts val="800"/>
              </a:spcAft>
              <a:buFont typeface="Arial" panose="020B0604020202020204" pitchFamily="34" charset="0"/>
              <a:buChar char="•"/>
            </a:pPr>
            <a:r>
              <a:rPr lang="is-IS" sz="28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"Reglur sem ekki gilda jafnt fyrir alla - það fer eftir því hvort andlitið passar."</a:t>
            </a:r>
          </a:p>
          <a:p>
            <a:pPr marL="285750" indent="-285750">
              <a:lnSpc>
                <a:spcPct val="115000"/>
              </a:lnSpc>
              <a:spcAft>
                <a:spcPts val="800"/>
              </a:spcAft>
              <a:buFont typeface="Arial" panose="020B0604020202020204" pitchFamily="34" charset="0"/>
              <a:buChar char="•"/>
            </a:pPr>
            <a:r>
              <a:rPr lang="is-IS" sz="28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„Ákveðið fólk virðist í eftirlæti og fá bestu störfin."</a:t>
            </a:r>
          </a:p>
          <a:p>
            <a:pPr marL="285750" indent="-285750">
              <a:lnSpc>
                <a:spcPct val="115000"/>
              </a:lnSpc>
              <a:spcAft>
                <a:spcPts val="800"/>
              </a:spcAft>
              <a:buFont typeface="Arial" panose="020B0604020202020204" pitchFamily="34" charset="0"/>
              <a:buChar char="•"/>
            </a:pPr>
            <a:r>
              <a:rPr lang="is-IS" sz="28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"Sem kona velti ég fyrir mér hvort ég fái nokkurn tíma stöðuhækkun hér."</a:t>
            </a:r>
          </a:p>
          <a:p>
            <a:pPr marL="285750" indent="-285750">
              <a:lnSpc>
                <a:spcPct val="115000"/>
              </a:lnSpc>
              <a:spcAft>
                <a:spcPts val="800"/>
              </a:spcAft>
              <a:buFont typeface="Arial" panose="020B0604020202020204" pitchFamily="34" charset="0"/>
              <a:buChar char="•"/>
            </a:pPr>
            <a:r>
              <a:rPr lang="is-IS" sz="28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"Það kemur mér á óvart að það sé svona mikill fíflagangur og skortur á fagmennsku.</a:t>
            </a:r>
          </a:p>
          <a:p>
            <a:pPr marL="285750" indent="-285750">
              <a:lnSpc>
                <a:spcPct val="115000"/>
              </a:lnSpc>
              <a:spcAft>
                <a:spcPts val="800"/>
              </a:spcAft>
              <a:buFont typeface="Arial" panose="020B0604020202020204" pitchFamily="34" charset="0"/>
              <a:buChar char="•"/>
            </a:pPr>
            <a:r>
              <a:rPr lang="is-IS" sz="28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„Ég hef áhyggjur af því að framtíð mín í starfi sé í hættu ef ég opinbera að ég er hommi."</a:t>
            </a:r>
          </a:p>
          <a:p>
            <a:pPr marL="285750" indent="-285750">
              <a:lnSpc>
                <a:spcPct val="115000"/>
              </a:lnSpc>
              <a:spcAft>
                <a:spcPts val="800"/>
              </a:spcAft>
              <a:buFont typeface="Arial" panose="020B0604020202020204" pitchFamily="34" charset="0"/>
              <a:buChar char="•"/>
            </a:pPr>
            <a:r>
              <a:rPr lang="is-IS" sz="28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"Við og þau menning – Skrifstofuliðið má deila störfum en við á gólfinu ekki – hvað er málið með það?"</a:t>
            </a:r>
          </a:p>
          <a:p>
            <a:pPr marL="0" lvl="0" indent="0" algn="l" rtl="0">
              <a:lnSpc>
                <a:spcPct val="100000"/>
              </a:lnSpc>
              <a:spcBef>
                <a:spcPts val="360"/>
              </a:spcBef>
              <a:spcAft>
                <a:spcPts val="0"/>
              </a:spcAft>
              <a:buSzPts val="1800"/>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dirty="0">
              <a:solidFill>
                <a:srgbClr val="000000"/>
              </a:solidFill>
              <a:highlight>
                <a:schemeClr val="lt1"/>
              </a:highlight>
              <a:latin typeface="Arial"/>
              <a:ea typeface="Arial"/>
              <a:cs typeface="Arial"/>
              <a:sym typeface="Arial"/>
            </a:endParaRPr>
          </a:p>
        </p:txBody>
      </p:sp>
      <p:sp>
        <p:nvSpPr>
          <p:cNvPr id="446" name="Google Shape;446;p25"/>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47" name="Google Shape;447;p25"/>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448" name="Google Shape;448;p25"/>
          <p:cNvPicPr preferRelativeResize="0"/>
          <p:nvPr/>
        </p:nvPicPr>
        <p:blipFill rotWithShape="1">
          <a:blip r:embed="rId4">
            <a:alphaModFix/>
          </a:blip>
          <a:srcRect/>
          <a:stretch/>
        </p:blipFill>
        <p:spPr>
          <a:xfrm>
            <a:off x="7718900" y="6209113"/>
            <a:ext cx="1261242" cy="584750"/>
          </a:xfrm>
          <a:prstGeom prst="rect">
            <a:avLst/>
          </a:prstGeom>
          <a:noFill/>
          <a:ln>
            <a:noFill/>
          </a:ln>
        </p:spPr>
      </p:pic>
      <p:pic>
        <p:nvPicPr>
          <p:cNvPr id="449" name="Google Shape;449;p25" descr="A person working on a machine&#10;&#10;Description automatically generated with medium confidence"/>
          <p:cNvPicPr preferRelativeResize="0"/>
          <p:nvPr/>
        </p:nvPicPr>
        <p:blipFill rotWithShape="1">
          <a:blip r:embed="rId5">
            <a:alphaModFix/>
          </a:blip>
          <a:srcRect/>
          <a:stretch/>
        </p:blipFill>
        <p:spPr>
          <a:xfrm>
            <a:off x="6700572" y="1823275"/>
            <a:ext cx="2279570" cy="1519714"/>
          </a:xfrm>
          <a:prstGeom prst="rect">
            <a:avLst/>
          </a:prstGeom>
          <a:noFill/>
          <a:ln>
            <a:noFill/>
          </a:ln>
        </p:spPr>
      </p:pic>
      <p:sp>
        <p:nvSpPr>
          <p:cNvPr id="450" name="Google Shape;450;p25"/>
          <p:cNvSpPr txBox="1"/>
          <p:nvPr/>
        </p:nvSpPr>
        <p:spPr>
          <a:xfrm>
            <a:off x="1636813" y="6183538"/>
            <a:ext cx="384661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Photo by </a:t>
            </a:r>
            <a:r>
              <a:rPr lang="en-US" sz="1200" b="0" i="0" u="sng" strike="noStrike" cap="none">
                <a:solidFill>
                  <a:srgbClr val="000000"/>
                </a:solidFill>
                <a:latin typeface="Arial"/>
                <a:ea typeface="Arial"/>
                <a:cs typeface="Arial"/>
                <a:sym typeface="Arial"/>
                <a:hlinkClick r:id="rId6">
                  <a:extLst>
                    <a:ext uri="{A12FA001-AC4F-418D-AE19-62706E023703}">
                      <ahyp:hlinkClr xmlns:ahyp="http://schemas.microsoft.com/office/drawing/2018/hyperlinkcolor" val="tx"/>
                    </a:ext>
                  </a:extLst>
                </a:hlinkClick>
              </a:rPr>
              <a:t>Jeswin Thomas</a:t>
            </a:r>
            <a:r>
              <a:rPr lang="en-US" sz="1200" b="0" i="0" u="none" strike="noStrike" cap="none">
                <a:solidFill>
                  <a:srgbClr val="000000"/>
                </a:solidFill>
                <a:latin typeface="Arial"/>
                <a:ea typeface="Arial"/>
                <a:cs typeface="Arial"/>
                <a:sym typeface="Arial"/>
              </a:rPr>
              <a:t> on </a:t>
            </a:r>
            <a:r>
              <a:rPr lang="en-US" sz="1200" b="0" i="0" u="sng" strike="noStrike" cap="none">
                <a:solidFill>
                  <a:srgbClr val="000000"/>
                </a:solidFill>
                <a:latin typeface="Arial"/>
                <a:ea typeface="Arial"/>
                <a:cs typeface="Arial"/>
                <a:sym typeface="Arial"/>
                <a:hlinkClick r:id="rId7">
                  <a:extLst>
                    <a:ext uri="{A12FA001-AC4F-418D-AE19-62706E023703}">
                      <ahyp:hlinkClr xmlns:ahyp="http://schemas.microsoft.com/office/drawing/2018/hyperlinkcolor" val="tx"/>
                    </a:ext>
                  </a:extLst>
                </a:hlinkClick>
              </a:rPr>
              <a:t>Unsplash</a:t>
            </a:r>
            <a:r>
              <a:rPr lang="en-US" sz="1200" b="0" i="0" u="none" strike="noStrike" cap="none">
                <a:solidFill>
                  <a:srgbClr val="000000"/>
                </a:solidFill>
                <a:latin typeface="Arial"/>
                <a:ea typeface="Arial"/>
                <a:cs typeface="Arial"/>
                <a:sym typeface="Arial"/>
              </a:rPr>
              <a:t> </a:t>
            </a:r>
            <a:endParaRPr sz="1200" b="0" i="0" u="none" strike="noStrike" cap="none">
              <a:solidFill>
                <a:srgbClr val="000000"/>
              </a:solidFill>
              <a:latin typeface="Arial"/>
              <a:ea typeface="Arial"/>
              <a:cs typeface="Arial"/>
              <a:sym typeface="Arial"/>
            </a:endParaRPr>
          </a:p>
        </p:txBody>
      </p:sp>
      <p:pic>
        <p:nvPicPr>
          <p:cNvPr id="451" name="Google Shape;451;p25" descr="Camera outline"/>
          <p:cNvPicPr preferRelativeResize="0"/>
          <p:nvPr/>
        </p:nvPicPr>
        <p:blipFill rotWithShape="1">
          <a:blip r:embed="rId8">
            <a:alphaModFix/>
          </a:blip>
          <a:srcRect/>
          <a:stretch/>
        </p:blipFill>
        <p:spPr>
          <a:xfrm>
            <a:off x="6640718" y="665875"/>
            <a:ext cx="1157400" cy="11574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26"/>
          <p:cNvSpPr txBox="1">
            <a:spLocks noGrp="1"/>
          </p:cNvSpPr>
          <p:nvPr>
            <p:ph type="title"/>
          </p:nvPr>
        </p:nvSpPr>
        <p:spPr>
          <a:xfrm>
            <a:off x="457200" y="274650"/>
            <a:ext cx="76557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2000"/>
              <a:buNone/>
            </a:pPr>
            <a:r>
              <a:rPr lang="en-US" sz="3600" b="1" dirty="0" err="1">
                <a:solidFill>
                  <a:srgbClr val="0070C0"/>
                </a:solidFill>
              </a:rPr>
              <a:t>Niðurstöður</a:t>
            </a:r>
            <a:r>
              <a:rPr lang="en-US" sz="3600" b="1" dirty="0">
                <a:solidFill>
                  <a:srgbClr val="0070C0"/>
                </a:solidFill>
              </a:rPr>
              <a:t> </a:t>
            </a:r>
            <a:r>
              <a:rPr lang="en-US" sz="3600" b="1" dirty="0" err="1">
                <a:solidFill>
                  <a:srgbClr val="0070C0"/>
                </a:solidFill>
              </a:rPr>
              <a:t>starfsmannakönnunar</a:t>
            </a:r>
            <a:r>
              <a:rPr lang="en-US" sz="3600" b="1" dirty="0">
                <a:solidFill>
                  <a:srgbClr val="0070C0"/>
                </a:solidFill>
              </a:rPr>
              <a:t>.</a:t>
            </a:r>
            <a:endParaRPr b="1" dirty="0"/>
          </a:p>
        </p:txBody>
      </p:sp>
      <p:sp>
        <p:nvSpPr>
          <p:cNvPr id="457" name="Google Shape;457;p26"/>
          <p:cNvSpPr txBox="1">
            <a:spLocks noGrp="1"/>
          </p:cNvSpPr>
          <p:nvPr>
            <p:ph type="body" idx="1"/>
          </p:nvPr>
        </p:nvSpPr>
        <p:spPr>
          <a:xfrm>
            <a:off x="457200" y="1823275"/>
            <a:ext cx="8229600" cy="4302900"/>
          </a:xfrm>
          <a:prstGeom prst="rect">
            <a:avLst/>
          </a:prstGeom>
          <a:noFill/>
          <a:ln>
            <a:noFill/>
          </a:ln>
        </p:spPr>
        <p:txBody>
          <a:bodyPr spcFirstLastPara="1" wrap="square" lIns="91425" tIns="45700" rIns="91425" bIns="45700" anchor="t" anchorCtr="0">
            <a:normAutofit/>
          </a:bodyPr>
          <a:lstStyle/>
          <a:p>
            <a:pPr>
              <a:lnSpc>
                <a:spcPct val="115000"/>
              </a:lnSpc>
              <a:spcAft>
                <a:spcPts val="800"/>
              </a:spcAft>
            </a:pPr>
            <a:r>
              <a:rPr lang="is-IS" sz="18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67% í virkri atvinnuleit.</a:t>
            </a:r>
          </a:p>
          <a:p>
            <a:pPr>
              <a:lnSpc>
                <a:spcPct val="115000"/>
              </a:lnSpc>
              <a:spcAft>
                <a:spcPts val="800"/>
              </a:spcAft>
            </a:pPr>
            <a:r>
              <a:rPr lang="is-IS" sz="18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54% sögðu stjórnunarhætti mestu streituvaldinn, skort á aðgengi að þjálfun, ósamræmi í stefnu, léleg stjórnun á vinnuálagi, óvissu um framtíðina.</a:t>
            </a:r>
          </a:p>
          <a:p>
            <a:pPr>
              <a:lnSpc>
                <a:spcPct val="115000"/>
              </a:lnSpc>
              <a:spcAft>
                <a:spcPts val="800"/>
              </a:spcAft>
            </a:pPr>
            <a:r>
              <a:rPr lang="is-IS" sz="18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12% ánægð með launakjör.</a:t>
            </a:r>
          </a:p>
          <a:p>
            <a:pPr>
              <a:lnSpc>
                <a:spcPct val="115000"/>
              </a:lnSpc>
              <a:spcAft>
                <a:spcPts val="800"/>
              </a:spcAft>
            </a:pPr>
            <a:r>
              <a:rPr lang="is-IS" sz="18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32% sögðust ekki hafa þróað neina færni undanfarin tvö ár.</a:t>
            </a:r>
          </a:p>
          <a:p>
            <a:pPr>
              <a:lnSpc>
                <a:spcPct val="115000"/>
              </a:lnSpc>
              <a:spcAft>
                <a:spcPts val="800"/>
              </a:spcAft>
            </a:pPr>
            <a:r>
              <a:rPr lang="is-IS" sz="18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42% höfðu farið fram á sveigjanlegri vinnutíma en verið hafnað </a:t>
            </a:r>
            <a:r>
              <a:rPr lang="is-IS" sz="1800" kern="100" dirty="0">
                <a:solidFill>
                  <a:srgbClr val="000000"/>
                </a:solidFill>
                <a:latin typeface="Arial" panose="020B0604020202020204" pitchFamily="34" charset="0"/>
                <a:ea typeface="Calibri" panose="020F0502020204030204" pitchFamily="34" charset="0"/>
                <a:cs typeface="Times New Roman" panose="02020603050405020304" pitchFamily="18" charset="0"/>
              </a:rPr>
              <a:t>vegna hagsmuna fyrirtækisins</a:t>
            </a:r>
            <a:r>
              <a:rPr lang="is-IS" sz="18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p>
          <a:p>
            <a:pPr>
              <a:lnSpc>
                <a:spcPct val="115000"/>
              </a:lnSpc>
              <a:spcAft>
                <a:spcPts val="800"/>
              </a:spcAft>
            </a:pPr>
            <a:r>
              <a:rPr lang="is-IS" sz="18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76% lýstu lélegum starfsanda og starfsánægju.</a:t>
            </a:r>
          </a:p>
          <a:p>
            <a:pPr marL="0" lvl="0" indent="0" algn="l" rtl="0">
              <a:lnSpc>
                <a:spcPct val="100000"/>
              </a:lnSpc>
              <a:spcBef>
                <a:spcPts val="360"/>
              </a:spcBef>
              <a:spcAft>
                <a:spcPts val="0"/>
              </a:spcAft>
              <a:buSzPts val="1800"/>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dirty="0">
              <a:solidFill>
                <a:srgbClr val="000000"/>
              </a:solidFill>
              <a:highlight>
                <a:schemeClr val="lt1"/>
              </a:highlight>
              <a:latin typeface="Arial"/>
              <a:ea typeface="Arial"/>
              <a:cs typeface="Arial"/>
              <a:sym typeface="Arial"/>
            </a:endParaRPr>
          </a:p>
        </p:txBody>
      </p:sp>
      <p:sp>
        <p:nvSpPr>
          <p:cNvPr id="458" name="Google Shape;458;p26"/>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59" name="Google Shape;459;p26"/>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460" name="Google Shape;460;p26"/>
          <p:cNvPicPr preferRelativeResize="0"/>
          <p:nvPr/>
        </p:nvPicPr>
        <p:blipFill rotWithShape="1">
          <a:blip r:embed="rId4">
            <a:alphaModFix/>
          </a:blip>
          <a:srcRect/>
          <a:stretch/>
        </p:blipFill>
        <p:spPr>
          <a:xfrm>
            <a:off x="7718900" y="6209113"/>
            <a:ext cx="1261242" cy="584750"/>
          </a:xfrm>
          <a:prstGeom prst="rect">
            <a:avLst/>
          </a:prstGeom>
          <a:noFill/>
          <a:ln>
            <a:noFill/>
          </a:ln>
        </p:spPr>
      </p:pic>
      <p:pic>
        <p:nvPicPr>
          <p:cNvPr id="461" name="Google Shape;461;p26" descr="Camera outline"/>
          <p:cNvPicPr preferRelativeResize="0"/>
          <p:nvPr/>
        </p:nvPicPr>
        <p:blipFill rotWithShape="1">
          <a:blip r:embed="rId5">
            <a:alphaModFix/>
          </a:blip>
          <a:srcRect/>
          <a:stretch/>
        </p:blipFill>
        <p:spPr>
          <a:xfrm>
            <a:off x="6561500" y="846150"/>
            <a:ext cx="1157400" cy="11574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27"/>
          <p:cNvSpPr txBox="1">
            <a:spLocks noGrp="1"/>
          </p:cNvSpPr>
          <p:nvPr>
            <p:ph type="title"/>
          </p:nvPr>
        </p:nvSpPr>
        <p:spPr>
          <a:xfrm>
            <a:off x="457200" y="274650"/>
            <a:ext cx="76557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US" sz="3600" b="1" dirty="0" err="1">
                <a:solidFill>
                  <a:srgbClr val="0070C0"/>
                </a:solidFill>
              </a:rPr>
              <a:t>Birgir</a:t>
            </a:r>
            <a:r>
              <a:rPr lang="en-US" sz="3600" b="1" dirty="0">
                <a:solidFill>
                  <a:srgbClr val="0070C0"/>
                </a:solidFill>
              </a:rPr>
              <a:t> og Baldur (</a:t>
            </a:r>
            <a:r>
              <a:rPr lang="en-US" sz="3600" b="1" dirty="0" err="1">
                <a:solidFill>
                  <a:srgbClr val="0070C0"/>
                </a:solidFill>
              </a:rPr>
              <a:t>framleiðslufyrirtæki</a:t>
            </a:r>
            <a:r>
              <a:rPr lang="en-US" sz="3600" b="1" dirty="0">
                <a:solidFill>
                  <a:srgbClr val="0070C0"/>
                </a:solidFill>
              </a:rPr>
              <a:t> LMF)</a:t>
            </a:r>
            <a:endParaRPr sz="3600" dirty="0"/>
          </a:p>
        </p:txBody>
      </p:sp>
      <p:sp>
        <p:nvSpPr>
          <p:cNvPr id="467" name="Google Shape;467;p27"/>
          <p:cNvSpPr txBox="1">
            <a:spLocks noGrp="1"/>
          </p:cNvSpPr>
          <p:nvPr>
            <p:ph type="body" idx="1"/>
          </p:nvPr>
        </p:nvSpPr>
        <p:spPr>
          <a:xfrm>
            <a:off x="457200" y="1823275"/>
            <a:ext cx="8229600" cy="43029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00000"/>
              </a:lnSpc>
              <a:spcBef>
                <a:spcPts val="360"/>
              </a:spcBef>
              <a:spcAft>
                <a:spcPts val="0"/>
              </a:spcAft>
              <a:buSzPct val="64285"/>
              <a:buNone/>
            </a:pPr>
            <a:r>
              <a:rPr lang="en-US" sz="2800" b="1" dirty="0"/>
              <a:t>Aðgerðir </a:t>
            </a:r>
            <a:r>
              <a:rPr lang="en-US" sz="2800" b="1" dirty="0" err="1"/>
              <a:t>eftir</a:t>
            </a:r>
            <a:r>
              <a:rPr lang="en-US" sz="2800" b="1" dirty="0"/>
              <a:t> Covid</a:t>
            </a:r>
            <a:endParaRPr dirty="0"/>
          </a:p>
          <a:p>
            <a:pPr marL="0" lvl="0" indent="0" algn="l" rtl="0">
              <a:lnSpc>
                <a:spcPct val="100000"/>
              </a:lnSpc>
              <a:spcBef>
                <a:spcPts val="360"/>
              </a:spcBef>
              <a:spcAft>
                <a:spcPts val="0"/>
              </a:spcAft>
              <a:buSzPct val="72000"/>
              <a:buNone/>
            </a:pPr>
            <a:endParaRPr sz="2500" dirty="0">
              <a:solidFill>
                <a:srgbClr val="000000"/>
              </a:solidFill>
              <a:highlight>
                <a:schemeClr val="lt1"/>
              </a:highlight>
              <a:latin typeface="Arial"/>
              <a:ea typeface="Arial"/>
              <a:cs typeface="Arial"/>
              <a:sym typeface="Arial"/>
            </a:endParaRPr>
          </a:p>
          <a:p>
            <a:pPr marL="457200" lvl="0" indent="-334327" algn="l" rtl="0">
              <a:lnSpc>
                <a:spcPct val="100000"/>
              </a:lnSpc>
              <a:spcBef>
                <a:spcPts val="360"/>
              </a:spcBef>
              <a:spcAft>
                <a:spcPts val="0"/>
              </a:spcAft>
              <a:buClr>
                <a:schemeClr val="dk1"/>
              </a:buClr>
              <a:buSzPct val="64285"/>
              <a:buChar char="•"/>
            </a:pPr>
            <a:r>
              <a:rPr lang="en-US" sz="2800" dirty="0" err="1">
                <a:solidFill>
                  <a:srgbClr val="333333"/>
                </a:solidFill>
                <a:latin typeface="Calibri"/>
                <a:ea typeface="Calibri"/>
                <a:cs typeface="Calibri"/>
                <a:sym typeface="Calibri"/>
              </a:rPr>
              <a:t>Til</a:t>
            </a:r>
            <a:r>
              <a:rPr lang="en-US" sz="2800" dirty="0">
                <a:solidFill>
                  <a:srgbClr val="333333"/>
                </a:solidFill>
                <a:latin typeface="Calibri"/>
                <a:ea typeface="Calibri"/>
                <a:cs typeface="Calibri"/>
                <a:sym typeface="Calibri"/>
              </a:rPr>
              <a:t> hvaða </a:t>
            </a:r>
            <a:r>
              <a:rPr lang="en-US" sz="2800" dirty="0" err="1">
                <a:solidFill>
                  <a:srgbClr val="333333"/>
                </a:solidFill>
                <a:latin typeface="Calibri"/>
                <a:ea typeface="Calibri"/>
                <a:cs typeface="Calibri"/>
                <a:sym typeface="Calibri"/>
              </a:rPr>
              <a:t>aðgerða</a:t>
            </a:r>
            <a:r>
              <a:rPr lang="en-US" sz="2800" dirty="0">
                <a:solidFill>
                  <a:srgbClr val="333333"/>
                </a:solidFill>
                <a:latin typeface="Calibri"/>
                <a:ea typeface="Calibri"/>
                <a:cs typeface="Calibri"/>
                <a:sym typeface="Calibri"/>
              </a:rPr>
              <a:t> má </a:t>
            </a:r>
            <a:r>
              <a:rPr lang="en-US" sz="2800" dirty="0" err="1">
                <a:solidFill>
                  <a:srgbClr val="333333"/>
                </a:solidFill>
                <a:latin typeface="Calibri"/>
                <a:ea typeface="Calibri"/>
                <a:cs typeface="Calibri"/>
                <a:sym typeface="Calibri"/>
              </a:rPr>
              <a:t>grípa</a:t>
            </a:r>
            <a:r>
              <a:rPr lang="en-US" sz="2800" dirty="0">
                <a:solidFill>
                  <a:srgbClr val="333333"/>
                </a:solidFill>
                <a:latin typeface="Calibri"/>
                <a:ea typeface="Calibri"/>
                <a:cs typeface="Calibri"/>
                <a:sym typeface="Calibri"/>
              </a:rPr>
              <a:t> </a:t>
            </a:r>
            <a:r>
              <a:rPr lang="en-US" sz="2800" dirty="0" err="1">
                <a:solidFill>
                  <a:srgbClr val="333333"/>
                </a:solidFill>
                <a:latin typeface="Calibri"/>
                <a:ea typeface="Calibri"/>
                <a:cs typeface="Calibri"/>
                <a:sym typeface="Calibri"/>
              </a:rPr>
              <a:t>til</a:t>
            </a:r>
            <a:r>
              <a:rPr lang="en-US" sz="2800" dirty="0">
                <a:solidFill>
                  <a:srgbClr val="333333"/>
                </a:solidFill>
                <a:latin typeface="Calibri"/>
                <a:ea typeface="Calibri"/>
                <a:cs typeface="Calibri"/>
                <a:sym typeface="Calibri"/>
              </a:rPr>
              <a:t> </a:t>
            </a:r>
            <a:r>
              <a:rPr lang="en-US" sz="2800" dirty="0" err="1">
                <a:solidFill>
                  <a:srgbClr val="333333"/>
                </a:solidFill>
                <a:latin typeface="Calibri"/>
                <a:ea typeface="Calibri"/>
                <a:cs typeface="Calibri"/>
                <a:sym typeface="Calibri"/>
              </a:rPr>
              <a:t>að</a:t>
            </a:r>
            <a:r>
              <a:rPr lang="en-US" sz="2800" dirty="0">
                <a:solidFill>
                  <a:srgbClr val="333333"/>
                </a:solidFill>
                <a:latin typeface="Calibri"/>
                <a:ea typeface="Calibri"/>
                <a:cs typeface="Calibri"/>
                <a:sym typeface="Calibri"/>
              </a:rPr>
              <a:t> </a:t>
            </a:r>
            <a:r>
              <a:rPr lang="en-US" sz="2800" dirty="0" err="1">
                <a:solidFill>
                  <a:srgbClr val="333333"/>
                </a:solidFill>
                <a:latin typeface="Calibri"/>
                <a:ea typeface="Calibri"/>
                <a:cs typeface="Calibri"/>
                <a:sym typeface="Calibri"/>
              </a:rPr>
              <a:t>gera</a:t>
            </a:r>
            <a:r>
              <a:rPr lang="en-US" sz="2800" dirty="0">
                <a:solidFill>
                  <a:srgbClr val="333333"/>
                </a:solidFill>
                <a:latin typeface="Calibri"/>
                <a:ea typeface="Calibri"/>
                <a:cs typeface="Calibri"/>
                <a:sym typeface="Calibri"/>
              </a:rPr>
              <a:t> fyrirtæki </a:t>
            </a:r>
            <a:r>
              <a:rPr lang="en-US" sz="2800" dirty="0" err="1">
                <a:solidFill>
                  <a:srgbClr val="333333"/>
                </a:solidFill>
                <a:latin typeface="Calibri"/>
                <a:ea typeface="Calibri"/>
                <a:cs typeface="Calibri"/>
                <a:sym typeface="Calibri"/>
              </a:rPr>
              <a:t>meira</a:t>
            </a:r>
            <a:r>
              <a:rPr lang="en-US" sz="2800" dirty="0">
                <a:solidFill>
                  <a:srgbClr val="333333"/>
                </a:solidFill>
                <a:latin typeface="Calibri"/>
                <a:ea typeface="Calibri"/>
                <a:cs typeface="Calibri"/>
                <a:sym typeface="Calibri"/>
              </a:rPr>
              <a:t> </a:t>
            </a:r>
            <a:r>
              <a:rPr lang="en-US" sz="2800" dirty="0" err="1">
                <a:solidFill>
                  <a:srgbClr val="333333"/>
                </a:solidFill>
                <a:latin typeface="Calibri"/>
                <a:ea typeface="Calibri"/>
                <a:cs typeface="Calibri"/>
                <a:sym typeface="Calibri"/>
              </a:rPr>
              <a:t>sjálfbær</a:t>
            </a:r>
            <a:r>
              <a:rPr lang="en-US" sz="2800" dirty="0">
                <a:solidFill>
                  <a:srgbClr val="333333"/>
                </a:solidFill>
                <a:latin typeface="Calibri"/>
                <a:ea typeface="Calibri"/>
                <a:cs typeface="Calibri"/>
                <a:sym typeface="Calibri"/>
              </a:rPr>
              <a:t> í </a:t>
            </a:r>
            <a:r>
              <a:rPr lang="en-US" sz="2800" dirty="0" err="1">
                <a:solidFill>
                  <a:srgbClr val="333333"/>
                </a:solidFill>
                <a:latin typeface="Calibri"/>
                <a:ea typeface="Calibri"/>
                <a:cs typeface="Calibri"/>
                <a:sym typeface="Calibri"/>
              </a:rPr>
              <a:t>starfsmanna</a:t>
            </a:r>
            <a:r>
              <a:rPr lang="en-US" sz="2800" dirty="0">
                <a:solidFill>
                  <a:srgbClr val="333333"/>
                </a:solidFill>
                <a:latin typeface="Calibri"/>
                <a:ea typeface="Calibri"/>
                <a:cs typeface="Calibri"/>
                <a:sym typeface="Calibri"/>
              </a:rPr>
              <a:t> </a:t>
            </a:r>
            <a:r>
              <a:rPr lang="en-US" sz="2800" dirty="0" err="1">
                <a:solidFill>
                  <a:srgbClr val="333333"/>
                </a:solidFill>
                <a:latin typeface="Calibri"/>
                <a:ea typeface="Calibri"/>
                <a:cs typeface="Calibri"/>
                <a:sym typeface="Calibri"/>
              </a:rPr>
              <a:t>málum</a:t>
            </a:r>
            <a:r>
              <a:rPr lang="en-US" sz="2800" dirty="0">
                <a:solidFill>
                  <a:srgbClr val="333333"/>
                </a:solidFill>
                <a:latin typeface="Calibri"/>
                <a:ea typeface="Calibri"/>
                <a:cs typeface="Calibri"/>
                <a:sym typeface="Calibri"/>
              </a:rPr>
              <a:t>?</a:t>
            </a:r>
            <a:endParaRPr lang="en-US" dirty="0"/>
          </a:p>
          <a:p>
            <a:pPr marL="457200" lvl="0" indent="-334327" algn="l" rtl="0">
              <a:lnSpc>
                <a:spcPct val="100000"/>
              </a:lnSpc>
              <a:spcBef>
                <a:spcPts val="360"/>
              </a:spcBef>
              <a:spcAft>
                <a:spcPts val="0"/>
              </a:spcAft>
              <a:buClr>
                <a:schemeClr val="dk1"/>
              </a:buClr>
              <a:buSzPct val="64285"/>
              <a:buChar char="•"/>
            </a:pPr>
            <a:r>
              <a:rPr lang="en-US" sz="2800" dirty="0" err="1">
                <a:solidFill>
                  <a:srgbClr val="333333"/>
                </a:solidFill>
                <a:latin typeface="Calibri"/>
                <a:ea typeface="Calibri"/>
                <a:cs typeface="Calibri"/>
                <a:sym typeface="Calibri"/>
              </a:rPr>
              <a:t>Til</a:t>
            </a:r>
            <a:r>
              <a:rPr lang="en-US" sz="2800" dirty="0">
                <a:solidFill>
                  <a:srgbClr val="333333"/>
                </a:solidFill>
                <a:latin typeface="Calibri"/>
                <a:ea typeface="Calibri"/>
                <a:cs typeface="Calibri"/>
                <a:sym typeface="Calibri"/>
              </a:rPr>
              <a:t> hvaða </a:t>
            </a:r>
            <a:r>
              <a:rPr lang="en-US" sz="2800" dirty="0" err="1">
                <a:solidFill>
                  <a:srgbClr val="333333"/>
                </a:solidFill>
                <a:latin typeface="Calibri"/>
                <a:ea typeface="Calibri"/>
                <a:cs typeface="Calibri"/>
                <a:sym typeface="Calibri"/>
              </a:rPr>
              <a:t>aðgerða</a:t>
            </a:r>
            <a:r>
              <a:rPr lang="en-US" sz="2800" dirty="0">
                <a:solidFill>
                  <a:srgbClr val="333333"/>
                </a:solidFill>
                <a:latin typeface="Calibri"/>
                <a:ea typeface="Calibri"/>
                <a:cs typeface="Calibri"/>
                <a:sym typeface="Calibri"/>
              </a:rPr>
              <a:t> má </a:t>
            </a:r>
            <a:r>
              <a:rPr lang="en-US" sz="2800" dirty="0" err="1">
                <a:solidFill>
                  <a:srgbClr val="333333"/>
                </a:solidFill>
                <a:latin typeface="Calibri"/>
                <a:ea typeface="Calibri"/>
                <a:cs typeface="Calibri"/>
                <a:sym typeface="Calibri"/>
              </a:rPr>
              <a:t>grípa</a:t>
            </a:r>
            <a:r>
              <a:rPr lang="en-US" sz="2800" dirty="0">
                <a:solidFill>
                  <a:srgbClr val="333333"/>
                </a:solidFill>
                <a:latin typeface="Calibri"/>
                <a:ea typeface="Calibri"/>
                <a:cs typeface="Calibri"/>
                <a:sym typeface="Calibri"/>
              </a:rPr>
              <a:t> </a:t>
            </a:r>
            <a:r>
              <a:rPr lang="en-US" sz="2800" dirty="0" err="1">
                <a:solidFill>
                  <a:srgbClr val="333333"/>
                </a:solidFill>
                <a:latin typeface="Calibri"/>
                <a:ea typeface="Calibri"/>
                <a:cs typeface="Calibri"/>
                <a:sym typeface="Calibri"/>
              </a:rPr>
              <a:t>til</a:t>
            </a:r>
            <a:r>
              <a:rPr lang="en-US" sz="2800" dirty="0">
                <a:solidFill>
                  <a:srgbClr val="333333"/>
                </a:solidFill>
                <a:latin typeface="Calibri"/>
                <a:ea typeface="Calibri"/>
                <a:cs typeface="Calibri"/>
                <a:sym typeface="Calibri"/>
              </a:rPr>
              <a:t> </a:t>
            </a:r>
            <a:r>
              <a:rPr lang="en-US" sz="2800" dirty="0" err="1">
                <a:solidFill>
                  <a:srgbClr val="333333"/>
                </a:solidFill>
                <a:latin typeface="Calibri"/>
                <a:ea typeface="Calibri"/>
                <a:cs typeface="Calibri"/>
                <a:sym typeface="Calibri"/>
              </a:rPr>
              <a:t>að</a:t>
            </a:r>
            <a:r>
              <a:rPr lang="en-US" sz="2800" dirty="0">
                <a:solidFill>
                  <a:srgbClr val="333333"/>
                </a:solidFill>
                <a:latin typeface="Calibri"/>
                <a:ea typeface="Calibri"/>
                <a:cs typeface="Calibri"/>
                <a:sym typeface="Calibri"/>
              </a:rPr>
              <a:t> </a:t>
            </a:r>
            <a:r>
              <a:rPr lang="en-US" sz="2800" dirty="0" err="1">
                <a:solidFill>
                  <a:srgbClr val="333333"/>
                </a:solidFill>
              </a:rPr>
              <a:t>auka</a:t>
            </a:r>
            <a:r>
              <a:rPr lang="en-US" sz="2800" dirty="0">
                <a:solidFill>
                  <a:srgbClr val="333333"/>
                </a:solidFill>
              </a:rPr>
              <a:t> </a:t>
            </a:r>
            <a:r>
              <a:rPr lang="en-US" sz="2800" dirty="0" err="1">
                <a:solidFill>
                  <a:srgbClr val="333333"/>
                </a:solidFill>
              </a:rPr>
              <a:t>inngildingu</a:t>
            </a:r>
            <a:r>
              <a:rPr lang="en-US" sz="2800" dirty="0">
                <a:solidFill>
                  <a:srgbClr val="333333"/>
                </a:solidFill>
              </a:rPr>
              <a:t> </a:t>
            </a:r>
            <a:r>
              <a:rPr lang="en-US" sz="2800" dirty="0" err="1">
                <a:solidFill>
                  <a:srgbClr val="333333"/>
                </a:solidFill>
              </a:rPr>
              <a:t>fyrirtækis</a:t>
            </a:r>
            <a:r>
              <a:rPr lang="en-US" sz="2800" dirty="0">
                <a:solidFill>
                  <a:srgbClr val="333333"/>
                </a:solidFill>
                <a:latin typeface="Calibri"/>
                <a:ea typeface="Calibri"/>
                <a:cs typeface="Calibri"/>
                <a:sym typeface="Calibri"/>
              </a:rPr>
              <a:t>?</a:t>
            </a:r>
            <a:endParaRPr lang="en-US" dirty="0"/>
          </a:p>
          <a:p>
            <a:pPr marL="457200" lvl="0" indent="-334327" algn="l" rtl="0">
              <a:lnSpc>
                <a:spcPct val="100000"/>
              </a:lnSpc>
              <a:spcBef>
                <a:spcPts val="360"/>
              </a:spcBef>
              <a:spcAft>
                <a:spcPts val="0"/>
              </a:spcAft>
              <a:buClr>
                <a:schemeClr val="dk1"/>
              </a:buClr>
              <a:buSzPct val="64285"/>
              <a:buChar char="•"/>
            </a:pPr>
            <a:r>
              <a:rPr lang="en-US" sz="2800" dirty="0">
                <a:solidFill>
                  <a:srgbClr val="333333"/>
                </a:solidFill>
                <a:latin typeface="Calibri"/>
                <a:ea typeface="Calibri"/>
                <a:cs typeface="Calibri"/>
                <a:sym typeface="Calibri"/>
              </a:rPr>
              <a:t>Einhverjar </a:t>
            </a:r>
            <a:r>
              <a:rPr lang="en-US" sz="2800" dirty="0" err="1">
                <a:solidFill>
                  <a:srgbClr val="333333"/>
                </a:solidFill>
                <a:latin typeface="Calibri"/>
                <a:ea typeface="Calibri"/>
                <a:cs typeface="Calibri"/>
                <a:sym typeface="Calibri"/>
              </a:rPr>
              <a:t>hugmyndir</a:t>
            </a:r>
            <a:r>
              <a:rPr lang="en-US" sz="2800" dirty="0">
                <a:solidFill>
                  <a:srgbClr val="333333"/>
                </a:solidFill>
                <a:latin typeface="Calibri"/>
                <a:ea typeface="Calibri"/>
                <a:cs typeface="Calibri"/>
                <a:sym typeface="Calibri"/>
              </a:rPr>
              <a:t>?</a:t>
            </a:r>
            <a:endParaRPr dirty="0"/>
          </a:p>
          <a:p>
            <a:pPr marL="457200" lvl="0" indent="-228600" algn="l" rtl="0">
              <a:lnSpc>
                <a:spcPct val="100000"/>
              </a:lnSpc>
              <a:spcBef>
                <a:spcPts val="360"/>
              </a:spcBef>
              <a:spcAft>
                <a:spcPts val="0"/>
              </a:spcAft>
              <a:buClr>
                <a:schemeClr val="dk1"/>
              </a:buClr>
              <a:buSzPct val="64285"/>
              <a:buNone/>
            </a:pPr>
            <a:endParaRPr sz="2800" b="1" dirty="0">
              <a:solidFill>
                <a:srgbClr val="333333"/>
              </a:solidFill>
              <a:latin typeface="Calibri"/>
              <a:ea typeface="Calibri"/>
              <a:cs typeface="Calibri"/>
              <a:sym typeface="Calibri"/>
            </a:endParaRPr>
          </a:p>
          <a:p>
            <a:pPr marL="0" lvl="0" indent="0" algn="l" rtl="0">
              <a:lnSpc>
                <a:spcPct val="100000"/>
              </a:lnSpc>
              <a:spcBef>
                <a:spcPts val="360"/>
              </a:spcBef>
              <a:spcAft>
                <a:spcPts val="0"/>
              </a:spcAft>
              <a:buSzPct val="64285"/>
              <a:buNone/>
            </a:pPr>
            <a:r>
              <a:rPr lang="en-US" sz="2800" b="1" dirty="0" err="1">
                <a:solidFill>
                  <a:srgbClr val="333333"/>
                </a:solidFill>
                <a:latin typeface="Calibri"/>
                <a:ea typeface="Calibri"/>
                <a:cs typeface="Calibri"/>
                <a:sym typeface="Calibri"/>
              </a:rPr>
              <a:t>Hripið</a:t>
            </a:r>
            <a:r>
              <a:rPr lang="en-US" sz="2800" b="1" dirty="0">
                <a:solidFill>
                  <a:srgbClr val="333333"/>
                </a:solidFill>
                <a:latin typeface="Calibri"/>
                <a:ea typeface="Calibri"/>
                <a:cs typeface="Calibri"/>
                <a:sym typeface="Calibri"/>
              </a:rPr>
              <a:t> </a:t>
            </a:r>
            <a:r>
              <a:rPr lang="en-US" sz="2800" b="1" dirty="0" err="1">
                <a:solidFill>
                  <a:srgbClr val="333333"/>
                </a:solidFill>
                <a:latin typeface="Calibri"/>
                <a:ea typeface="Calibri"/>
                <a:cs typeface="Calibri"/>
                <a:sym typeface="Calibri"/>
              </a:rPr>
              <a:t>niður</a:t>
            </a:r>
            <a:r>
              <a:rPr lang="en-US" sz="2800" b="1" dirty="0">
                <a:solidFill>
                  <a:srgbClr val="333333"/>
                </a:solidFill>
                <a:latin typeface="Calibri"/>
                <a:ea typeface="Calibri"/>
                <a:cs typeface="Calibri"/>
                <a:sym typeface="Calibri"/>
              </a:rPr>
              <a:t> </a:t>
            </a:r>
            <a:r>
              <a:rPr lang="en-US" sz="2800" b="1" dirty="0" err="1">
                <a:solidFill>
                  <a:srgbClr val="333333"/>
                </a:solidFill>
                <a:latin typeface="Calibri"/>
                <a:ea typeface="Calibri"/>
                <a:cs typeface="Calibri"/>
                <a:sym typeface="Calibri"/>
              </a:rPr>
              <a:t>nokkra</a:t>
            </a:r>
            <a:r>
              <a:rPr lang="en-US" sz="2800" b="1" dirty="0">
                <a:solidFill>
                  <a:srgbClr val="333333"/>
                </a:solidFill>
                <a:latin typeface="Calibri"/>
                <a:ea typeface="Calibri"/>
                <a:cs typeface="Calibri"/>
                <a:sym typeface="Calibri"/>
              </a:rPr>
              <a:t> </a:t>
            </a:r>
            <a:r>
              <a:rPr lang="en-US" sz="2800" b="1" dirty="0" err="1">
                <a:solidFill>
                  <a:srgbClr val="333333"/>
                </a:solidFill>
                <a:latin typeface="Calibri"/>
                <a:ea typeface="Calibri"/>
                <a:cs typeface="Calibri"/>
                <a:sym typeface="Calibri"/>
              </a:rPr>
              <a:t>punkta</a:t>
            </a:r>
            <a:r>
              <a:rPr lang="en-US" sz="2800" b="1" dirty="0">
                <a:solidFill>
                  <a:srgbClr val="333333"/>
                </a:solidFill>
                <a:latin typeface="Calibri"/>
                <a:ea typeface="Calibri"/>
                <a:cs typeface="Calibri"/>
                <a:sym typeface="Calibri"/>
              </a:rPr>
              <a:t> áður </a:t>
            </a:r>
            <a:r>
              <a:rPr lang="en-US" sz="2800" b="1" dirty="0" err="1">
                <a:solidFill>
                  <a:srgbClr val="333333"/>
                </a:solidFill>
                <a:latin typeface="Calibri"/>
                <a:ea typeface="Calibri"/>
                <a:cs typeface="Calibri"/>
                <a:sym typeface="Calibri"/>
              </a:rPr>
              <a:t>en</a:t>
            </a:r>
            <a:r>
              <a:rPr lang="en-US" sz="2800" b="1" dirty="0">
                <a:solidFill>
                  <a:srgbClr val="333333"/>
                </a:solidFill>
                <a:latin typeface="Calibri"/>
                <a:ea typeface="Calibri"/>
                <a:cs typeface="Calibri"/>
                <a:sym typeface="Calibri"/>
              </a:rPr>
              <a:t> þið </a:t>
            </a:r>
            <a:r>
              <a:rPr lang="en-US" sz="2800" b="1" dirty="0" err="1">
                <a:solidFill>
                  <a:srgbClr val="333333"/>
                </a:solidFill>
                <a:latin typeface="Calibri"/>
                <a:ea typeface="Calibri"/>
                <a:cs typeface="Calibri"/>
                <a:sym typeface="Calibri"/>
              </a:rPr>
              <a:t>safnist</a:t>
            </a:r>
            <a:r>
              <a:rPr lang="en-US" sz="2800" b="1" dirty="0">
                <a:solidFill>
                  <a:srgbClr val="333333"/>
                </a:solidFill>
                <a:latin typeface="Calibri"/>
                <a:ea typeface="Calibri"/>
                <a:cs typeface="Calibri"/>
                <a:sym typeface="Calibri"/>
              </a:rPr>
              <a:t> í </a:t>
            </a:r>
            <a:r>
              <a:rPr lang="en-US" sz="2800" b="1" dirty="0" err="1">
                <a:solidFill>
                  <a:srgbClr val="333333"/>
                </a:solidFill>
                <a:latin typeface="Calibri"/>
                <a:ea typeface="Calibri"/>
                <a:cs typeface="Calibri"/>
                <a:sym typeface="Calibri"/>
              </a:rPr>
              <a:t>hópa</a:t>
            </a:r>
            <a:r>
              <a:rPr lang="en-US" sz="2800" b="1" dirty="0">
                <a:solidFill>
                  <a:srgbClr val="333333"/>
                </a:solidFill>
                <a:latin typeface="Calibri"/>
                <a:ea typeface="Calibri"/>
                <a:cs typeface="Calibri"/>
                <a:sym typeface="Calibri"/>
              </a:rPr>
              <a:t> og </a:t>
            </a:r>
            <a:r>
              <a:rPr lang="en-US" sz="2800" b="1" dirty="0" err="1">
                <a:solidFill>
                  <a:srgbClr val="333333"/>
                </a:solidFill>
                <a:latin typeface="Calibri"/>
                <a:ea typeface="Calibri"/>
                <a:cs typeface="Calibri"/>
                <a:sym typeface="Calibri"/>
              </a:rPr>
              <a:t>takið</a:t>
            </a:r>
            <a:r>
              <a:rPr lang="en-US" sz="2800" b="1" dirty="0">
                <a:solidFill>
                  <a:srgbClr val="333333"/>
                </a:solidFill>
                <a:latin typeface="Calibri"/>
                <a:ea typeface="Calibri"/>
                <a:cs typeface="Calibri"/>
                <a:sym typeface="Calibri"/>
              </a:rPr>
              <a:t> </a:t>
            </a:r>
            <a:r>
              <a:rPr lang="en-US" sz="2800" b="1" dirty="0" err="1">
                <a:solidFill>
                  <a:srgbClr val="333333"/>
                </a:solidFill>
                <a:latin typeface="Calibri"/>
                <a:ea typeface="Calibri"/>
                <a:cs typeface="Calibri"/>
                <a:sym typeface="Calibri"/>
              </a:rPr>
              <a:t>umræður</a:t>
            </a:r>
            <a:r>
              <a:rPr lang="en-US" sz="2800" b="1" dirty="0">
                <a:solidFill>
                  <a:srgbClr val="333333"/>
                </a:solidFill>
                <a:latin typeface="Calibri"/>
                <a:ea typeface="Calibri"/>
                <a:cs typeface="Calibri"/>
                <a:sym typeface="Calibri"/>
              </a:rPr>
              <a:t> um </a:t>
            </a:r>
            <a:r>
              <a:rPr lang="en-US" sz="2800" b="1" dirty="0" err="1">
                <a:solidFill>
                  <a:srgbClr val="333333"/>
                </a:solidFill>
                <a:latin typeface="Calibri"/>
                <a:ea typeface="Calibri"/>
                <a:cs typeface="Calibri"/>
                <a:sym typeface="Calibri"/>
              </a:rPr>
              <a:t>efnið</a:t>
            </a:r>
            <a:r>
              <a:rPr lang="en-US" sz="2800" b="1" dirty="0">
                <a:solidFill>
                  <a:srgbClr val="333333"/>
                </a:solidFill>
                <a:latin typeface="Calibri"/>
                <a:ea typeface="Calibri"/>
                <a:cs typeface="Calibri"/>
                <a:sym typeface="Calibri"/>
              </a:rPr>
              <a:t>. </a:t>
            </a:r>
            <a:r>
              <a:rPr lang="en-US" sz="2800" b="1" dirty="0" err="1">
                <a:solidFill>
                  <a:srgbClr val="333333"/>
                </a:solidFill>
                <a:latin typeface="Calibri"/>
                <a:ea typeface="Calibri"/>
                <a:cs typeface="Calibri"/>
                <a:sym typeface="Calibri"/>
              </a:rPr>
              <a:t>Reynið</a:t>
            </a:r>
            <a:r>
              <a:rPr lang="en-US" sz="2800" b="1" dirty="0">
                <a:solidFill>
                  <a:srgbClr val="333333"/>
                </a:solidFill>
                <a:latin typeface="Calibri"/>
                <a:ea typeface="Calibri"/>
                <a:cs typeface="Calibri"/>
                <a:sym typeface="Calibri"/>
              </a:rPr>
              <a:t> </a:t>
            </a:r>
            <a:r>
              <a:rPr lang="en-US" sz="2800" b="1" dirty="0" err="1">
                <a:solidFill>
                  <a:srgbClr val="333333"/>
                </a:solidFill>
                <a:latin typeface="Calibri"/>
                <a:ea typeface="Calibri"/>
                <a:cs typeface="Calibri"/>
                <a:sym typeface="Calibri"/>
              </a:rPr>
              <a:t>að</a:t>
            </a:r>
            <a:r>
              <a:rPr lang="en-US" sz="2800" b="1" dirty="0">
                <a:solidFill>
                  <a:srgbClr val="333333"/>
                </a:solidFill>
                <a:latin typeface="Calibri"/>
                <a:ea typeface="Calibri"/>
                <a:cs typeface="Calibri"/>
                <a:sym typeface="Calibri"/>
              </a:rPr>
              <a:t> </a:t>
            </a:r>
            <a:r>
              <a:rPr lang="en-US" sz="2800" b="1" dirty="0" err="1">
                <a:solidFill>
                  <a:srgbClr val="333333"/>
                </a:solidFill>
                <a:latin typeface="Calibri"/>
                <a:ea typeface="Calibri"/>
                <a:cs typeface="Calibri"/>
                <a:sym typeface="Calibri"/>
              </a:rPr>
              <a:t>finna</a:t>
            </a:r>
            <a:r>
              <a:rPr lang="en-US" sz="2800" b="1" dirty="0">
                <a:solidFill>
                  <a:srgbClr val="333333"/>
                </a:solidFill>
                <a:latin typeface="Calibri"/>
                <a:ea typeface="Calibri"/>
                <a:cs typeface="Calibri"/>
                <a:sym typeface="Calibri"/>
              </a:rPr>
              <a:t> </a:t>
            </a:r>
            <a:r>
              <a:rPr lang="en-US" sz="2800" b="1" dirty="0" err="1">
                <a:solidFill>
                  <a:srgbClr val="333333"/>
                </a:solidFill>
                <a:latin typeface="Calibri"/>
                <a:ea typeface="Calibri"/>
                <a:cs typeface="Calibri"/>
                <a:sym typeface="Calibri"/>
              </a:rPr>
              <a:t>a.m.k</a:t>
            </a:r>
            <a:r>
              <a:rPr lang="en-US" sz="2800" b="1" dirty="0">
                <a:solidFill>
                  <a:srgbClr val="333333"/>
                </a:solidFill>
                <a:latin typeface="Calibri"/>
                <a:ea typeface="Calibri"/>
                <a:cs typeface="Calibri"/>
                <a:sym typeface="Calibri"/>
              </a:rPr>
              <a:t>. </a:t>
            </a:r>
            <a:r>
              <a:rPr lang="en-US" sz="2800" b="1" dirty="0" err="1">
                <a:solidFill>
                  <a:srgbClr val="333333"/>
                </a:solidFill>
                <a:latin typeface="Calibri"/>
                <a:ea typeface="Calibri"/>
                <a:cs typeface="Calibri"/>
                <a:sym typeface="Calibri"/>
              </a:rPr>
              <a:t>þrjár</a:t>
            </a:r>
            <a:r>
              <a:rPr lang="en-US" sz="2800" b="1" dirty="0">
                <a:solidFill>
                  <a:srgbClr val="333333"/>
                </a:solidFill>
                <a:latin typeface="Calibri"/>
                <a:ea typeface="Calibri"/>
                <a:cs typeface="Calibri"/>
                <a:sym typeface="Calibri"/>
              </a:rPr>
              <a:t> aðgerðir </a:t>
            </a:r>
            <a:r>
              <a:rPr lang="en-US" sz="2800" b="1" dirty="0" err="1">
                <a:solidFill>
                  <a:srgbClr val="333333"/>
                </a:solidFill>
                <a:latin typeface="Calibri"/>
                <a:ea typeface="Calibri"/>
                <a:cs typeface="Calibri"/>
                <a:sym typeface="Calibri"/>
              </a:rPr>
              <a:t>sem</a:t>
            </a:r>
            <a:r>
              <a:rPr lang="en-US" sz="2800" b="1" dirty="0">
                <a:solidFill>
                  <a:srgbClr val="333333"/>
                </a:solidFill>
                <a:latin typeface="Calibri"/>
                <a:ea typeface="Calibri"/>
                <a:cs typeface="Calibri"/>
                <a:sym typeface="Calibri"/>
              </a:rPr>
              <a:t> </a:t>
            </a:r>
            <a:r>
              <a:rPr lang="en-US" sz="2800" b="1" dirty="0" err="1">
                <a:solidFill>
                  <a:srgbClr val="333333"/>
                </a:solidFill>
                <a:latin typeface="Calibri"/>
                <a:ea typeface="Calibri"/>
                <a:cs typeface="Calibri"/>
                <a:sym typeface="Calibri"/>
              </a:rPr>
              <a:t>til</a:t>
            </a:r>
            <a:r>
              <a:rPr lang="en-US" sz="2800" b="1" dirty="0">
                <a:solidFill>
                  <a:srgbClr val="333333"/>
                </a:solidFill>
                <a:latin typeface="Calibri"/>
                <a:ea typeface="Calibri"/>
                <a:cs typeface="Calibri"/>
                <a:sym typeface="Calibri"/>
              </a:rPr>
              <a:t> </a:t>
            </a:r>
            <a:r>
              <a:rPr lang="en-US" sz="2800" b="1" dirty="0" err="1">
                <a:solidFill>
                  <a:srgbClr val="333333"/>
                </a:solidFill>
                <a:latin typeface="Calibri"/>
                <a:ea typeface="Calibri"/>
                <a:cs typeface="Calibri"/>
                <a:sym typeface="Calibri"/>
              </a:rPr>
              <a:t>greina</a:t>
            </a:r>
            <a:r>
              <a:rPr lang="en-US" sz="2800" b="1" dirty="0">
                <a:solidFill>
                  <a:srgbClr val="333333"/>
                </a:solidFill>
                <a:latin typeface="Calibri"/>
                <a:ea typeface="Calibri"/>
                <a:cs typeface="Calibri"/>
                <a:sym typeface="Calibri"/>
              </a:rPr>
              <a:t> </a:t>
            </a:r>
            <a:r>
              <a:rPr lang="en-US" sz="2800" b="1" dirty="0" err="1">
                <a:solidFill>
                  <a:srgbClr val="333333"/>
                </a:solidFill>
                <a:latin typeface="Calibri"/>
                <a:ea typeface="Calibri"/>
                <a:cs typeface="Calibri"/>
                <a:sym typeface="Calibri"/>
              </a:rPr>
              <a:t>koma</a:t>
            </a:r>
            <a:r>
              <a:rPr lang="en-US" sz="2800" b="1" dirty="0">
                <a:solidFill>
                  <a:srgbClr val="333333"/>
                </a:solidFill>
                <a:latin typeface="Calibri"/>
                <a:ea typeface="Calibri"/>
                <a:cs typeface="Calibri"/>
                <a:sym typeface="Calibri"/>
              </a:rPr>
              <a:t>.</a:t>
            </a:r>
            <a:endParaRPr sz="2800" b="1" dirty="0">
              <a:solidFill>
                <a:srgbClr val="333333"/>
              </a:solidFill>
            </a:endParaRPr>
          </a:p>
          <a:p>
            <a:pPr marL="0" lvl="0" indent="0" algn="l" rtl="0">
              <a:lnSpc>
                <a:spcPct val="100000"/>
              </a:lnSpc>
              <a:spcBef>
                <a:spcPts val="360"/>
              </a:spcBef>
              <a:spcAft>
                <a:spcPts val="0"/>
              </a:spcAft>
              <a:buSzPct val="72000"/>
              <a:buNone/>
            </a:pPr>
            <a:endParaRPr sz="2500" dirty="0">
              <a:solidFill>
                <a:srgbClr val="000000"/>
              </a:solidFill>
              <a:highlight>
                <a:schemeClr val="lt1"/>
              </a:highlight>
              <a:latin typeface="Arial"/>
              <a:ea typeface="Arial"/>
              <a:cs typeface="Arial"/>
              <a:sym typeface="Arial"/>
            </a:endParaRPr>
          </a:p>
        </p:txBody>
      </p:sp>
      <p:sp>
        <p:nvSpPr>
          <p:cNvPr id="468" name="Google Shape;468;p27"/>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69" name="Google Shape;469;p27"/>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470" name="Google Shape;470;p27"/>
          <p:cNvPicPr preferRelativeResize="0"/>
          <p:nvPr/>
        </p:nvPicPr>
        <p:blipFill rotWithShape="1">
          <a:blip r:embed="rId4">
            <a:alphaModFix/>
          </a:blip>
          <a:srcRect/>
          <a:stretch/>
        </p:blipFill>
        <p:spPr>
          <a:xfrm>
            <a:off x="7718900" y="6209113"/>
            <a:ext cx="1261242" cy="584750"/>
          </a:xfrm>
          <a:prstGeom prst="rect">
            <a:avLst/>
          </a:prstGeom>
          <a:noFill/>
          <a:ln>
            <a:noFill/>
          </a:ln>
        </p:spPr>
      </p:pic>
      <p:pic>
        <p:nvPicPr>
          <p:cNvPr id="471" name="Google Shape;471;p27" descr="Camera outline"/>
          <p:cNvPicPr preferRelativeResize="0"/>
          <p:nvPr/>
        </p:nvPicPr>
        <p:blipFill rotWithShape="1">
          <a:blip r:embed="rId5">
            <a:alphaModFix/>
          </a:blip>
          <a:srcRect/>
          <a:stretch/>
        </p:blipFill>
        <p:spPr>
          <a:xfrm>
            <a:off x="6124670" y="1001919"/>
            <a:ext cx="1157400" cy="1157400"/>
          </a:xfrm>
          <a:prstGeom prst="rect">
            <a:avLst/>
          </a:prstGeom>
          <a:noFill/>
          <a:ln>
            <a:noFill/>
          </a:ln>
        </p:spPr>
      </p:pic>
      <p:pic>
        <p:nvPicPr>
          <p:cNvPr id="472" name="Google Shape;472;p27"/>
          <p:cNvPicPr preferRelativeResize="0"/>
          <p:nvPr/>
        </p:nvPicPr>
        <p:blipFill rotWithShape="1">
          <a:blip r:embed="rId6">
            <a:alphaModFix/>
          </a:blip>
          <a:srcRect/>
          <a:stretch/>
        </p:blipFill>
        <p:spPr>
          <a:xfrm>
            <a:off x="7510362" y="1248175"/>
            <a:ext cx="1343025" cy="5048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32"/>
          <p:cNvSpPr txBox="1">
            <a:spLocks noGrp="1"/>
          </p:cNvSpPr>
          <p:nvPr>
            <p:ph type="title"/>
          </p:nvPr>
        </p:nvSpPr>
        <p:spPr>
          <a:xfrm>
            <a:off x="457200" y="274650"/>
            <a:ext cx="76557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en-US" b="1" dirty="0" err="1">
                <a:solidFill>
                  <a:srgbClr val="0070C0"/>
                </a:solidFill>
              </a:rPr>
              <a:t>Fjölbreytnispjöld</a:t>
            </a:r>
            <a:endParaRPr dirty="0"/>
          </a:p>
        </p:txBody>
      </p:sp>
      <p:sp>
        <p:nvSpPr>
          <p:cNvPr id="508" name="Google Shape;508;p32"/>
          <p:cNvSpPr txBox="1">
            <a:spLocks noGrp="1"/>
          </p:cNvSpPr>
          <p:nvPr>
            <p:ph type="body" idx="1"/>
          </p:nvPr>
        </p:nvSpPr>
        <p:spPr>
          <a:xfrm>
            <a:off x="457200" y="1823275"/>
            <a:ext cx="8229600" cy="4302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dirty="0">
              <a:solidFill>
                <a:srgbClr val="000000"/>
              </a:solidFill>
              <a:highlight>
                <a:schemeClr val="lt1"/>
              </a:highlight>
              <a:latin typeface="Arial"/>
              <a:ea typeface="Arial"/>
              <a:cs typeface="Arial"/>
              <a:sym typeface="Arial"/>
            </a:endParaRPr>
          </a:p>
        </p:txBody>
      </p:sp>
      <p:sp>
        <p:nvSpPr>
          <p:cNvPr id="509" name="Google Shape;509;p32"/>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510" name="Google Shape;510;p32"/>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511" name="Google Shape;511;p32"/>
          <p:cNvPicPr preferRelativeResize="0"/>
          <p:nvPr/>
        </p:nvPicPr>
        <p:blipFill rotWithShape="1">
          <a:blip r:embed="rId4">
            <a:alphaModFix/>
          </a:blip>
          <a:srcRect/>
          <a:stretch/>
        </p:blipFill>
        <p:spPr>
          <a:xfrm>
            <a:off x="7718900" y="6209113"/>
            <a:ext cx="1261242" cy="584750"/>
          </a:xfrm>
          <a:prstGeom prst="rect">
            <a:avLst/>
          </a:prstGeom>
          <a:noFill/>
          <a:ln>
            <a:noFill/>
          </a:ln>
        </p:spPr>
      </p:pic>
      <p:sp>
        <p:nvSpPr>
          <p:cNvPr id="512" name="Google Shape;512;p32"/>
          <p:cNvSpPr txBox="1"/>
          <p:nvPr/>
        </p:nvSpPr>
        <p:spPr>
          <a:xfrm>
            <a:off x="2245259" y="2574523"/>
            <a:ext cx="5604000" cy="10156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US" sz="2000" dirty="0" err="1"/>
              <a:t>Markús</a:t>
            </a:r>
            <a:r>
              <a:rPr lang="en-US" sz="2000" dirty="0"/>
              <a:t> – Sérfræðingur, </a:t>
            </a:r>
            <a:r>
              <a:rPr lang="en-US" sz="2000" dirty="0" err="1"/>
              <a:t>ísl</a:t>
            </a:r>
            <a:endParaRPr sz="2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r>
              <a:rPr lang="en-US" sz="2000" dirty="0"/>
              <a:t>María – </a:t>
            </a:r>
            <a:r>
              <a:rPr lang="en-US" sz="2000" dirty="0" err="1"/>
              <a:t>Sjúkraliði</a:t>
            </a:r>
            <a:r>
              <a:rPr lang="en-US" sz="2000" dirty="0"/>
              <a:t>, </a:t>
            </a:r>
            <a:r>
              <a:rPr lang="en-US" sz="2000" dirty="0" err="1"/>
              <a:t>króatísk</a:t>
            </a:r>
            <a:endParaRPr sz="2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r>
              <a:rPr lang="en-US" sz="2000" dirty="0" err="1"/>
              <a:t>Elísabet</a:t>
            </a:r>
            <a:r>
              <a:rPr lang="en-US" sz="2000" dirty="0"/>
              <a:t> – </a:t>
            </a:r>
            <a:r>
              <a:rPr lang="en-US" sz="2000" dirty="0" err="1"/>
              <a:t>Mannauðsstjóri</a:t>
            </a:r>
            <a:r>
              <a:rPr lang="en-US" sz="2000" dirty="0"/>
              <a:t>, </a:t>
            </a:r>
            <a:r>
              <a:rPr lang="en-US" sz="2000" dirty="0" err="1"/>
              <a:t>ísl</a:t>
            </a:r>
            <a:endParaRPr sz="2000" b="0" i="0" u="none" strike="noStrike" cap="none" dirty="0">
              <a:solidFill>
                <a:srgbClr val="000000"/>
              </a:solidFill>
              <a:latin typeface="Arial"/>
              <a:ea typeface="Arial"/>
              <a:cs typeface="Arial"/>
              <a:sym typeface="Arial"/>
            </a:endParaRPr>
          </a:p>
        </p:txBody>
      </p:sp>
      <p:pic>
        <p:nvPicPr>
          <p:cNvPr id="513" name="Google Shape;513;p32"/>
          <p:cNvPicPr preferRelativeResize="0"/>
          <p:nvPr/>
        </p:nvPicPr>
        <p:blipFill rotWithShape="1">
          <a:blip r:embed="rId5">
            <a:alphaModFix/>
          </a:blip>
          <a:srcRect/>
          <a:stretch/>
        </p:blipFill>
        <p:spPr>
          <a:xfrm>
            <a:off x="2689400" y="3685479"/>
            <a:ext cx="4053084" cy="27032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62"/>
          <p:cNvSpPr txBox="1">
            <a:spLocks noGrp="1"/>
          </p:cNvSpPr>
          <p:nvPr>
            <p:ph type="title"/>
          </p:nvPr>
        </p:nvSpPr>
        <p:spPr>
          <a:xfrm>
            <a:off x="451541" y="168789"/>
            <a:ext cx="76557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55"/>
              <a:buNone/>
            </a:pPr>
            <a:r>
              <a:rPr lang="en-US" sz="3200" b="1" dirty="0" err="1">
                <a:solidFill>
                  <a:srgbClr val="0070C0"/>
                </a:solidFill>
                <a:highlight>
                  <a:srgbClr val="FFFF00"/>
                </a:highlight>
              </a:rPr>
              <a:t>Flexonomics</a:t>
            </a:r>
            <a:r>
              <a:rPr lang="en-US" sz="3200" b="1" dirty="0">
                <a:solidFill>
                  <a:srgbClr val="0070C0"/>
                </a:solidFill>
                <a:highlight>
                  <a:srgbClr val="FFFF00"/>
                </a:highlight>
              </a:rPr>
              <a:t>- </a:t>
            </a:r>
            <a:r>
              <a:rPr lang="en-US" sz="3200" b="1" dirty="0" err="1">
                <a:solidFill>
                  <a:srgbClr val="0070C0"/>
                </a:solidFill>
                <a:highlight>
                  <a:srgbClr val="FFFF00"/>
                </a:highlight>
              </a:rPr>
              <a:t>efnahagslegt</a:t>
            </a:r>
            <a:r>
              <a:rPr lang="en-US" sz="3200" b="1" dirty="0">
                <a:solidFill>
                  <a:srgbClr val="0070C0"/>
                </a:solidFill>
                <a:highlight>
                  <a:srgbClr val="FFFF00"/>
                </a:highlight>
              </a:rPr>
              <a:t> og </a:t>
            </a:r>
            <a:r>
              <a:rPr lang="en-US" sz="3200" b="1" dirty="0" err="1">
                <a:solidFill>
                  <a:srgbClr val="0070C0"/>
                </a:solidFill>
                <a:highlight>
                  <a:srgbClr val="FFFF00"/>
                </a:highlight>
              </a:rPr>
              <a:t>fjárhagslegt</a:t>
            </a:r>
            <a:r>
              <a:rPr lang="en-US" sz="3200" b="1" dirty="0">
                <a:solidFill>
                  <a:srgbClr val="0070C0"/>
                </a:solidFill>
                <a:highlight>
                  <a:srgbClr val="FFFF00"/>
                </a:highlight>
              </a:rPr>
              <a:t> </a:t>
            </a:r>
            <a:r>
              <a:rPr lang="en-US" sz="3200" b="1" dirty="0" err="1">
                <a:solidFill>
                  <a:srgbClr val="0070C0"/>
                </a:solidFill>
                <a:highlight>
                  <a:srgbClr val="FFFF00"/>
                </a:highlight>
              </a:rPr>
              <a:t>gildi</a:t>
            </a:r>
            <a:r>
              <a:rPr lang="en-US" sz="3200" b="1" dirty="0">
                <a:solidFill>
                  <a:srgbClr val="0070C0"/>
                </a:solidFill>
                <a:highlight>
                  <a:srgbClr val="FFFF00"/>
                </a:highlight>
              </a:rPr>
              <a:t> </a:t>
            </a:r>
            <a:r>
              <a:rPr lang="en-US" sz="3200" b="1" dirty="0" err="1">
                <a:solidFill>
                  <a:srgbClr val="0070C0"/>
                </a:solidFill>
                <a:highlight>
                  <a:srgbClr val="FFFF00"/>
                </a:highlight>
              </a:rPr>
              <a:t>sveigjanleika</a:t>
            </a:r>
            <a:r>
              <a:rPr lang="en-US" sz="3200" b="1" dirty="0">
                <a:solidFill>
                  <a:srgbClr val="0070C0"/>
                </a:solidFill>
                <a:highlight>
                  <a:srgbClr val="FFFF00"/>
                </a:highlight>
              </a:rPr>
              <a:t>; </a:t>
            </a:r>
            <a:r>
              <a:rPr lang="en-US" sz="3200" b="1" dirty="0" err="1">
                <a:solidFill>
                  <a:srgbClr val="0070C0"/>
                </a:solidFill>
                <a:highlight>
                  <a:srgbClr val="FFFF00"/>
                </a:highlight>
              </a:rPr>
              <a:t>Hugmyndir</a:t>
            </a:r>
            <a:endParaRPr sz="3200" dirty="0">
              <a:highlight>
                <a:srgbClr val="FFFF00"/>
              </a:highlight>
            </a:endParaRPr>
          </a:p>
        </p:txBody>
      </p:sp>
      <p:sp>
        <p:nvSpPr>
          <p:cNvPr id="539" name="Google Shape;539;p62"/>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540" name="Google Shape;540;p62"/>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541" name="Google Shape;541;p62"/>
          <p:cNvPicPr preferRelativeResize="0"/>
          <p:nvPr/>
        </p:nvPicPr>
        <p:blipFill rotWithShape="1">
          <a:blip r:embed="rId4">
            <a:alphaModFix/>
          </a:blip>
          <a:srcRect/>
          <a:stretch/>
        </p:blipFill>
        <p:spPr>
          <a:xfrm>
            <a:off x="7718900" y="6209113"/>
            <a:ext cx="1261242" cy="584750"/>
          </a:xfrm>
          <a:prstGeom prst="rect">
            <a:avLst/>
          </a:prstGeom>
          <a:noFill/>
          <a:ln>
            <a:noFill/>
          </a:ln>
        </p:spPr>
      </p:pic>
      <p:pic>
        <p:nvPicPr>
          <p:cNvPr id="542" name="Google Shape;542;p62"/>
          <p:cNvPicPr preferRelativeResize="0"/>
          <p:nvPr/>
        </p:nvPicPr>
        <p:blipFill rotWithShape="1">
          <a:blip r:embed="rId5">
            <a:alphaModFix/>
          </a:blip>
          <a:srcRect/>
          <a:stretch/>
        </p:blipFill>
        <p:spPr>
          <a:xfrm>
            <a:off x="1922205" y="1288234"/>
            <a:ext cx="6185036" cy="5237328"/>
          </a:xfrm>
          <a:prstGeom prst="rect">
            <a:avLst/>
          </a:prstGeom>
          <a:noFill/>
          <a:ln>
            <a:noFill/>
          </a:ln>
        </p:spPr>
      </p:pic>
      <p:sp>
        <p:nvSpPr>
          <p:cNvPr id="543" name="Google Shape;543;p62"/>
          <p:cNvSpPr txBox="1"/>
          <p:nvPr/>
        </p:nvSpPr>
        <p:spPr>
          <a:xfrm>
            <a:off x="177985" y="6340896"/>
            <a:ext cx="735141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701"/>
              <a:buFont typeface="Arial"/>
              <a:buNone/>
            </a:pPr>
            <a:r>
              <a:rPr lang="en-US" sz="900" b="0" i="0" u="none" strike="noStrike" cap="none" dirty="0">
                <a:solidFill>
                  <a:srgbClr val="000000"/>
                </a:solidFill>
                <a:highlight>
                  <a:schemeClr val="lt1"/>
                </a:highlight>
                <a:latin typeface="Arial"/>
                <a:ea typeface="Arial"/>
                <a:cs typeface="Arial"/>
                <a:sym typeface="Arial"/>
              </a:rPr>
              <a:t>https://www.motherpukka.co.uk/wp-content/uploads/2021/12/2021-11-12-CONFIDENTIAL-Flexonomics-a-report-by-Pragmatix-Advisory-for-Sir-Robert-McAlpine-and-Mother-Pukka-2.pdf</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31"/>
          <p:cNvSpPr txBox="1">
            <a:spLocks noGrp="1"/>
          </p:cNvSpPr>
          <p:nvPr>
            <p:ph type="title"/>
          </p:nvPr>
        </p:nvSpPr>
        <p:spPr>
          <a:xfrm>
            <a:off x="295835" y="134781"/>
            <a:ext cx="76557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US" sz="3600" b="1" dirty="0" err="1">
                <a:solidFill>
                  <a:srgbClr val="0070C0"/>
                </a:solidFill>
              </a:rPr>
              <a:t>Kostir</a:t>
            </a:r>
            <a:r>
              <a:rPr lang="en-US" sz="3600" b="1" dirty="0">
                <a:solidFill>
                  <a:srgbClr val="0070C0"/>
                </a:solidFill>
              </a:rPr>
              <a:t> </a:t>
            </a:r>
            <a:r>
              <a:rPr lang="en-US" sz="3600" b="1" dirty="0" err="1">
                <a:solidFill>
                  <a:srgbClr val="0070C0"/>
                </a:solidFill>
              </a:rPr>
              <a:t>þess</a:t>
            </a:r>
            <a:r>
              <a:rPr lang="en-US" sz="3600" b="1" dirty="0">
                <a:solidFill>
                  <a:srgbClr val="0070C0"/>
                </a:solidFill>
              </a:rPr>
              <a:t> </a:t>
            </a:r>
            <a:r>
              <a:rPr lang="en-US" sz="3600" b="1" dirty="0" err="1">
                <a:solidFill>
                  <a:srgbClr val="0070C0"/>
                </a:solidFill>
              </a:rPr>
              <a:t>að</a:t>
            </a:r>
            <a:r>
              <a:rPr lang="en-US" sz="3600" b="1" dirty="0">
                <a:solidFill>
                  <a:srgbClr val="0070C0"/>
                </a:solidFill>
              </a:rPr>
              <a:t> </a:t>
            </a:r>
            <a:r>
              <a:rPr lang="en-US" sz="3600" b="1" dirty="0" err="1">
                <a:solidFill>
                  <a:srgbClr val="0070C0"/>
                </a:solidFill>
              </a:rPr>
              <a:t>safna</a:t>
            </a:r>
            <a:r>
              <a:rPr lang="en-US" sz="3600" b="1" dirty="0">
                <a:solidFill>
                  <a:srgbClr val="0070C0"/>
                </a:solidFill>
              </a:rPr>
              <a:t> </a:t>
            </a:r>
            <a:r>
              <a:rPr lang="en-US" sz="3600" b="1" dirty="0" err="1">
                <a:solidFill>
                  <a:srgbClr val="0070C0"/>
                </a:solidFill>
              </a:rPr>
              <a:t>upplýsingum</a:t>
            </a:r>
            <a:r>
              <a:rPr lang="en-US" sz="3600" b="1" dirty="0">
                <a:solidFill>
                  <a:srgbClr val="0070C0"/>
                </a:solidFill>
              </a:rPr>
              <a:t> um </a:t>
            </a:r>
            <a:r>
              <a:rPr lang="en-US" sz="3600" b="1" dirty="0" err="1">
                <a:solidFill>
                  <a:srgbClr val="0070C0"/>
                </a:solidFill>
              </a:rPr>
              <a:t>reynslu</a:t>
            </a:r>
            <a:r>
              <a:rPr lang="en-US" sz="3600" b="1" dirty="0">
                <a:solidFill>
                  <a:srgbClr val="0070C0"/>
                </a:solidFill>
              </a:rPr>
              <a:t> </a:t>
            </a:r>
            <a:r>
              <a:rPr lang="en-US" sz="3600" b="1" dirty="0" err="1">
                <a:solidFill>
                  <a:srgbClr val="0070C0"/>
                </a:solidFill>
              </a:rPr>
              <a:t>innan</a:t>
            </a:r>
            <a:r>
              <a:rPr lang="en-US" sz="3600" b="1" dirty="0">
                <a:solidFill>
                  <a:srgbClr val="0070C0"/>
                </a:solidFill>
              </a:rPr>
              <a:t> </a:t>
            </a:r>
            <a:r>
              <a:rPr lang="en-US" sz="3600" b="1" dirty="0" err="1">
                <a:solidFill>
                  <a:srgbClr val="0070C0"/>
                </a:solidFill>
              </a:rPr>
              <a:t>vinnustaðar</a:t>
            </a:r>
            <a:endParaRPr sz="3600" dirty="0"/>
          </a:p>
        </p:txBody>
      </p:sp>
      <p:sp>
        <p:nvSpPr>
          <p:cNvPr id="459" name="Google Shape;459;p31"/>
          <p:cNvSpPr txBox="1">
            <a:spLocks noGrp="1"/>
          </p:cNvSpPr>
          <p:nvPr>
            <p:ph type="body" idx="1"/>
          </p:nvPr>
        </p:nvSpPr>
        <p:spPr>
          <a:xfrm>
            <a:off x="457200" y="1823275"/>
            <a:ext cx="8229600" cy="4302900"/>
          </a:xfrm>
          <a:prstGeom prst="rect">
            <a:avLst/>
          </a:prstGeom>
          <a:noFill/>
          <a:ln>
            <a:noFill/>
          </a:ln>
        </p:spPr>
        <p:txBody>
          <a:bodyPr spcFirstLastPara="1" wrap="square" lIns="91425" tIns="45700" rIns="91425" bIns="45700" anchor="t" anchorCtr="0">
            <a:normAutofit/>
          </a:bodyPr>
          <a:lstStyle/>
          <a:p>
            <a:pPr marL="114302" lvl="0" indent="0" algn="l" rtl="0">
              <a:lnSpc>
                <a:spcPct val="100000"/>
              </a:lnSpc>
              <a:spcBef>
                <a:spcPts val="360"/>
              </a:spcBef>
              <a:spcAft>
                <a:spcPts val="0"/>
              </a:spcAft>
              <a:buClr>
                <a:schemeClr val="dk1"/>
              </a:buClr>
              <a:buSzPct val="81081"/>
              <a:buNone/>
            </a:pPr>
            <a:r>
              <a:rPr lang="en-US" sz="2400" dirty="0">
                <a:solidFill>
                  <a:schemeClr val="dk1"/>
                </a:solidFill>
              </a:rPr>
              <a:t>• Ný </a:t>
            </a:r>
            <a:r>
              <a:rPr lang="en-US" sz="2400" dirty="0" err="1">
                <a:solidFill>
                  <a:schemeClr val="dk1"/>
                </a:solidFill>
              </a:rPr>
              <a:t>hvatningu</a:t>
            </a:r>
            <a:r>
              <a:rPr lang="en-US" sz="2400" dirty="0">
                <a:solidFill>
                  <a:schemeClr val="dk1"/>
                </a:solidFill>
              </a:rPr>
              <a:t> </a:t>
            </a:r>
            <a:r>
              <a:rPr lang="en-US" sz="2400" dirty="0" err="1">
                <a:solidFill>
                  <a:schemeClr val="dk1"/>
                </a:solidFill>
              </a:rPr>
              <a:t>til</a:t>
            </a:r>
            <a:r>
              <a:rPr lang="en-US" sz="2400" dirty="0">
                <a:solidFill>
                  <a:schemeClr val="dk1"/>
                </a:solidFill>
              </a:rPr>
              <a:t> </a:t>
            </a:r>
            <a:r>
              <a:rPr lang="en-US" sz="2400" dirty="0" err="1">
                <a:solidFill>
                  <a:schemeClr val="dk1"/>
                </a:solidFill>
              </a:rPr>
              <a:t>breytinga</a:t>
            </a:r>
            <a:endParaRPr lang="en-US" sz="2400" dirty="0">
              <a:solidFill>
                <a:schemeClr val="dk1"/>
              </a:solidFill>
            </a:endParaRPr>
          </a:p>
          <a:p>
            <a:pPr marL="114302" lvl="0" indent="0" algn="l" rtl="0">
              <a:lnSpc>
                <a:spcPct val="100000"/>
              </a:lnSpc>
              <a:spcBef>
                <a:spcPts val="360"/>
              </a:spcBef>
              <a:spcAft>
                <a:spcPts val="0"/>
              </a:spcAft>
              <a:buClr>
                <a:schemeClr val="dk1"/>
              </a:buClr>
              <a:buSzPct val="81081"/>
              <a:buNone/>
            </a:pPr>
            <a:r>
              <a:rPr lang="en-US" sz="2400" dirty="0">
                <a:solidFill>
                  <a:schemeClr val="dk1"/>
                </a:solidFill>
              </a:rPr>
              <a:t>• </a:t>
            </a:r>
            <a:r>
              <a:rPr lang="en-US" sz="2400" dirty="0" err="1"/>
              <a:t>N</a:t>
            </a:r>
            <a:r>
              <a:rPr lang="en-US" sz="2400" dirty="0" err="1">
                <a:solidFill>
                  <a:schemeClr val="dk1"/>
                </a:solidFill>
              </a:rPr>
              <a:t>ýjar</a:t>
            </a:r>
            <a:r>
              <a:rPr lang="en-US" sz="2400" dirty="0">
                <a:solidFill>
                  <a:schemeClr val="dk1"/>
                </a:solidFill>
              </a:rPr>
              <a:t> </a:t>
            </a:r>
            <a:r>
              <a:rPr lang="en-US" sz="2400" dirty="0" err="1">
                <a:solidFill>
                  <a:schemeClr val="dk1"/>
                </a:solidFill>
              </a:rPr>
              <a:t>upplýsingar</a:t>
            </a:r>
            <a:r>
              <a:rPr lang="en-US" sz="2400" dirty="0">
                <a:solidFill>
                  <a:schemeClr val="dk1"/>
                </a:solidFill>
              </a:rPr>
              <a:t> </a:t>
            </a:r>
            <a:r>
              <a:rPr lang="en-US" sz="2400" dirty="0" err="1">
                <a:solidFill>
                  <a:schemeClr val="dk1"/>
                </a:solidFill>
              </a:rPr>
              <a:t>til</a:t>
            </a:r>
            <a:r>
              <a:rPr lang="en-US" sz="2400" dirty="0">
                <a:solidFill>
                  <a:schemeClr val="dk1"/>
                </a:solidFill>
              </a:rPr>
              <a:t> </a:t>
            </a:r>
            <a:r>
              <a:rPr lang="en-US" sz="2400" dirty="0" err="1">
                <a:solidFill>
                  <a:schemeClr val="dk1"/>
                </a:solidFill>
              </a:rPr>
              <a:t>að</a:t>
            </a:r>
            <a:r>
              <a:rPr lang="en-US" sz="2400" dirty="0">
                <a:solidFill>
                  <a:schemeClr val="dk1"/>
                </a:solidFill>
              </a:rPr>
              <a:t> </a:t>
            </a:r>
            <a:r>
              <a:rPr lang="en-US" sz="2400" dirty="0" err="1">
                <a:solidFill>
                  <a:schemeClr val="dk1"/>
                </a:solidFill>
              </a:rPr>
              <a:t>gefa</a:t>
            </a:r>
            <a:r>
              <a:rPr lang="en-US" sz="2400" dirty="0">
                <a:solidFill>
                  <a:schemeClr val="dk1"/>
                </a:solidFill>
              </a:rPr>
              <a:t> </a:t>
            </a:r>
            <a:r>
              <a:rPr lang="en-US" sz="2400" dirty="0" err="1">
                <a:solidFill>
                  <a:schemeClr val="dk1"/>
                </a:solidFill>
              </a:rPr>
              <a:t>betri</a:t>
            </a:r>
            <a:r>
              <a:rPr lang="en-US" sz="2400" dirty="0">
                <a:solidFill>
                  <a:schemeClr val="dk1"/>
                </a:solidFill>
              </a:rPr>
              <a:t> </a:t>
            </a:r>
            <a:r>
              <a:rPr lang="en-US" sz="2400" dirty="0" err="1">
                <a:solidFill>
                  <a:schemeClr val="dk1"/>
                </a:solidFill>
              </a:rPr>
              <a:t>mynd</a:t>
            </a:r>
            <a:r>
              <a:rPr lang="en-US" sz="2400" dirty="0">
                <a:solidFill>
                  <a:schemeClr val="dk1"/>
                </a:solidFill>
              </a:rPr>
              <a:t> </a:t>
            </a:r>
            <a:r>
              <a:rPr lang="en-US" sz="2400" dirty="0" err="1">
                <a:solidFill>
                  <a:schemeClr val="dk1"/>
                </a:solidFill>
              </a:rPr>
              <a:t>af</a:t>
            </a:r>
            <a:r>
              <a:rPr lang="en-US" sz="2400" dirty="0">
                <a:solidFill>
                  <a:schemeClr val="dk1"/>
                </a:solidFill>
              </a:rPr>
              <a:t> </a:t>
            </a:r>
            <a:r>
              <a:rPr lang="en-US" sz="2400" dirty="0" err="1">
                <a:solidFill>
                  <a:schemeClr val="dk1"/>
                </a:solidFill>
              </a:rPr>
              <a:t>vandanum</a:t>
            </a:r>
            <a:endParaRPr lang="en-US" sz="2400" dirty="0">
              <a:solidFill>
                <a:schemeClr val="dk1"/>
              </a:solidFill>
            </a:endParaRPr>
          </a:p>
          <a:p>
            <a:pPr marL="114302" lvl="0" indent="0" algn="l" rtl="0">
              <a:lnSpc>
                <a:spcPct val="100000"/>
              </a:lnSpc>
              <a:spcBef>
                <a:spcPts val="360"/>
              </a:spcBef>
              <a:spcAft>
                <a:spcPts val="0"/>
              </a:spcAft>
              <a:buClr>
                <a:schemeClr val="dk1"/>
              </a:buClr>
              <a:buSzPct val="81081"/>
              <a:buNone/>
            </a:pPr>
            <a:r>
              <a:rPr lang="en-US" sz="2400" dirty="0">
                <a:solidFill>
                  <a:schemeClr val="dk1"/>
                </a:solidFill>
              </a:rPr>
              <a:t>• Gæti </a:t>
            </a:r>
            <a:r>
              <a:rPr lang="en-US" sz="2400" dirty="0" err="1">
                <a:solidFill>
                  <a:schemeClr val="dk1"/>
                </a:solidFill>
              </a:rPr>
              <a:t>afhjúpað</a:t>
            </a:r>
            <a:r>
              <a:rPr lang="en-US" sz="2400" dirty="0">
                <a:solidFill>
                  <a:schemeClr val="dk1"/>
                </a:solidFill>
              </a:rPr>
              <a:t> </a:t>
            </a:r>
            <a:r>
              <a:rPr lang="en-US" sz="2400" dirty="0" err="1">
                <a:solidFill>
                  <a:schemeClr val="dk1"/>
                </a:solidFill>
              </a:rPr>
              <a:t>vandamál</a:t>
            </a:r>
            <a:r>
              <a:rPr lang="en-US" sz="2400" dirty="0">
                <a:solidFill>
                  <a:schemeClr val="dk1"/>
                </a:solidFill>
              </a:rPr>
              <a:t> </a:t>
            </a:r>
            <a:r>
              <a:rPr lang="en-US" sz="2400" dirty="0" err="1">
                <a:solidFill>
                  <a:schemeClr val="dk1"/>
                </a:solidFill>
              </a:rPr>
              <a:t>eða</a:t>
            </a:r>
            <a:r>
              <a:rPr lang="en-US" sz="2400" dirty="0">
                <a:solidFill>
                  <a:schemeClr val="dk1"/>
                </a:solidFill>
              </a:rPr>
              <a:t> </a:t>
            </a:r>
            <a:r>
              <a:rPr lang="en-US" sz="2400" dirty="0" err="1">
                <a:solidFill>
                  <a:schemeClr val="dk1"/>
                </a:solidFill>
              </a:rPr>
              <a:t>ágreining</a:t>
            </a:r>
            <a:r>
              <a:rPr lang="en-US" sz="2400" dirty="0">
                <a:solidFill>
                  <a:schemeClr val="dk1"/>
                </a:solidFill>
              </a:rPr>
              <a:t> </a:t>
            </a:r>
            <a:r>
              <a:rPr lang="en-US" sz="2400" dirty="0" err="1">
                <a:solidFill>
                  <a:schemeClr val="dk1"/>
                </a:solidFill>
              </a:rPr>
              <a:t>sem</a:t>
            </a:r>
            <a:r>
              <a:rPr lang="en-US" sz="2400" dirty="0">
                <a:solidFill>
                  <a:schemeClr val="dk1"/>
                </a:solidFill>
              </a:rPr>
              <a:t> </a:t>
            </a:r>
            <a:r>
              <a:rPr lang="en-US" sz="2400" dirty="0" err="1">
                <a:solidFill>
                  <a:schemeClr val="dk1"/>
                </a:solidFill>
              </a:rPr>
              <a:t>yfirstjórn</a:t>
            </a:r>
            <a:r>
              <a:rPr lang="en-US" sz="2400" dirty="0">
                <a:solidFill>
                  <a:schemeClr val="dk1"/>
                </a:solidFill>
              </a:rPr>
              <a:t> veit ekki </a:t>
            </a:r>
            <a:r>
              <a:rPr lang="en-US" sz="2400" dirty="0" err="1">
                <a:solidFill>
                  <a:schemeClr val="dk1"/>
                </a:solidFill>
              </a:rPr>
              <a:t>af</a:t>
            </a:r>
            <a:r>
              <a:rPr lang="en-US" sz="2400" dirty="0">
                <a:solidFill>
                  <a:schemeClr val="dk1"/>
                </a:solidFill>
              </a:rPr>
              <a:t>.</a:t>
            </a:r>
          </a:p>
          <a:p>
            <a:pPr marL="114302" lvl="0" indent="0" algn="l" rtl="0">
              <a:lnSpc>
                <a:spcPct val="100000"/>
              </a:lnSpc>
              <a:spcBef>
                <a:spcPts val="360"/>
              </a:spcBef>
              <a:spcAft>
                <a:spcPts val="0"/>
              </a:spcAft>
              <a:buClr>
                <a:schemeClr val="dk1"/>
              </a:buClr>
              <a:buSzPct val="81081"/>
              <a:buNone/>
            </a:pPr>
            <a:r>
              <a:rPr lang="en-US" sz="2400" dirty="0">
                <a:solidFill>
                  <a:schemeClr val="dk1"/>
                </a:solidFill>
              </a:rPr>
              <a:t>• </a:t>
            </a:r>
            <a:r>
              <a:rPr lang="en-US" sz="2400" dirty="0" err="1">
                <a:solidFill>
                  <a:schemeClr val="dk1"/>
                </a:solidFill>
              </a:rPr>
              <a:t>Býður</a:t>
            </a:r>
            <a:r>
              <a:rPr lang="en-US" sz="2400" dirty="0">
                <a:solidFill>
                  <a:schemeClr val="dk1"/>
                </a:solidFill>
              </a:rPr>
              <a:t> </a:t>
            </a:r>
            <a:r>
              <a:rPr lang="en-US" sz="2400" dirty="0" err="1">
                <a:solidFill>
                  <a:schemeClr val="dk1"/>
                </a:solidFill>
              </a:rPr>
              <a:t>upp</a:t>
            </a:r>
            <a:r>
              <a:rPr lang="en-US" sz="2400" dirty="0">
                <a:solidFill>
                  <a:schemeClr val="dk1"/>
                </a:solidFill>
              </a:rPr>
              <a:t> á </a:t>
            </a:r>
            <a:r>
              <a:rPr lang="en-US" sz="2400" dirty="0" err="1">
                <a:solidFill>
                  <a:schemeClr val="dk1"/>
                </a:solidFill>
              </a:rPr>
              <a:t>blæbrigðaríkari</a:t>
            </a:r>
            <a:r>
              <a:rPr lang="en-US" sz="2400" dirty="0">
                <a:solidFill>
                  <a:schemeClr val="dk1"/>
                </a:solidFill>
              </a:rPr>
              <a:t> </a:t>
            </a:r>
            <a:r>
              <a:rPr lang="en-US" sz="2400" dirty="0" err="1">
                <a:solidFill>
                  <a:schemeClr val="dk1"/>
                </a:solidFill>
              </a:rPr>
              <a:t>svörum</a:t>
            </a:r>
            <a:endParaRPr lang="en-US" sz="2400" dirty="0">
              <a:solidFill>
                <a:schemeClr val="dk1"/>
              </a:solidFill>
            </a:endParaRPr>
          </a:p>
          <a:p>
            <a:pPr marL="114302" lvl="0" indent="0" algn="l" rtl="0">
              <a:lnSpc>
                <a:spcPct val="100000"/>
              </a:lnSpc>
              <a:spcBef>
                <a:spcPts val="360"/>
              </a:spcBef>
              <a:spcAft>
                <a:spcPts val="0"/>
              </a:spcAft>
              <a:buClr>
                <a:schemeClr val="dk1"/>
              </a:buClr>
              <a:buSzPct val="81081"/>
              <a:buNone/>
            </a:pPr>
            <a:r>
              <a:rPr lang="en-US" sz="2400" dirty="0">
                <a:solidFill>
                  <a:schemeClr val="dk1"/>
                </a:solidFill>
              </a:rPr>
              <a:t>• </a:t>
            </a:r>
            <a:r>
              <a:rPr lang="en-US" sz="2400" dirty="0" err="1">
                <a:solidFill>
                  <a:schemeClr val="dk1"/>
                </a:solidFill>
              </a:rPr>
              <a:t>Tilgangur</a:t>
            </a:r>
            <a:r>
              <a:rPr lang="en-US" sz="2400" dirty="0">
                <a:solidFill>
                  <a:schemeClr val="dk1"/>
                </a:solidFill>
              </a:rPr>
              <a:t> og samhengi þarf </a:t>
            </a:r>
            <a:r>
              <a:rPr lang="en-US" sz="2400" dirty="0" err="1">
                <a:solidFill>
                  <a:schemeClr val="dk1"/>
                </a:solidFill>
              </a:rPr>
              <a:t>að</a:t>
            </a:r>
            <a:r>
              <a:rPr lang="en-US" sz="2400" dirty="0">
                <a:solidFill>
                  <a:schemeClr val="dk1"/>
                </a:solidFill>
              </a:rPr>
              <a:t> vera </a:t>
            </a:r>
            <a:r>
              <a:rPr lang="en-US" sz="2400" dirty="0" err="1">
                <a:solidFill>
                  <a:schemeClr val="dk1"/>
                </a:solidFill>
              </a:rPr>
              <a:t>skýrt</a:t>
            </a:r>
            <a:r>
              <a:rPr lang="en-US" sz="2400" dirty="0">
                <a:solidFill>
                  <a:schemeClr val="dk1"/>
                </a:solidFill>
              </a:rPr>
              <a:t> </a:t>
            </a:r>
          </a:p>
          <a:p>
            <a:pPr marL="114302" lvl="0" indent="0" algn="l" rtl="0">
              <a:lnSpc>
                <a:spcPct val="100000"/>
              </a:lnSpc>
              <a:spcBef>
                <a:spcPts val="360"/>
              </a:spcBef>
              <a:spcAft>
                <a:spcPts val="0"/>
              </a:spcAft>
              <a:buClr>
                <a:schemeClr val="dk1"/>
              </a:buClr>
              <a:buSzPct val="81081"/>
              <a:buNone/>
            </a:pPr>
            <a:r>
              <a:rPr lang="en-US" sz="2400" dirty="0">
                <a:solidFill>
                  <a:schemeClr val="dk1"/>
                </a:solidFill>
              </a:rPr>
              <a:t>• </a:t>
            </a:r>
            <a:r>
              <a:rPr lang="en-US" sz="2400" dirty="0" err="1">
                <a:solidFill>
                  <a:schemeClr val="dk1"/>
                </a:solidFill>
              </a:rPr>
              <a:t>Forðast</a:t>
            </a:r>
            <a:r>
              <a:rPr lang="en-US" sz="2400" dirty="0">
                <a:solidFill>
                  <a:schemeClr val="dk1"/>
                </a:solidFill>
              </a:rPr>
              <a:t> “</a:t>
            </a:r>
            <a:r>
              <a:rPr lang="en-US" sz="2400" dirty="0" err="1">
                <a:solidFill>
                  <a:schemeClr val="dk1"/>
                </a:solidFill>
              </a:rPr>
              <a:t>verkefna</a:t>
            </a:r>
            <a:r>
              <a:rPr lang="en-US" sz="2400" dirty="0">
                <a:solidFill>
                  <a:schemeClr val="dk1"/>
                </a:solidFill>
              </a:rPr>
              <a:t>” </a:t>
            </a:r>
            <a:r>
              <a:rPr lang="en-US" sz="2400" dirty="0" err="1">
                <a:solidFill>
                  <a:schemeClr val="dk1"/>
                </a:solidFill>
              </a:rPr>
              <a:t>hugarfar</a:t>
            </a:r>
            <a:r>
              <a:rPr lang="en-US" sz="2400" dirty="0">
                <a:solidFill>
                  <a:schemeClr val="dk1"/>
                </a:solidFill>
              </a:rPr>
              <a:t>.</a:t>
            </a:r>
          </a:p>
          <a:p>
            <a:pPr marL="457200" lvl="0" indent="-228600" algn="l" rtl="0">
              <a:lnSpc>
                <a:spcPct val="100000"/>
              </a:lnSpc>
              <a:spcBef>
                <a:spcPts val="360"/>
              </a:spcBef>
              <a:spcAft>
                <a:spcPts val="0"/>
              </a:spcAft>
              <a:buClr>
                <a:schemeClr val="dk1"/>
              </a:buClr>
              <a:buSzPct val="81081"/>
              <a:buNone/>
            </a:pPr>
            <a:endParaRPr sz="2400" dirty="0">
              <a:solidFill>
                <a:schemeClr val="dk1"/>
              </a:solidFill>
            </a:endParaRPr>
          </a:p>
          <a:p>
            <a:pPr marL="0" lvl="0" indent="0" algn="l" rtl="0">
              <a:lnSpc>
                <a:spcPct val="100000"/>
              </a:lnSpc>
              <a:spcBef>
                <a:spcPts val="360"/>
              </a:spcBef>
              <a:spcAft>
                <a:spcPts val="0"/>
              </a:spcAft>
              <a:buSzPct val="81081"/>
              <a:buNone/>
            </a:pPr>
            <a:r>
              <a:rPr lang="en-US" sz="2400" dirty="0" err="1">
                <a:solidFill>
                  <a:schemeClr val="dk1"/>
                </a:solidFill>
              </a:rPr>
              <a:t>Gagnasöfnun</a:t>
            </a:r>
            <a:r>
              <a:rPr lang="en-US" sz="2400" dirty="0">
                <a:solidFill>
                  <a:schemeClr val="dk1"/>
                </a:solidFill>
              </a:rPr>
              <a:t>: Þarf </a:t>
            </a:r>
            <a:r>
              <a:rPr lang="en-US" sz="2400" dirty="0" err="1">
                <a:solidFill>
                  <a:schemeClr val="dk1"/>
                </a:solidFill>
              </a:rPr>
              <a:t>að</a:t>
            </a:r>
            <a:r>
              <a:rPr lang="en-US" sz="2400" dirty="0">
                <a:solidFill>
                  <a:schemeClr val="dk1"/>
                </a:solidFill>
              </a:rPr>
              <a:t> </a:t>
            </a:r>
            <a:r>
              <a:rPr lang="en-US" sz="2400" dirty="0" err="1">
                <a:solidFill>
                  <a:schemeClr val="dk1"/>
                </a:solidFill>
              </a:rPr>
              <a:t>greina</a:t>
            </a:r>
            <a:r>
              <a:rPr lang="en-US" sz="2400" dirty="0">
                <a:solidFill>
                  <a:schemeClr val="dk1"/>
                </a:solidFill>
              </a:rPr>
              <a:t> </a:t>
            </a:r>
            <a:r>
              <a:rPr lang="en-US" sz="2400" dirty="0" err="1">
                <a:solidFill>
                  <a:schemeClr val="dk1"/>
                </a:solidFill>
              </a:rPr>
              <a:t>upplýsingarnar</a:t>
            </a:r>
            <a:r>
              <a:rPr lang="en-US" sz="2400" dirty="0">
                <a:solidFill>
                  <a:schemeClr val="dk1"/>
                </a:solidFill>
              </a:rPr>
              <a:t> og </a:t>
            </a:r>
            <a:r>
              <a:rPr lang="en-US" sz="2400" dirty="0" err="1">
                <a:solidFill>
                  <a:schemeClr val="dk1"/>
                </a:solidFill>
              </a:rPr>
              <a:t>grípa</a:t>
            </a:r>
            <a:r>
              <a:rPr lang="en-US" sz="2400" dirty="0">
                <a:solidFill>
                  <a:schemeClr val="dk1"/>
                </a:solidFill>
              </a:rPr>
              <a:t> síðan </a:t>
            </a:r>
            <a:r>
              <a:rPr lang="en-US" sz="2400" dirty="0" err="1">
                <a:solidFill>
                  <a:schemeClr val="dk1"/>
                </a:solidFill>
              </a:rPr>
              <a:t>til</a:t>
            </a:r>
            <a:r>
              <a:rPr lang="en-US" sz="2400" dirty="0">
                <a:solidFill>
                  <a:schemeClr val="dk1"/>
                </a:solidFill>
              </a:rPr>
              <a:t> </a:t>
            </a:r>
            <a:r>
              <a:rPr lang="en-US" sz="2400" dirty="0" err="1">
                <a:solidFill>
                  <a:schemeClr val="dk1"/>
                </a:solidFill>
              </a:rPr>
              <a:t>aðgerða</a:t>
            </a:r>
            <a:endParaRPr lang="is-IS" sz="1800" b="1"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360"/>
              </a:spcBef>
              <a:spcAft>
                <a:spcPts val="0"/>
              </a:spcAft>
              <a:buSzPct val="77837"/>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77837"/>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77837"/>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77837"/>
              <a:buNone/>
            </a:pPr>
            <a:endParaRPr sz="2500" dirty="0">
              <a:solidFill>
                <a:srgbClr val="000000"/>
              </a:solidFill>
              <a:highlight>
                <a:schemeClr val="lt1"/>
              </a:highlight>
              <a:latin typeface="Arial"/>
              <a:ea typeface="Arial"/>
              <a:cs typeface="Arial"/>
              <a:sym typeface="Arial"/>
            </a:endParaRPr>
          </a:p>
        </p:txBody>
      </p:sp>
      <p:sp>
        <p:nvSpPr>
          <p:cNvPr id="460" name="Google Shape;460;p31"/>
          <p:cNvSpPr/>
          <p:nvPr/>
        </p:nvSpPr>
        <p:spPr>
          <a:xfrm>
            <a:off x="295835" y="1501328"/>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61" name="Google Shape;461;p31"/>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462" name="Google Shape;462;p31"/>
          <p:cNvPicPr preferRelativeResize="0"/>
          <p:nvPr/>
        </p:nvPicPr>
        <p:blipFill rotWithShape="1">
          <a:blip r:embed="rId4">
            <a:alphaModFix/>
          </a:blip>
          <a:srcRect/>
          <a:stretch/>
        </p:blipFill>
        <p:spPr>
          <a:xfrm>
            <a:off x="7718900" y="6209113"/>
            <a:ext cx="1261242" cy="5847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41"/>
          <p:cNvSpPr txBox="1">
            <a:spLocks noGrp="1"/>
          </p:cNvSpPr>
          <p:nvPr>
            <p:ph type="title"/>
          </p:nvPr>
        </p:nvSpPr>
        <p:spPr>
          <a:xfrm>
            <a:off x="4885341" y="1131094"/>
            <a:ext cx="3630008" cy="1355479"/>
          </a:xfrm>
          <a:prstGeom prst="rect">
            <a:avLst/>
          </a:prstGeom>
          <a:noFill/>
          <a:ln>
            <a:noFill/>
          </a:ln>
        </p:spPr>
        <p:txBody>
          <a:bodyPr spcFirstLastPara="1" wrap="square" lIns="171450" tIns="171450" rIns="171450" bIns="0" anchor="ctr" anchorCtr="0">
            <a:normAutofit/>
          </a:bodyPr>
          <a:lstStyle/>
          <a:p>
            <a:pPr marL="0" lvl="0" indent="0" algn="ctr" rtl="0">
              <a:lnSpc>
                <a:spcPct val="100000"/>
              </a:lnSpc>
              <a:spcBef>
                <a:spcPts val="0"/>
              </a:spcBef>
              <a:spcAft>
                <a:spcPts val="0"/>
              </a:spcAft>
              <a:buSzPct val="111111"/>
              <a:buNone/>
            </a:pPr>
            <a:r>
              <a:rPr lang="en-US" b="1" dirty="0" err="1">
                <a:solidFill>
                  <a:srgbClr val="0070C0"/>
                </a:solidFill>
              </a:rPr>
              <a:t>Matsblað</a:t>
            </a:r>
            <a:endParaRPr dirty="0"/>
          </a:p>
        </p:txBody>
      </p:sp>
      <p:pic>
        <p:nvPicPr>
          <p:cNvPr id="537" name="Google Shape;537;p41" descr="A pencil on a piece of paper&#10;&#10;Description automatically generated with medium confidence"/>
          <p:cNvPicPr preferRelativeResize="0"/>
          <p:nvPr/>
        </p:nvPicPr>
        <p:blipFill rotWithShape="1">
          <a:blip r:embed="rId3">
            <a:alphaModFix/>
          </a:blip>
          <a:srcRect l="42027"/>
          <a:stretch/>
        </p:blipFill>
        <p:spPr>
          <a:xfrm>
            <a:off x="15" y="857257"/>
            <a:ext cx="4587412" cy="5143493"/>
          </a:xfrm>
          <a:custGeom>
            <a:avLst/>
            <a:gdLst/>
            <a:ahLst/>
            <a:cxnLst/>
            <a:rect l="l" t="t" r="r" b="b"/>
            <a:pathLst>
              <a:path w="6116569" h="6879321" extrusionOk="0">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ln>
            <a:noFill/>
          </a:ln>
        </p:spPr>
      </p:pic>
      <p:sp>
        <p:nvSpPr>
          <p:cNvPr id="538" name="Google Shape;538;p41"/>
          <p:cNvSpPr txBox="1">
            <a:spLocks noGrp="1"/>
          </p:cNvSpPr>
          <p:nvPr>
            <p:ph type="body" idx="1"/>
          </p:nvPr>
        </p:nvSpPr>
        <p:spPr>
          <a:xfrm>
            <a:off x="4389120" y="2607222"/>
            <a:ext cx="4126229" cy="2960457"/>
          </a:xfrm>
          <a:prstGeom prst="rect">
            <a:avLst/>
          </a:prstGeom>
          <a:noFill/>
          <a:ln>
            <a:noFill/>
          </a:ln>
        </p:spPr>
        <p:txBody>
          <a:bodyPr spcFirstLastPara="1" wrap="square" lIns="68550" tIns="34275" rIns="68550" bIns="34275" anchor="t" anchorCtr="0">
            <a:normAutofit fontScale="92500"/>
          </a:bodyPr>
          <a:lstStyle/>
          <a:p>
            <a:pPr marL="0" lvl="0" indent="0" algn="ctr" rtl="0">
              <a:lnSpc>
                <a:spcPct val="100000"/>
              </a:lnSpc>
              <a:spcBef>
                <a:spcPts val="0"/>
              </a:spcBef>
              <a:spcAft>
                <a:spcPts val="0"/>
              </a:spcAft>
              <a:buSzPts val="2800"/>
              <a:buNone/>
            </a:pPr>
            <a:r>
              <a:rPr lang="en-US" sz="2800" dirty="0"/>
              <a:t>Vinsamlegast </a:t>
            </a:r>
            <a:r>
              <a:rPr lang="en-US" sz="2800" dirty="0" err="1"/>
              <a:t>fyllið</a:t>
            </a:r>
            <a:r>
              <a:rPr lang="en-US" sz="2800" dirty="0"/>
              <a:t> </a:t>
            </a:r>
            <a:r>
              <a:rPr lang="en-US" sz="2800" dirty="0" err="1"/>
              <a:t>út</a:t>
            </a:r>
            <a:r>
              <a:rPr lang="en-US" sz="2800" dirty="0"/>
              <a:t> </a:t>
            </a:r>
            <a:r>
              <a:rPr lang="en-US" sz="2800" dirty="0" err="1"/>
              <a:t>matsblaðið</a:t>
            </a:r>
            <a:r>
              <a:rPr lang="en-US" sz="2800" dirty="0"/>
              <a:t> </a:t>
            </a:r>
            <a:r>
              <a:rPr lang="en-US" sz="2800" dirty="0" err="1"/>
              <a:t>sem</a:t>
            </a:r>
            <a:r>
              <a:rPr lang="en-US" sz="2800" dirty="0"/>
              <a:t> þið </a:t>
            </a:r>
            <a:r>
              <a:rPr lang="en-US" sz="2800" dirty="0" err="1"/>
              <a:t>fáið</a:t>
            </a:r>
            <a:r>
              <a:rPr lang="en-US" sz="2800" dirty="0"/>
              <a:t> sent</a:t>
            </a:r>
            <a:endParaRPr sz="5400" dirty="0"/>
          </a:p>
          <a:p>
            <a:pPr marL="0" lvl="0" indent="0" algn="ctr" rtl="0">
              <a:lnSpc>
                <a:spcPct val="100000"/>
              </a:lnSpc>
              <a:spcBef>
                <a:spcPts val="0"/>
              </a:spcBef>
              <a:spcAft>
                <a:spcPts val="0"/>
              </a:spcAft>
              <a:buSzPts val="2800"/>
              <a:buNone/>
            </a:pPr>
            <a:endParaRPr sz="2800" dirty="0"/>
          </a:p>
          <a:p>
            <a:pPr marL="0" lvl="0" indent="0" algn="ctr" rtl="0">
              <a:lnSpc>
                <a:spcPct val="100000"/>
              </a:lnSpc>
              <a:spcBef>
                <a:spcPts val="0"/>
              </a:spcBef>
              <a:spcAft>
                <a:spcPts val="0"/>
              </a:spcAft>
              <a:buSzPts val="2800"/>
              <a:buNone/>
            </a:pPr>
            <a:endParaRPr sz="2800" dirty="0"/>
          </a:p>
          <a:p>
            <a:pPr marL="0" lvl="0" indent="0" algn="ctr" rtl="0">
              <a:lnSpc>
                <a:spcPct val="100000"/>
              </a:lnSpc>
              <a:spcBef>
                <a:spcPts val="0"/>
              </a:spcBef>
              <a:spcAft>
                <a:spcPts val="0"/>
              </a:spcAft>
              <a:buSzPts val="2800"/>
              <a:buNone/>
            </a:pPr>
            <a:endParaRPr sz="2800" dirty="0"/>
          </a:p>
          <a:p>
            <a:pPr marL="0" lvl="0" indent="0" algn="ctr" rtl="0">
              <a:lnSpc>
                <a:spcPct val="100000"/>
              </a:lnSpc>
              <a:spcBef>
                <a:spcPts val="0"/>
              </a:spcBef>
              <a:spcAft>
                <a:spcPts val="0"/>
              </a:spcAft>
              <a:buSzPts val="2800"/>
              <a:buNone/>
            </a:pPr>
            <a:r>
              <a:rPr lang="en-US" sz="2800" dirty="0" err="1"/>
              <a:t>Endurgjöf</a:t>
            </a:r>
            <a:r>
              <a:rPr lang="en-US" sz="2800" dirty="0"/>
              <a:t> </a:t>
            </a:r>
            <a:r>
              <a:rPr lang="en-US" sz="2800" dirty="0" err="1"/>
              <a:t>ykkar</a:t>
            </a:r>
            <a:r>
              <a:rPr lang="en-US" sz="2800" dirty="0"/>
              <a:t> </a:t>
            </a:r>
            <a:r>
              <a:rPr lang="en-US" sz="2800" dirty="0" err="1"/>
              <a:t>skiptir</a:t>
            </a:r>
            <a:r>
              <a:rPr lang="en-US" sz="2800" dirty="0"/>
              <a:t> </a:t>
            </a:r>
            <a:r>
              <a:rPr lang="en-US" sz="2800" dirty="0" err="1"/>
              <a:t>miklu</a:t>
            </a:r>
            <a:r>
              <a:rPr lang="en-US" sz="2800" dirty="0"/>
              <a:t> </a:t>
            </a:r>
            <a:r>
              <a:rPr lang="en-US" sz="2800" dirty="0" err="1"/>
              <a:t>máli</a:t>
            </a:r>
            <a:r>
              <a:rPr lang="en-US" sz="2800" dirty="0"/>
              <a:t>!</a:t>
            </a:r>
            <a:endParaRPr sz="5400" dirty="0"/>
          </a:p>
          <a:p>
            <a:pPr marL="0" lvl="0" indent="0" algn="l" rtl="0">
              <a:lnSpc>
                <a:spcPct val="100000"/>
              </a:lnSpc>
              <a:spcBef>
                <a:spcPts val="750"/>
              </a:spcBef>
              <a:spcAft>
                <a:spcPts val="0"/>
              </a:spcAft>
              <a:buSzPts val="2800"/>
              <a:buNone/>
            </a:pPr>
            <a:endParaRPr sz="1500" dirty="0"/>
          </a:p>
        </p:txBody>
      </p:sp>
      <p:pic>
        <p:nvPicPr>
          <p:cNvPr id="539" name="Google Shape;539;p41"/>
          <p:cNvPicPr preferRelativeResize="0"/>
          <p:nvPr/>
        </p:nvPicPr>
        <p:blipFill rotWithShape="1">
          <a:blip r:embed="rId4">
            <a:alphaModFix/>
          </a:blip>
          <a:srcRect/>
          <a:stretch/>
        </p:blipFill>
        <p:spPr>
          <a:xfrm>
            <a:off x="8181875" y="89649"/>
            <a:ext cx="892426" cy="881527"/>
          </a:xfrm>
          <a:prstGeom prst="rect">
            <a:avLst/>
          </a:prstGeom>
          <a:noFill/>
          <a:ln>
            <a:noFill/>
          </a:ln>
        </p:spPr>
      </p:pic>
      <p:pic>
        <p:nvPicPr>
          <p:cNvPr id="540" name="Google Shape;540;p41"/>
          <p:cNvPicPr preferRelativeResize="0"/>
          <p:nvPr/>
        </p:nvPicPr>
        <p:blipFill rotWithShape="1">
          <a:blip r:embed="rId5">
            <a:alphaModFix/>
          </a:blip>
          <a:srcRect/>
          <a:stretch/>
        </p:blipFill>
        <p:spPr>
          <a:xfrm>
            <a:off x="7718900" y="6209113"/>
            <a:ext cx="1261242" cy="5847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pic>
        <p:nvPicPr>
          <p:cNvPr id="546" name="Google Shape;546;g12474296616_0_12"/>
          <p:cNvPicPr preferRelativeResize="0"/>
          <p:nvPr/>
        </p:nvPicPr>
        <p:blipFill rotWithShape="1">
          <a:blip r:embed="rId3">
            <a:alphaModFix amt="13000"/>
          </a:blip>
          <a:srcRect/>
          <a:stretch/>
        </p:blipFill>
        <p:spPr>
          <a:xfrm>
            <a:off x="1346278" y="1113719"/>
            <a:ext cx="6637173" cy="3792670"/>
          </a:xfrm>
          <a:prstGeom prst="rect">
            <a:avLst/>
          </a:prstGeom>
          <a:noFill/>
          <a:ln>
            <a:noFill/>
          </a:ln>
        </p:spPr>
      </p:pic>
      <p:sp>
        <p:nvSpPr>
          <p:cNvPr id="547" name="Google Shape;547;g12474296616_0_12"/>
          <p:cNvSpPr txBox="1">
            <a:spLocks noGrp="1"/>
          </p:cNvSpPr>
          <p:nvPr>
            <p:ph type="ctrTitle"/>
          </p:nvPr>
        </p:nvSpPr>
        <p:spPr>
          <a:xfrm>
            <a:off x="1635839" y="2533650"/>
            <a:ext cx="6058049" cy="1790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1800"/>
              <a:buNone/>
            </a:pPr>
            <a:br>
              <a:rPr lang="en-US" sz="3000" dirty="0"/>
            </a:br>
            <a:r>
              <a:rPr lang="en-US" sz="3000" b="1" dirty="0" err="1">
                <a:solidFill>
                  <a:srgbClr val="0563C1"/>
                </a:solidFill>
              </a:rPr>
              <a:t>Spurningar</a:t>
            </a:r>
            <a:r>
              <a:rPr lang="en-US" sz="3000" b="1" dirty="0">
                <a:solidFill>
                  <a:srgbClr val="0563C1"/>
                </a:solidFill>
              </a:rPr>
              <a:t>?</a:t>
            </a:r>
            <a:br>
              <a:rPr lang="en-US" sz="3000" b="1" dirty="0">
                <a:solidFill>
                  <a:srgbClr val="0563C1"/>
                </a:solidFill>
              </a:rPr>
            </a:br>
            <a:br>
              <a:rPr lang="en-US" sz="3000" dirty="0">
                <a:solidFill>
                  <a:srgbClr val="0563C1"/>
                </a:solidFill>
              </a:rPr>
            </a:br>
            <a:r>
              <a:rPr lang="en-US" sz="3000" b="1" dirty="0">
                <a:solidFill>
                  <a:srgbClr val="0563C1"/>
                </a:solidFill>
              </a:rPr>
              <a:t>Takk </a:t>
            </a:r>
            <a:r>
              <a:rPr lang="en-US" sz="3000" b="1" dirty="0" err="1">
                <a:solidFill>
                  <a:srgbClr val="0563C1"/>
                </a:solidFill>
              </a:rPr>
              <a:t>fyrir</a:t>
            </a:r>
            <a:r>
              <a:rPr lang="en-US" sz="3000" b="1" dirty="0">
                <a:solidFill>
                  <a:srgbClr val="0563C1"/>
                </a:solidFill>
              </a:rPr>
              <a:t> </a:t>
            </a:r>
            <a:r>
              <a:rPr lang="en-US" sz="3000" b="1" dirty="0" err="1">
                <a:solidFill>
                  <a:srgbClr val="0563C1"/>
                </a:solidFill>
              </a:rPr>
              <a:t>þátttökuna</a:t>
            </a:r>
            <a:r>
              <a:rPr lang="en-US" sz="3000" b="1" dirty="0">
                <a:solidFill>
                  <a:srgbClr val="0563C1"/>
                </a:solidFill>
              </a:rPr>
              <a:t>!</a:t>
            </a:r>
            <a:br>
              <a:rPr lang="en-US" sz="3000" b="1" dirty="0">
                <a:solidFill>
                  <a:srgbClr val="C4BD97"/>
                </a:solidFill>
              </a:rPr>
            </a:br>
            <a:br>
              <a:rPr lang="en-US" sz="3000" b="1" dirty="0"/>
            </a:br>
            <a:endParaRPr sz="3000" b="1" dirty="0"/>
          </a:p>
        </p:txBody>
      </p:sp>
      <p:pic>
        <p:nvPicPr>
          <p:cNvPr id="548" name="Google Shape;548;g12474296616_0_12"/>
          <p:cNvPicPr preferRelativeResize="0"/>
          <p:nvPr/>
        </p:nvPicPr>
        <p:blipFill rotWithShape="1">
          <a:blip r:embed="rId4">
            <a:alphaModFix/>
          </a:blip>
          <a:srcRect/>
          <a:stretch/>
        </p:blipFill>
        <p:spPr>
          <a:xfrm>
            <a:off x="8181875" y="89649"/>
            <a:ext cx="892426" cy="881527"/>
          </a:xfrm>
          <a:prstGeom prst="rect">
            <a:avLst/>
          </a:prstGeom>
          <a:noFill/>
          <a:ln>
            <a:noFill/>
          </a:ln>
        </p:spPr>
      </p:pic>
      <p:pic>
        <p:nvPicPr>
          <p:cNvPr id="549" name="Google Shape;549;g12474296616_0_12"/>
          <p:cNvPicPr preferRelativeResize="0"/>
          <p:nvPr/>
        </p:nvPicPr>
        <p:blipFill rotWithShape="1">
          <a:blip r:embed="rId5">
            <a:alphaModFix/>
          </a:blip>
          <a:srcRect/>
          <a:stretch/>
        </p:blipFill>
        <p:spPr>
          <a:xfrm>
            <a:off x="7718900" y="6209113"/>
            <a:ext cx="1261242" cy="5847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3"/>
          <p:cNvSpPr txBox="1">
            <a:spLocks noGrp="1"/>
          </p:cNvSpPr>
          <p:nvPr>
            <p:ph type="title"/>
          </p:nvPr>
        </p:nvSpPr>
        <p:spPr>
          <a:xfrm>
            <a:off x="457200" y="398650"/>
            <a:ext cx="7655700" cy="14658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ts val="2000"/>
              <a:buNone/>
            </a:pPr>
            <a:r>
              <a:rPr lang="en-US" sz="4400" b="1" dirty="0">
                <a:solidFill>
                  <a:srgbClr val="0070C0"/>
                </a:solidFill>
                <a:latin typeface="Arial"/>
                <a:ea typeface="Arial"/>
                <a:cs typeface="Arial"/>
                <a:sym typeface="Arial"/>
              </a:rPr>
              <a:t>Jafnréttisstofa - </a:t>
            </a:r>
            <a:r>
              <a:rPr lang="en-US" sz="4400" b="1" dirty="0" err="1">
                <a:solidFill>
                  <a:srgbClr val="0070C0"/>
                </a:solidFill>
                <a:latin typeface="Arial"/>
                <a:ea typeface="Arial"/>
                <a:cs typeface="Arial"/>
                <a:sym typeface="Arial"/>
              </a:rPr>
              <a:t>stjórnsýsla</a:t>
            </a:r>
            <a:r>
              <a:rPr lang="en-US" sz="4400" b="1" dirty="0">
                <a:solidFill>
                  <a:srgbClr val="0070C0"/>
                </a:solidFill>
                <a:latin typeface="Arial"/>
                <a:ea typeface="Arial"/>
                <a:cs typeface="Arial"/>
                <a:sym typeface="Arial"/>
              </a:rPr>
              <a:t> á </a:t>
            </a:r>
            <a:r>
              <a:rPr lang="en-US" sz="4400" b="1" dirty="0" err="1">
                <a:solidFill>
                  <a:srgbClr val="0070C0"/>
                </a:solidFill>
                <a:latin typeface="Arial"/>
                <a:ea typeface="Arial"/>
                <a:cs typeface="Arial"/>
                <a:sym typeface="Arial"/>
              </a:rPr>
              <a:t>sviði</a:t>
            </a:r>
            <a:r>
              <a:rPr lang="en-US" sz="4400" b="1" dirty="0">
                <a:solidFill>
                  <a:srgbClr val="0070C0"/>
                </a:solidFill>
                <a:latin typeface="Arial"/>
                <a:ea typeface="Arial"/>
                <a:cs typeface="Arial"/>
                <a:sym typeface="Arial"/>
              </a:rPr>
              <a:t> jafnréttismála</a:t>
            </a:r>
            <a:br>
              <a:rPr lang="en-US" sz="4400" b="1" dirty="0">
                <a:solidFill>
                  <a:srgbClr val="0070C0"/>
                </a:solidFill>
                <a:latin typeface="Arial"/>
                <a:ea typeface="Arial"/>
                <a:cs typeface="Arial"/>
                <a:sym typeface="Arial"/>
              </a:rPr>
            </a:br>
            <a:endParaRPr dirty="0"/>
          </a:p>
        </p:txBody>
      </p:sp>
      <p:sp>
        <p:nvSpPr>
          <p:cNvPr id="132" name="Google Shape;132;p3"/>
          <p:cNvSpPr txBox="1">
            <a:spLocks noGrp="1"/>
          </p:cNvSpPr>
          <p:nvPr>
            <p:ph type="body" idx="1"/>
          </p:nvPr>
        </p:nvSpPr>
        <p:spPr>
          <a:xfrm>
            <a:off x="457200" y="1823275"/>
            <a:ext cx="8229600" cy="4302900"/>
          </a:xfrm>
          <a:prstGeom prst="rect">
            <a:avLst/>
          </a:prstGeom>
          <a:noFill/>
          <a:ln>
            <a:noFill/>
          </a:ln>
        </p:spPr>
        <p:txBody>
          <a:bodyPr spcFirstLastPara="1" wrap="square" lIns="91425" tIns="45700" rIns="91425" bIns="45700" numCol="2" anchor="t" anchorCtr="0">
            <a:normAutofit fontScale="70000" lnSpcReduction="20000"/>
          </a:bodyPr>
          <a:lstStyle/>
          <a:p>
            <a:pPr marL="0" lvl="0" indent="0" algn="l" rtl="0">
              <a:lnSpc>
                <a:spcPct val="120000"/>
              </a:lnSpc>
              <a:spcBef>
                <a:spcPts val="360"/>
              </a:spcBef>
              <a:spcAft>
                <a:spcPts val="0"/>
              </a:spcAft>
              <a:buSzPct val="77837"/>
              <a:buNone/>
            </a:pPr>
            <a:r>
              <a:rPr lang="en-US" sz="3400" b="1" dirty="0" err="1">
                <a:solidFill>
                  <a:srgbClr val="000000"/>
                </a:solidFill>
                <a:highlight>
                  <a:schemeClr val="lt1"/>
                </a:highlight>
                <a:latin typeface="Arial"/>
                <a:ea typeface="Arial"/>
                <a:cs typeface="Arial"/>
                <a:sym typeface="Arial"/>
              </a:rPr>
              <a:t>Samkvæmt</a:t>
            </a:r>
            <a:r>
              <a:rPr lang="en-US" sz="3400" b="1" dirty="0">
                <a:solidFill>
                  <a:srgbClr val="000000"/>
                </a:solidFill>
                <a:highlight>
                  <a:schemeClr val="lt1"/>
                </a:highlight>
                <a:latin typeface="Arial"/>
                <a:ea typeface="Arial"/>
                <a:cs typeface="Arial"/>
                <a:sym typeface="Arial"/>
              </a:rPr>
              <a:t> </a:t>
            </a:r>
            <a:r>
              <a:rPr lang="en-US" sz="3400" b="1" dirty="0" err="1">
                <a:solidFill>
                  <a:srgbClr val="000000"/>
                </a:solidFill>
                <a:highlight>
                  <a:schemeClr val="lt1"/>
                </a:highlight>
                <a:latin typeface="Arial"/>
                <a:ea typeface="Arial"/>
                <a:cs typeface="Arial"/>
                <a:sym typeface="Arial"/>
              </a:rPr>
              <a:t>jafnréttislögum</a:t>
            </a:r>
            <a:r>
              <a:rPr lang="en-US" sz="3400" b="1" dirty="0">
                <a:solidFill>
                  <a:srgbClr val="000000"/>
                </a:solidFill>
                <a:highlight>
                  <a:schemeClr val="lt1"/>
                </a:highlight>
                <a:latin typeface="Arial"/>
                <a:ea typeface="Arial"/>
                <a:cs typeface="Arial"/>
                <a:sym typeface="Arial"/>
              </a:rPr>
              <a:t>:</a:t>
            </a:r>
            <a:endParaRPr sz="3400" b="1" dirty="0">
              <a:solidFill>
                <a:srgbClr val="000000"/>
              </a:solidFill>
              <a:highlight>
                <a:schemeClr val="lt1"/>
              </a:highlight>
              <a:latin typeface="Arial"/>
              <a:ea typeface="Arial"/>
              <a:cs typeface="Arial"/>
              <a:sym typeface="Arial"/>
            </a:endParaRPr>
          </a:p>
          <a:p>
            <a:pPr marL="466468">
              <a:lnSpc>
                <a:spcPct val="120000"/>
              </a:lnSpc>
              <a:spcBef>
                <a:spcPts val="0"/>
              </a:spcBef>
              <a:spcAft>
                <a:spcPts val="300"/>
              </a:spcAft>
              <a:buSzPct val="81081"/>
            </a:pPr>
            <a:r>
              <a:rPr lang="en-US" sz="2400" dirty="0" err="1">
                <a:latin typeface="Arial"/>
                <a:cs typeface="Arial"/>
                <a:sym typeface="Arial"/>
              </a:rPr>
              <a:t>Lög</a:t>
            </a:r>
            <a:r>
              <a:rPr lang="en-US" sz="2400" dirty="0">
                <a:latin typeface="Arial"/>
                <a:cs typeface="Arial"/>
                <a:sym typeface="Arial"/>
              </a:rPr>
              <a:t> um </a:t>
            </a:r>
            <a:r>
              <a:rPr lang="en-US" sz="2400" dirty="0" err="1">
                <a:latin typeface="Arial"/>
                <a:cs typeface="Arial"/>
                <a:sym typeface="Arial"/>
              </a:rPr>
              <a:t>jafna</a:t>
            </a:r>
            <a:r>
              <a:rPr lang="en-US" sz="2400" dirty="0">
                <a:latin typeface="Arial"/>
                <a:cs typeface="Arial"/>
                <a:sym typeface="Arial"/>
              </a:rPr>
              <a:t> stöðu og </a:t>
            </a:r>
            <a:r>
              <a:rPr lang="en-US" sz="2400" dirty="0" err="1">
                <a:latin typeface="Arial"/>
                <a:cs typeface="Arial"/>
                <a:sym typeface="Arial"/>
              </a:rPr>
              <a:t>jafnan</a:t>
            </a:r>
            <a:r>
              <a:rPr lang="en-US" sz="2400" dirty="0">
                <a:latin typeface="Arial"/>
                <a:cs typeface="Arial"/>
                <a:sym typeface="Arial"/>
              </a:rPr>
              <a:t> </a:t>
            </a:r>
            <a:r>
              <a:rPr lang="en-US" sz="2400" dirty="0" err="1">
                <a:latin typeface="Arial"/>
                <a:cs typeface="Arial"/>
                <a:sym typeface="Arial"/>
              </a:rPr>
              <a:t>rétt</a:t>
            </a:r>
            <a:r>
              <a:rPr lang="en-US" sz="2400" dirty="0">
                <a:latin typeface="Arial"/>
                <a:cs typeface="Arial"/>
                <a:sym typeface="Arial"/>
              </a:rPr>
              <a:t> </a:t>
            </a:r>
            <a:r>
              <a:rPr lang="en-US" sz="2400" dirty="0" err="1">
                <a:latin typeface="Arial"/>
                <a:cs typeface="Arial"/>
                <a:sym typeface="Arial"/>
              </a:rPr>
              <a:t>kynjanna</a:t>
            </a:r>
            <a:endParaRPr lang="en-US" sz="2400" dirty="0">
              <a:latin typeface="Arial"/>
              <a:cs typeface="Arial"/>
              <a:sym typeface="Arial"/>
            </a:endParaRPr>
          </a:p>
          <a:p>
            <a:pPr marL="466468">
              <a:lnSpc>
                <a:spcPct val="120000"/>
              </a:lnSpc>
              <a:spcBef>
                <a:spcPts val="0"/>
              </a:spcBef>
              <a:spcAft>
                <a:spcPts val="300"/>
              </a:spcAft>
              <a:buSzPct val="81081"/>
            </a:pPr>
            <a:r>
              <a:rPr lang="en-US" sz="2400" dirty="0" err="1">
                <a:latin typeface="Arial"/>
                <a:cs typeface="Arial"/>
                <a:sym typeface="Arial"/>
              </a:rPr>
              <a:t>Lög</a:t>
            </a:r>
            <a:r>
              <a:rPr lang="en-US" sz="2400" dirty="0">
                <a:latin typeface="Arial"/>
                <a:cs typeface="Arial"/>
                <a:sym typeface="Arial"/>
              </a:rPr>
              <a:t> um </a:t>
            </a:r>
            <a:r>
              <a:rPr lang="en-US" sz="2400" dirty="0" err="1">
                <a:latin typeface="Arial"/>
                <a:cs typeface="Arial"/>
                <a:sym typeface="Arial"/>
              </a:rPr>
              <a:t>jafna</a:t>
            </a:r>
            <a:r>
              <a:rPr lang="en-US" sz="2400" dirty="0">
                <a:latin typeface="Arial"/>
                <a:cs typeface="Arial"/>
                <a:sym typeface="Arial"/>
              </a:rPr>
              <a:t> </a:t>
            </a:r>
            <a:r>
              <a:rPr lang="en-US" sz="2400" dirty="0" err="1">
                <a:latin typeface="Arial"/>
                <a:cs typeface="Arial"/>
                <a:sym typeface="Arial"/>
              </a:rPr>
              <a:t>meðferð</a:t>
            </a:r>
            <a:r>
              <a:rPr lang="en-US" sz="2400" dirty="0">
                <a:latin typeface="Arial"/>
                <a:cs typeface="Arial"/>
                <a:sym typeface="Arial"/>
              </a:rPr>
              <a:t> </a:t>
            </a:r>
            <a:r>
              <a:rPr lang="en-US" sz="2400" dirty="0" err="1">
                <a:latin typeface="Arial"/>
                <a:cs typeface="Arial"/>
                <a:sym typeface="Arial"/>
              </a:rPr>
              <a:t>utan</a:t>
            </a:r>
            <a:r>
              <a:rPr lang="en-US" sz="2400" dirty="0">
                <a:latin typeface="Arial"/>
                <a:cs typeface="Arial"/>
                <a:sym typeface="Arial"/>
              </a:rPr>
              <a:t> </a:t>
            </a:r>
            <a:r>
              <a:rPr lang="en-US" sz="2400" dirty="0" err="1">
                <a:latin typeface="Arial"/>
                <a:cs typeface="Arial"/>
                <a:sym typeface="Arial"/>
              </a:rPr>
              <a:t>vinnumarkaðar</a:t>
            </a:r>
            <a:endParaRPr lang="en-US" sz="2400" dirty="0">
              <a:latin typeface="Arial"/>
              <a:cs typeface="Arial"/>
              <a:sym typeface="Arial"/>
            </a:endParaRPr>
          </a:p>
          <a:p>
            <a:pPr marL="466468">
              <a:lnSpc>
                <a:spcPct val="120000"/>
              </a:lnSpc>
              <a:spcBef>
                <a:spcPts val="0"/>
              </a:spcBef>
              <a:spcAft>
                <a:spcPts val="300"/>
              </a:spcAft>
              <a:buSzPct val="81081"/>
            </a:pPr>
            <a:r>
              <a:rPr lang="en-US" sz="2400" dirty="0" err="1">
                <a:latin typeface="Arial"/>
                <a:cs typeface="Arial"/>
                <a:sym typeface="Arial"/>
              </a:rPr>
              <a:t>Lög</a:t>
            </a:r>
            <a:r>
              <a:rPr lang="en-US" sz="2400" dirty="0">
                <a:latin typeface="Arial"/>
                <a:cs typeface="Arial"/>
                <a:sym typeface="Arial"/>
              </a:rPr>
              <a:t> um </a:t>
            </a:r>
            <a:r>
              <a:rPr lang="en-US" sz="2400" dirty="0" err="1">
                <a:latin typeface="Arial"/>
                <a:cs typeface="Arial"/>
                <a:sym typeface="Arial"/>
              </a:rPr>
              <a:t>jafna</a:t>
            </a:r>
            <a:r>
              <a:rPr lang="en-US" sz="2400" dirty="0">
                <a:latin typeface="Arial"/>
                <a:cs typeface="Arial"/>
                <a:sym typeface="Arial"/>
              </a:rPr>
              <a:t> </a:t>
            </a:r>
            <a:r>
              <a:rPr lang="en-US" sz="2400" dirty="0" err="1">
                <a:latin typeface="Arial"/>
                <a:cs typeface="Arial"/>
                <a:sym typeface="Arial"/>
              </a:rPr>
              <a:t>meðferð</a:t>
            </a:r>
            <a:r>
              <a:rPr lang="en-US" sz="2400" dirty="0">
                <a:latin typeface="Arial"/>
                <a:cs typeface="Arial"/>
                <a:sym typeface="Arial"/>
              </a:rPr>
              <a:t> á vinnumarkaði </a:t>
            </a:r>
          </a:p>
          <a:p>
            <a:pPr marL="123568" indent="0">
              <a:lnSpc>
                <a:spcPct val="120000"/>
              </a:lnSpc>
              <a:spcBef>
                <a:spcPts val="1000"/>
              </a:spcBef>
              <a:buSzPct val="81081"/>
              <a:buNone/>
            </a:pPr>
            <a:r>
              <a:rPr lang="en-US" sz="3400" b="1" dirty="0">
                <a:solidFill>
                  <a:schemeClr val="dk1"/>
                </a:solidFill>
                <a:latin typeface="Arial"/>
                <a:ea typeface="Arial"/>
                <a:cs typeface="Arial"/>
                <a:sym typeface="Arial"/>
              </a:rPr>
              <a:t>Í því </a:t>
            </a:r>
            <a:r>
              <a:rPr lang="en-US" sz="3400" b="1" dirty="0" err="1">
                <a:solidFill>
                  <a:schemeClr val="dk1"/>
                </a:solidFill>
                <a:latin typeface="Arial"/>
                <a:ea typeface="Arial"/>
                <a:cs typeface="Arial"/>
                <a:sym typeface="Arial"/>
              </a:rPr>
              <a:t>felst</a:t>
            </a:r>
            <a:r>
              <a:rPr lang="en-US" sz="3400" b="1" dirty="0">
                <a:solidFill>
                  <a:schemeClr val="dk1"/>
                </a:solidFill>
                <a:latin typeface="Arial"/>
                <a:ea typeface="Arial"/>
                <a:cs typeface="Arial"/>
                <a:sym typeface="Arial"/>
              </a:rPr>
              <a:t> </a:t>
            </a:r>
            <a:r>
              <a:rPr lang="en-US" sz="3400" b="1" dirty="0" err="1">
                <a:solidFill>
                  <a:schemeClr val="dk1"/>
                </a:solidFill>
                <a:latin typeface="Arial"/>
                <a:ea typeface="Arial"/>
                <a:cs typeface="Arial"/>
                <a:sym typeface="Arial"/>
              </a:rPr>
              <a:t>m.a.</a:t>
            </a:r>
            <a:endParaRPr lang="en-US" sz="3400" b="1" dirty="0">
              <a:solidFill>
                <a:schemeClr val="dk1"/>
              </a:solidFill>
              <a:latin typeface="Arial"/>
              <a:ea typeface="Arial"/>
              <a:cs typeface="Arial"/>
              <a:sym typeface="Arial"/>
            </a:endParaRPr>
          </a:p>
          <a:p>
            <a:pPr marL="466468">
              <a:lnSpc>
                <a:spcPct val="120000"/>
              </a:lnSpc>
              <a:spcBef>
                <a:spcPts val="0"/>
              </a:spcBef>
              <a:spcAft>
                <a:spcPts val="300"/>
              </a:spcAft>
              <a:buSzPct val="81081"/>
            </a:pPr>
            <a:r>
              <a:rPr lang="en-US" sz="2400" dirty="0" err="1">
                <a:solidFill>
                  <a:schemeClr val="dk1"/>
                </a:solidFill>
                <a:latin typeface="Arial"/>
                <a:ea typeface="Arial"/>
                <a:cs typeface="Arial"/>
                <a:sym typeface="Arial"/>
              </a:rPr>
              <a:t>Eftirlit</a:t>
            </a:r>
            <a:endParaRPr lang="en-US" sz="2400" dirty="0">
              <a:solidFill>
                <a:schemeClr val="dk1"/>
              </a:solidFill>
              <a:latin typeface="Arial"/>
              <a:ea typeface="Arial"/>
              <a:cs typeface="Arial"/>
              <a:sym typeface="Arial"/>
            </a:endParaRPr>
          </a:p>
          <a:p>
            <a:pPr marL="466468">
              <a:lnSpc>
                <a:spcPct val="120000"/>
              </a:lnSpc>
              <a:spcBef>
                <a:spcPts val="0"/>
              </a:spcBef>
              <a:spcAft>
                <a:spcPts val="300"/>
              </a:spcAft>
              <a:buSzPct val="81081"/>
            </a:pPr>
            <a:r>
              <a:rPr lang="en-US" sz="2400" dirty="0" err="1">
                <a:latin typeface="Arial"/>
                <a:ea typeface="Arial"/>
                <a:cs typeface="Arial"/>
                <a:sym typeface="Arial"/>
              </a:rPr>
              <a:t>Fræðsla</a:t>
            </a:r>
            <a:endParaRPr lang="en-US" sz="2400" dirty="0">
              <a:latin typeface="Arial"/>
              <a:ea typeface="Arial"/>
              <a:cs typeface="Arial"/>
              <a:sym typeface="Arial"/>
            </a:endParaRPr>
          </a:p>
          <a:p>
            <a:pPr marL="466468">
              <a:lnSpc>
                <a:spcPct val="120000"/>
              </a:lnSpc>
              <a:spcBef>
                <a:spcPts val="0"/>
              </a:spcBef>
              <a:spcAft>
                <a:spcPts val="300"/>
              </a:spcAft>
              <a:buSzPct val="81081"/>
            </a:pPr>
            <a:r>
              <a:rPr lang="en-US" sz="2400" dirty="0">
                <a:solidFill>
                  <a:schemeClr val="dk1"/>
                </a:solidFill>
                <a:latin typeface="Arial"/>
                <a:ea typeface="Arial"/>
                <a:cs typeface="Arial"/>
                <a:sym typeface="Arial"/>
              </a:rPr>
              <a:t>Ráðgjöf</a:t>
            </a:r>
          </a:p>
          <a:p>
            <a:pPr marL="466468">
              <a:lnSpc>
                <a:spcPct val="120000"/>
              </a:lnSpc>
              <a:spcBef>
                <a:spcPts val="0"/>
              </a:spcBef>
              <a:spcAft>
                <a:spcPts val="300"/>
              </a:spcAft>
              <a:buSzPct val="81081"/>
            </a:pPr>
            <a:r>
              <a:rPr lang="en-US" sz="2400" dirty="0">
                <a:latin typeface="Arial"/>
                <a:ea typeface="Arial"/>
                <a:cs typeface="Arial"/>
                <a:sym typeface="Arial"/>
              </a:rPr>
              <a:t>Ábendingar/</a:t>
            </a:r>
            <a:r>
              <a:rPr lang="en-US" sz="2400" dirty="0" err="1">
                <a:latin typeface="Arial"/>
                <a:ea typeface="Arial"/>
                <a:cs typeface="Arial"/>
                <a:sym typeface="Arial"/>
              </a:rPr>
              <a:t>tillögur</a:t>
            </a:r>
            <a:endParaRPr lang="en-US" sz="2400" dirty="0">
              <a:latin typeface="Arial"/>
              <a:ea typeface="Arial"/>
              <a:cs typeface="Arial"/>
              <a:sym typeface="Arial"/>
            </a:endParaRPr>
          </a:p>
          <a:p>
            <a:pPr marL="466468">
              <a:lnSpc>
                <a:spcPct val="120000"/>
              </a:lnSpc>
              <a:spcBef>
                <a:spcPts val="0"/>
              </a:spcBef>
              <a:spcAft>
                <a:spcPts val="300"/>
              </a:spcAft>
              <a:buSzPct val="81081"/>
            </a:pPr>
            <a:r>
              <a:rPr lang="en-US" sz="2400" dirty="0" err="1">
                <a:solidFill>
                  <a:schemeClr val="dk1"/>
                </a:solidFill>
                <a:latin typeface="Arial"/>
                <a:ea typeface="Arial"/>
                <a:cs typeface="Arial"/>
                <a:sym typeface="Arial"/>
              </a:rPr>
              <a:t>Virkja</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til</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þátttöku</a:t>
            </a:r>
            <a:endParaRPr lang="en-US" sz="2400" dirty="0">
              <a:solidFill>
                <a:schemeClr val="dk1"/>
              </a:solidFill>
              <a:latin typeface="Arial"/>
              <a:ea typeface="Arial"/>
              <a:cs typeface="Arial"/>
              <a:sym typeface="Arial"/>
            </a:endParaRPr>
          </a:p>
          <a:p>
            <a:pPr marL="466468">
              <a:lnSpc>
                <a:spcPct val="120000"/>
              </a:lnSpc>
              <a:spcBef>
                <a:spcPts val="0"/>
              </a:spcBef>
              <a:spcAft>
                <a:spcPts val="300"/>
              </a:spcAft>
              <a:buSzPct val="81081"/>
            </a:pPr>
            <a:r>
              <a:rPr lang="en-US" sz="2400" dirty="0" err="1">
                <a:latin typeface="Arial"/>
                <a:ea typeface="Arial"/>
                <a:cs typeface="Arial"/>
                <a:sym typeface="Arial"/>
              </a:rPr>
              <a:t>Fylgjast</a:t>
            </a:r>
            <a:r>
              <a:rPr lang="en-US" sz="2400" dirty="0">
                <a:latin typeface="Arial"/>
                <a:ea typeface="Arial"/>
                <a:cs typeface="Arial"/>
                <a:sym typeface="Arial"/>
              </a:rPr>
              <a:t> </a:t>
            </a:r>
            <a:r>
              <a:rPr lang="en-US" sz="2400" dirty="0" err="1">
                <a:latin typeface="Arial"/>
                <a:ea typeface="Arial"/>
                <a:cs typeface="Arial"/>
                <a:sym typeface="Arial"/>
              </a:rPr>
              <a:t>með</a:t>
            </a:r>
            <a:r>
              <a:rPr lang="en-US" sz="2400" dirty="0">
                <a:latin typeface="Arial"/>
                <a:ea typeface="Arial"/>
                <a:cs typeface="Arial"/>
                <a:sym typeface="Arial"/>
              </a:rPr>
              <a:t> </a:t>
            </a:r>
            <a:r>
              <a:rPr lang="en-US" sz="2400" dirty="0" err="1">
                <a:latin typeface="Arial"/>
                <a:ea typeface="Arial"/>
                <a:cs typeface="Arial"/>
                <a:sym typeface="Arial"/>
              </a:rPr>
              <a:t>þróun</a:t>
            </a:r>
            <a:endParaRPr lang="en-US" sz="2400" dirty="0">
              <a:latin typeface="Arial"/>
              <a:ea typeface="Arial"/>
              <a:cs typeface="Arial"/>
              <a:sym typeface="Arial"/>
            </a:endParaRPr>
          </a:p>
          <a:p>
            <a:pPr marL="466468">
              <a:lnSpc>
                <a:spcPct val="120000"/>
              </a:lnSpc>
              <a:spcBef>
                <a:spcPts val="0"/>
              </a:spcBef>
              <a:spcAft>
                <a:spcPts val="300"/>
              </a:spcAft>
              <a:buSzPct val="81081"/>
            </a:pPr>
            <a:r>
              <a:rPr lang="en-US" sz="2400" dirty="0">
                <a:solidFill>
                  <a:schemeClr val="dk1"/>
                </a:solidFill>
                <a:latin typeface="Arial"/>
                <a:ea typeface="Arial"/>
                <a:cs typeface="Arial"/>
                <a:sym typeface="Arial"/>
              </a:rPr>
              <a:t>Vinna </a:t>
            </a:r>
            <a:r>
              <a:rPr lang="en-US" sz="2400" dirty="0" err="1">
                <a:solidFill>
                  <a:schemeClr val="dk1"/>
                </a:solidFill>
                <a:latin typeface="Arial"/>
                <a:ea typeface="Arial"/>
                <a:cs typeface="Arial"/>
                <a:sym typeface="Arial"/>
              </a:rPr>
              <a:t>að</a:t>
            </a:r>
            <a:r>
              <a:rPr lang="en-US" sz="2400" dirty="0">
                <a:solidFill>
                  <a:schemeClr val="dk1"/>
                </a:solidFill>
                <a:latin typeface="Arial"/>
                <a:ea typeface="Arial"/>
                <a:cs typeface="Arial"/>
                <a:sym typeface="Arial"/>
              </a:rPr>
              <a:t> forvörnum</a:t>
            </a:r>
          </a:p>
          <a:p>
            <a:pPr marL="466468">
              <a:lnSpc>
                <a:spcPct val="120000"/>
              </a:lnSpc>
              <a:spcBef>
                <a:spcPts val="0"/>
              </a:spcBef>
              <a:spcAft>
                <a:spcPts val="300"/>
              </a:spcAft>
              <a:buSzPct val="81081"/>
            </a:pPr>
            <a:r>
              <a:rPr lang="en-US" sz="2400" dirty="0">
                <a:latin typeface="Arial"/>
                <a:ea typeface="Arial"/>
                <a:cs typeface="Arial"/>
                <a:sym typeface="Arial"/>
              </a:rPr>
              <a:t>V</a:t>
            </a:r>
            <a:r>
              <a:rPr lang="en-US" sz="2400" dirty="0">
                <a:solidFill>
                  <a:schemeClr val="dk1"/>
                </a:solidFill>
                <a:latin typeface="Arial"/>
                <a:ea typeface="Arial"/>
                <a:cs typeface="Arial"/>
                <a:sym typeface="Arial"/>
              </a:rPr>
              <a:t>inna </a:t>
            </a:r>
            <a:r>
              <a:rPr lang="en-US" sz="2400" dirty="0" err="1">
                <a:solidFill>
                  <a:schemeClr val="dk1"/>
                </a:solidFill>
                <a:latin typeface="Arial"/>
                <a:ea typeface="Arial"/>
                <a:cs typeface="Arial"/>
                <a:sym typeface="Arial"/>
              </a:rPr>
              <a:t>gegn</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launamisrétti</a:t>
            </a:r>
            <a:r>
              <a:rPr lang="en-US" sz="2400" dirty="0">
                <a:solidFill>
                  <a:schemeClr val="dk1"/>
                </a:solidFill>
                <a:latin typeface="Arial"/>
                <a:ea typeface="Arial"/>
                <a:cs typeface="Arial"/>
                <a:sym typeface="Arial"/>
              </a:rPr>
              <a:t> og </a:t>
            </a:r>
            <a:r>
              <a:rPr lang="en-US" sz="2400" dirty="0" err="1">
                <a:solidFill>
                  <a:schemeClr val="dk1"/>
                </a:solidFill>
                <a:latin typeface="Arial"/>
                <a:ea typeface="Arial"/>
                <a:cs typeface="Arial"/>
                <a:sym typeface="Arial"/>
              </a:rPr>
              <a:t>mismunun</a:t>
            </a:r>
            <a:endParaRPr lang="en-US" sz="2400" dirty="0">
              <a:solidFill>
                <a:schemeClr val="dk1"/>
              </a:solidFill>
              <a:latin typeface="Arial"/>
              <a:ea typeface="Arial"/>
              <a:cs typeface="Arial"/>
              <a:sym typeface="Arial"/>
            </a:endParaRPr>
          </a:p>
          <a:p>
            <a:pPr marL="466468">
              <a:lnSpc>
                <a:spcPct val="120000"/>
              </a:lnSpc>
              <a:spcBef>
                <a:spcPts val="0"/>
              </a:spcBef>
              <a:spcAft>
                <a:spcPts val="300"/>
              </a:spcAft>
              <a:buSzPct val="81081"/>
            </a:pPr>
            <a:r>
              <a:rPr lang="en-US" sz="2400" dirty="0" err="1">
                <a:latin typeface="Arial"/>
                <a:ea typeface="Arial"/>
                <a:cs typeface="Arial"/>
                <a:sym typeface="Arial"/>
              </a:rPr>
              <a:t>L</a:t>
            </a:r>
            <a:r>
              <a:rPr lang="en-US" sz="2400" dirty="0" err="1">
                <a:solidFill>
                  <a:schemeClr val="dk1"/>
                </a:solidFill>
                <a:latin typeface="Arial"/>
                <a:ea typeface="Arial"/>
                <a:cs typeface="Arial"/>
                <a:sym typeface="Arial"/>
              </a:rPr>
              <a:t>eiðbeina</a:t>
            </a:r>
            <a:r>
              <a:rPr lang="en-US" sz="2400" dirty="0">
                <a:solidFill>
                  <a:schemeClr val="dk1"/>
                </a:solidFill>
                <a:latin typeface="Arial"/>
                <a:ea typeface="Arial"/>
                <a:cs typeface="Arial"/>
                <a:sym typeface="Arial"/>
              </a:rPr>
              <a:t> við </a:t>
            </a:r>
            <a:r>
              <a:rPr lang="en-US" sz="2400" dirty="0" err="1">
                <a:solidFill>
                  <a:schemeClr val="dk1"/>
                </a:solidFill>
                <a:latin typeface="Arial"/>
                <a:ea typeface="Arial"/>
                <a:cs typeface="Arial"/>
                <a:sym typeface="Arial"/>
              </a:rPr>
              <a:t>kæruferli</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til</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kærunefndar</a:t>
            </a:r>
            <a:r>
              <a:rPr lang="en-US" sz="2400" dirty="0">
                <a:solidFill>
                  <a:schemeClr val="dk1"/>
                </a:solidFill>
                <a:latin typeface="Arial"/>
                <a:ea typeface="Arial"/>
                <a:cs typeface="Arial"/>
                <a:sym typeface="Arial"/>
              </a:rPr>
              <a:t> jafnréttismála, </a:t>
            </a:r>
          </a:p>
          <a:p>
            <a:pPr marL="466468">
              <a:lnSpc>
                <a:spcPct val="120000"/>
              </a:lnSpc>
              <a:spcBef>
                <a:spcPts val="0"/>
              </a:spcBef>
              <a:spcAft>
                <a:spcPts val="300"/>
              </a:spcAft>
              <a:buSzPct val="81081"/>
            </a:pPr>
            <a:r>
              <a:rPr lang="en-US" sz="2400" dirty="0">
                <a:latin typeface="Arial"/>
                <a:ea typeface="Arial"/>
                <a:cs typeface="Arial"/>
                <a:sym typeface="Arial"/>
              </a:rPr>
              <a:t>V</a:t>
            </a:r>
            <a:r>
              <a:rPr lang="en-US" sz="2400" dirty="0">
                <a:solidFill>
                  <a:schemeClr val="dk1"/>
                </a:solidFill>
                <a:latin typeface="Arial"/>
                <a:ea typeface="Arial"/>
                <a:cs typeface="Arial"/>
                <a:sym typeface="Arial"/>
              </a:rPr>
              <a:t>inna </a:t>
            </a:r>
            <a:r>
              <a:rPr lang="en-US" sz="2400" dirty="0" err="1">
                <a:solidFill>
                  <a:schemeClr val="dk1"/>
                </a:solidFill>
                <a:latin typeface="Arial"/>
                <a:ea typeface="Arial"/>
                <a:cs typeface="Arial"/>
                <a:sym typeface="Arial"/>
              </a:rPr>
              <a:t>gegn</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neikvæðum</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staðalmyndum</a:t>
            </a:r>
            <a:r>
              <a:rPr lang="en-US" sz="2400" dirty="0">
                <a:solidFill>
                  <a:schemeClr val="dk1"/>
                </a:solidFill>
                <a:latin typeface="Arial"/>
                <a:ea typeface="Arial"/>
                <a:cs typeface="Arial"/>
                <a:sym typeface="Arial"/>
              </a:rPr>
              <a:t>, </a:t>
            </a:r>
            <a:r>
              <a:rPr lang="en-US" sz="2400" dirty="0" err="1">
                <a:latin typeface="Arial"/>
                <a:ea typeface="Arial"/>
                <a:cs typeface="Arial"/>
                <a:sym typeface="Arial"/>
              </a:rPr>
              <a:t>U</a:t>
            </a:r>
            <a:r>
              <a:rPr lang="en-US" sz="2400" dirty="0" err="1">
                <a:solidFill>
                  <a:schemeClr val="dk1"/>
                </a:solidFill>
                <a:latin typeface="Arial"/>
                <a:ea typeface="Arial"/>
                <a:cs typeface="Arial"/>
                <a:sym typeface="Arial"/>
              </a:rPr>
              <a:t>msjón</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með</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umsýslu</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jafnlaunavottunar</a:t>
            </a:r>
            <a:r>
              <a:rPr lang="en-US" sz="2400" dirty="0">
                <a:solidFill>
                  <a:schemeClr val="dk1"/>
                </a:solidFill>
                <a:latin typeface="Arial"/>
                <a:ea typeface="Arial"/>
                <a:cs typeface="Arial"/>
                <a:sym typeface="Arial"/>
              </a:rPr>
              <a:t> og </a:t>
            </a:r>
            <a:r>
              <a:rPr lang="en-US" sz="2400" dirty="0" err="1">
                <a:solidFill>
                  <a:schemeClr val="dk1"/>
                </a:solidFill>
                <a:latin typeface="Arial"/>
                <a:ea typeface="Arial"/>
                <a:cs typeface="Arial"/>
                <a:sym typeface="Arial"/>
              </a:rPr>
              <a:t>jafnlaunastaðfestingar</a:t>
            </a:r>
            <a:r>
              <a:rPr lang="en-US" sz="2400" dirty="0">
                <a:solidFill>
                  <a:schemeClr val="dk1"/>
                </a:solidFill>
                <a:latin typeface="Arial"/>
                <a:ea typeface="Arial"/>
                <a:cs typeface="Arial"/>
                <a:sym typeface="Arial"/>
              </a:rPr>
              <a:t>,</a:t>
            </a:r>
          </a:p>
          <a:p>
            <a:pPr marL="466468">
              <a:lnSpc>
                <a:spcPct val="120000"/>
              </a:lnSpc>
              <a:spcBef>
                <a:spcPts val="0"/>
              </a:spcBef>
              <a:spcAft>
                <a:spcPts val="300"/>
              </a:spcAft>
              <a:buSzPct val="81081"/>
            </a:pPr>
            <a:r>
              <a:rPr lang="en-US" sz="2400" dirty="0">
                <a:latin typeface="Arial"/>
                <a:ea typeface="Arial"/>
                <a:cs typeface="Arial"/>
                <a:sym typeface="Arial"/>
              </a:rPr>
              <a:t>Ö</a:t>
            </a:r>
            <a:r>
              <a:rPr lang="en-US" sz="2400" dirty="0">
                <a:solidFill>
                  <a:schemeClr val="dk1"/>
                </a:solidFill>
                <a:latin typeface="Arial"/>
                <a:ea typeface="Arial"/>
                <a:cs typeface="Arial"/>
                <a:sym typeface="Arial"/>
              </a:rPr>
              <a:t>nnur verkefni. </a:t>
            </a:r>
          </a:p>
          <a:p>
            <a:pPr marL="457200" lvl="0" indent="-228600" algn="l" rtl="0">
              <a:lnSpc>
                <a:spcPct val="90000"/>
              </a:lnSpc>
              <a:spcBef>
                <a:spcPts val="1000"/>
              </a:spcBef>
              <a:spcAft>
                <a:spcPts val="0"/>
              </a:spcAft>
              <a:buSzPct val="81081"/>
              <a:buNone/>
            </a:pPr>
            <a:endParaRPr sz="2400" dirty="0">
              <a:solidFill>
                <a:schemeClr val="dk1"/>
              </a:solidFill>
              <a:latin typeface="Arial"/>
              <a:ea typeface="Arial"/>
              <a:cs typeface="Arial"/>
              <a:sym typeface="Arial"/>
            </a:endParaRPr>
          </a:p>
          <a:p>
            <a:pPr marL="0" lvl="0" indent="0" algn="l" rtl="0">
              <a:lnSpc>
                <a:spcPct val="100000"/>
              </a:lnSpc>
              <a:spcBef>
                <a:spcPts val="360"/>
              </a:spcBef>
              <a:spcAft>
                <a:spcPts val="0"/>
              </a:spcAft>
              <a:buSzPct val="77837"/>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77837"/>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77837"/>
              <a:buNone/>
            </a:pPr>
            <a:endParaRPr sz="2500" dirty="0">
              <a:solidFill>
                <a:srgbClr val="000000"/>
              </a:solidFill>
              <a:highlight>
                <a:schemeClr val="lt1"/>
              </a:highlight>
              <a:latin typeface="Arial"/>
              <a:ea typeface="Arial"/>
              <a:cs typeface="Arial"/>
              <a:sym typeface="Arial"/>
            </a:endParaRPr>
          </a:p>
        </p:txBody>
      </p:sp>
      <p:sp>
        <p:nvSpPr>
          <p:cNvPr id="133" name="Google Shape;133;p3"/>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34" name="Google Shape;134;p3"/>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135" name="Google Shape;135;p3"/>
          <p:cNvPicPr preferRelativeResize="0"/>
          <p:nvPr/>
        </p:nvPicPr>
        <p:blipFill rotWithShape="1">
          <a:blip r:embed="rId4">
            <a:alphaModFix/>
          </a:blip>
          <a:srcRect/>
          <a:stretch/>
        </p:blipFill>
        <p:spPr>
          <a:xfrm>
            <a:off x="7718900" y="6209113"/>
            <a:ext cx="1261242" cy="584750"/>
          </a:xfrm>
          <a:prstGeom prst="rect">
            <a:avLst/>
          </a:prstGeom>
          <a:noFill/>
          <a:ln>
            <a:noFill/>
          </a:ln>
        </p:spPr>
      </p:pic>
      <p:pic>
        <p:nvPicPr>
          <p:cNvPr id="3" name="Picture 2" descr="Icon&#10;&#10;Description automatically generated">
            <a:extLst>
              <a:ext uri="{FF2B5EF4-FFF2-40B4-BE49-F238E27FC236}">
                <a16:creationId xmlns:a16="http://schemas.microsoft.com/office/drawing/2014/main" id="{15E5C635-EDAE-EDAF-F502-B3FF71406DC0}"/>
              </a:ext>
            </a:extLst>
          </p:cNvPr>
          <p:cNvPicPr>
            <a:picLocks noChangeAspect="1"/>
          </p:cNvPicPr>
          <p:nvPr/>
        </p:nvPicPr>
        <p:blipFill>
          <a:blip r:embed="rId5"/>
          <a:stretch>
            <a:fillRect/>
          </a:stretch>
        </p:blipFill>
        <p:spPr>
          <a:xfrm>
            <a:off x="5105400" y="5081727"/>
            <a:ext cx="2228850" cy="1222547"/>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g1bf95a81521_0_87"/>
          <p:cNvSpPr txBox="1">
            <a:spLocks noGrp="1"/>
          </p:cNvSpPr>
          <p:nvPr>
            <p:ph type="title"/>
          </p:nvPr>
        </p:nvSpPr>
        <p:spPr>
          <a:xfrm>
            <a:off x="457200" y="274650"/>
            <a:ext cx="76557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en-US" dirty="0" err="1"/>
              <a:t>Næst</a:t>
            </a:r>
            <a:r>
              <a:rPr lang="en-US" dirty="0"/>
              <a:t> á </a:t>
            </a:r>
            <a:r>
              <a:rPr lang="en-US" dirty="0" err="1"/>
              <a:t>dagskrá</a:t>
            </a:r>
            <a:r>
              <a:rPr lang="en-US" dirty="0"/>
              <a:t> í DIO</a:t>
            </a:r>
            <a:endParaRPr dirty="0"/>
          </a:p>
        </p:txBody>
      </p:sp>
      <p:sp>
        <p:nvSpPr>
          <p:cNvPr id="609" name="Google Shape;609;g1bf95a81521_0_87"/>
          <p:cNvSpPr txBox="1">
            <a:spLocks noGrp="1"/>
          </p:cNvSpPr>
          <p:nvPr>
            <p:ph type="body" idx="1"/>
          </p:nvPr>
        </p:nvSpPr>
        <p:spPr>
          <a:xfrm>
            <a:off x="457200" y="1823275"/>
            <a:ext cx="8229600" cy="4302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r>
              <a:rPr lang="en-US" sz="2500" dirty="0" err="1">
                <a:solidFill>
                  <a:srgbClr val="000000"/>
                </a:solidFill>
                <a:highlight>
                  <a:schemeClr val="lt1"/>
                </a:highlight>
                <a:latin typeface="Arial"/>
                <a:ea typeface="Arial"/>
                <a:cs typeface="Arial"/>
                <a:sym typeface="Arial"/>
              </a:rPr>
              <a:t>Samtals</a:t>
            </a:r>
            <a:r>
              <a:rPr lang="en-US" sz="2500" dirty="0">
                <a:solidFill>
                  <a:srgbClr val="000000"/>
                </a:solidFill>
                <a:highlight>
                  <a:schemeClr val="lt1"/>
                </a:highlight>
                <a:latin typeface="Arial"/>
                <a:ea typeface="Arial"/>
                <a:cs typeface="Arial"/>
                <a:sym typeface="Arial"/>
              </a:rPr>
              <a:t> </a:t>
            </a:r>
            <a:r>
              <a:rPr lang="en-US" sz="2500" dirty="0" err="1">
                <a:solidFill>
                  <a:srgbClr val="000000"/>
                </a:solidFill>
                <a:highlight>
                  <a:schemeClr val="lt1"/>
                </a:highlight>
                <a:latin typeface="Arial"/>
                <a:ea typeface="Arial"/>
                <a:cs typeface="Arial"/>
                <a:sym typeface="Arial"/>
              </a:rPr>
              <a:t>klúbbar</a:t>
            </a: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dirty="0">
              <a:solidFill>
                <a:srgbClr val="000000"/>
              </a:solidFill>
              <a:highlight>
                <a:schemeClr val="lt1"/>
              </a:highlight>
              <a:latin typeface="Arial"/>
              <a:ea typeface="Arial"/>
              <a:cs typeface="Arial"/>
              <a:sym typeface="Arial"/>
            </a:endParaRPr>
          </a:p>
        </p:txBody>
      </p:sp>
      <p:sp>
        <p:nvSpPr>
          <p:cNvPr id="610" name="Google Shape;610;g1bf95a81521_0_87"/>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611" name="Google Shape;611;g1bf95a81521_0_87"/>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612" name="Google Shape;612;g1bf95a81521_0_87"/>
          <p:cNvPicPr preferRelativeResize="0"/>
          <p:nvPr/>
        </p:nvPicPr>
        <p:blipFill rotWithShape="1">
          <a:blip r:embed="rId4">
            <a:alphaModFix/>
          </a:blip>
          <a:srcRect/>
          <a:stretch/>
        </p:blipFill>
        <p:spPr>
          <a:xfrm>
            <a:off x="7718900" y="6209113"/>
            <a:ext cx="1261242" cy="584750"/>
          </a:xfrm>
          <a:prstGeom prst="rect">
            <a:avLst/>
          </a:prstGeom>
          <a:noFill/>
          <a:ln>
            <a:noFill/>
          </a:ln>
        </p:spPr>
      </p:pic>
      <p:pic>
        <p:nvPicPr>
          <p:cNvPr id="613" name="Google Shape;613;g1bf95a81521_0_87"/>
          <p:cNvPicPr preferRelativeResize="0"/>
          <p:nvPr/>
        </p:nvPicPr>
        <p:blipFill rotWithShape="1">
          <a:blip r:embed="rId5">
            <a:alphaModFix/>
          </a:blip>
          <a:srcRect/>
          <a:stretch/>
        </p:blipFill>
        <p:spPr>
          <a:xfrm>
            <a:off x="3826175" y="1690873"/>
            <a:ext cx="4860625" cy="324039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42"/>
          <p:cNvSpPr txBox="1">
            <a:spLocks noGrp="1"/>
          </p:cNvSpPr>
          <p:nvPr>
            <p:ph type="title"/>
          </p:nvPr>
        </p:nvSpPr>
        <p:spPr>
          <a:xfrm>
            <a:off x="542043" y="856190"/>
            <a:ext cx="7886700" cy="99417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ct val="45454"/>
              <a:buNone/>
            </a:pPr>
            <a:r>
              <a:rPr lang="en-US" b="1" dirty="0" err="1">
                <a:solidFill>
                  <a:srgbClr val="0070C0"/>
                </a:solidFill>
              </a:rPr>
              <a:t>Tilvísanir</a:t>
            </a:r>
            <a:r>
              <a:rPr lang="en-US" b="1" dirty="0">
                <a:solidFill>
                  <a:srgbClr val="0070C0"/>
                </a:solidFill>
              </a:rPr>
              <a:t> og </a:t>
            </a:r>
            <a:r>
              <a:rPr lang="en-US" b="1" dirty="0" err="1">
                <a:solidFill>
                  <a:srgbClr val="0070C0"/>
                </a:solidFill>
              </a:rPr>
              <a:t>heimildir</a:t>
            </a:r>
            <a:endParaRPr b="1" dirty="0">
              <a:solidFill>
                <a:srgbClr val="0070C0"/>
              </a:solidFill>
            </a:endParaRPr>
          </a:p>
        </p:txBody>
      </p:sp>
      <p:sp>
        <p:nvSpPr>
          <p:cNvPr id="590" name="Google Shape;590;p42"/>
          <p:cNvSpPr txBox="1">
            <a:spLocks noGrp="1"/>
          </p:cNvSpPr>
          <p:nvPr>
            <p:ph type="body" idx="1"/>
          </p:nvPr>
        </p:nvSpPr>
        <p:spPr>
          <a:xfrm>
            <a:off x="468126" y="1850362"/>
            <a:ext cx="6351347" cy="249496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endParaRPr sz="1350" b="1" dirty="0"/>
          </a:p>
          <a:p>
            <a:pPr marL="0" lvl="0" indent="0" algn="l" rtl="0">
              <a:lnSpc>
                <a:spcPct val="100000"/>
              </a:lnSpc>
              <a:spcBef>
                <a:spcPts val="360"/>
              </a:spcBef>
              <a:spcAft>
                <a:spcPts val="0"/>
              </a:spcAft>
              <a:buSzPts val="1800"/>
              <a:buNone/>
            </a:pPr>
            <a:endParaRPr sz="1350" b="1" dirty="0"/>
          </a:p>
          <a:p>
            <a:pPr marL="0" lvl="0" indent="0" algn="l" rtl="0">
              <a:lnSpc>
                <a:spcPct val="100000"/>
              </a:lnSpc>
              <a:spcBef>
                <a:spcPts val="360"/>
              </a:spcBef>
              <a:spcAft>
                <a:spcPts val="0"/>
              </a:spcAft>
              <a:buSzPts val="1800"/>
              <a:buNone/>
            </a:pPr>
            <a:endParaRPr sz="900" dirty="0"/>
          </a:p>
          <a:p>
            <a:pPr marL="0" lvl="0" indent="0" algn="l" rtl="0">
              <a:lnSpc>
                <a:spcPct val="100000"/>
              </a:lnSpc>
              <a:spcBef>
                <a:spcPts val="360"/>
              </a:spcBef>
              <a:spcAft>
                <a:spcPts val="0"/>
              </a:spcAft>
              <a:buSzPts val="1800"/>
              <a:buNone/>
            </a:pPr>
            <a:endParaRPr sz="1350" b="1" dirty="0"/>
          </a:p>
          <a:p>
            <a:pPr marL="0" lvl="0" indent="0" algn="l" rtl="0">
              <a:lnSpc>
                <a:spcPct val="100000"/>
              </a:lnSpc>
              <a:spcBef>
                <a:spcPts val="360"/>
              </a:spcBef>
              <a:spcAft>
                <a:spcPts val="0"/>
              </a:spcAft>
              <a:buSzPts val="1800"/>
              <a:buNone/>
            </a:pPr>
            <a:endParaRPr sz="1350" b="1" dirty="0"/>
          </a:p>
          <a:p>
            <a:pPr marL="0" lvl="0" indent="0" algn="l" rtl="0">
              <a:lnSpc>
                <a:spcPct val="100000"/>
              </a:lnSpc>
              <a:spcBef>
                <a:spcPts val="360"/>
              </a:spcBef>
              <a:spcAft>
                <a:spcPts val="0"/>
              </a:spcAft>
              <a:buSzPts val="1800"/>
              <a:buNone/>
            </a:pPr>
            <a:endParaRPr sz="1350" b="1" dirty="0"/>
          </a:p>
          <a:p>
            <a:pPr marL="0" lvl="0" indent="0" algn="l" rtl="0">
              <a:lnSpc>
                <a:spcPct val="100000"/>
              </a:lnSpc>
              <a:spcBef>
                <a:spcPts val="360"/>
              </a:spcBef>
              <a:spcAft>
                <a:spcPts val="0"/>
              </a:spcAft>
              <a:buSzPts val="1800"/>
              <a:buNone/>
            </a:pPr>
            <a:endParaRPr sz="1350" b="1" dirty="0"/>
          </a:p>
          <a:p>
            <a:pPr marL="0" lvl="0" indent="0" algn="l" rtl="0">
              <a:lnSpc>
                <a:spcPct val="100000"/>
              </a:lnSpc>
              <a:spcBef>
                <a:spcPts val="360"/>
              </a:spcBef>
              <a:spcAft>
                <a:spcPts val="0"/>
              </a:spcAft>
              <a:buSzPts val="1800"/>
              <a:buNone/>
            </a:pPr>
            <a:endParaRPr sz="1350" b="1" dirty="0"/>
          </a:p>
          <a:p>
            <a:pPr marL="0" lvl="0" indent="0" algn="l" rtl="0">
              <a:lnSpc>
                <a:spcPct val="100000"/>
              </a:lnSpc>
              <a:spcBef>
                <a:spcPts val="360"/>
              </a:spcBef>
              <a:spcAft>
                <a:spcPts val="0"/>
              </a:spcAft>
              <a:buSzPts val="1800"/>
              <a:buNone/>
            </a:pPr>
            <a:endParaRPr sz="1350" dirty="0">
              <a:latin typeface="Calibri"/>
              <a:ea typeface="Calibri"/>
              <a:cs typeface="Calibri"/>
              <a:sym typeface="Calibri"/>
            </a:endParaRPr>
          </a:p>
          <a:p>
            <a:pPr marL="457200" lvl="0" indent="-228600" algn="l" rtl="0">
              <a:lnSpc>
                <a:spcPct val="100000"/>
              </a:lnSpc>
              <a:spcBef>
                <a:spcPts val="360"/>
              </a:spcBef>
              <a:spcAft>
                <a:spcPts val="0"/>
              </a:spcAft>
              <a:buClr>
                <a:schemeClr val="dk1"/>
              </a:buClr>
              <a:buSzPts val="1800"/>
              <a:buNone/>
            </a:pPr>
            <a:endParaRPr dirty="0"/>
          </a:p>
          <a:p>
            <a:pPr marL="457200" lvl="0" indent="-228600" algn="l" rtl="0">
              <a:lnSpc>
                <a:spcPct val="100000"/>
              </a:lnSpc>
              <a:spcBef>
                <a:spcPts val="360"/>
              </a:spcBef>
              <a:spcAft>
                <a:spcPts val="0"/>
              </a:spcAft>
              <a:buClr>
                <a:schemeClr val="dk1"/>
              </a:buClr>
              <a:buSzPts val="1800"/>
              <a:buNone/>
            </a:pPr>
            <a:endParaRPr dirty="0"/>
          </a:p>
          <a:p>
            <a:pPr marL="457200" lvl="0" indent="-228600" algn="l" rtl="0">
              <a:lnSpc>
                <a:spcPct val="100000"/>
              </a:lnSpc>
              <a:spcBef>
                <a:spcPts val="360"/>
              </a:spcBef>
              <a:spcAft>
                <a:spcPts val="0"/>
              </a:spcAft>
              <a:buClr>
                <a:schemeClr val="dk1"/>
              </a:buClr>
              <a:buSzPts val="1800"/>
              <a:buNone/>
            </a:pPr>
            <a:endParaRPr dirty="0"/>
          </a:p>
          <a:p>
            <a:pPr marL="457200" lvl="0" indent="-228600" algn="l" rtl="0">
              <a:lnSpc>
                <a:spcPct val="100000"/>
              </a:lnSpc>
              <a:spcBef>
                <a:spcPts val="360"/>
              </a:spcBef>
              <a:spcAft>
                <a:spcPts val="0"/>
              </a:spcAft>
              <a:buClr>
                <a:schemeClr val="dk1"/>
              </a:buClr>
              <a:buSzPts val="1800"/>
              <a:buNone/>
            </a:pPr>
            <a:endParaRPr dirty="0"/>
          </a:p>
          <a:p>
            <a:pPr marL="457200" lvl="0" indent="-228600" algn="l" rtl="0">
              <a:lnSpc>
                <a:spcPct val="100000"/>
              </a:lnSpc>
              <a:spcBef>
                <a:spcPts val="360"/>
              </a:spcBef>
              <a:spcAft>
                <a:spcPts val="0"/>
              </a:spcAft>
              <a:buClr>
                <a:schemeClr val="dk1"/>
              </a:buClr>
              <a:buSzPts val="1800"/>
              <a:buNone/>
            </a:pPr>
            <a:endParaRPr dirty="0"/>
          </a:p>
          <a:p>
            <a:pPr marL="457200" lvl="0" indent="-228600" algn="l" rtl="0">
              <a:lnSpc>
                <a:spcPct val="100000"/>
              </a:lnSpc>
              <a:spcBef>
                <a:spcPts val="360"/>
              </a:spcBef>
              <a:spcAft>
                <a:spcPts val="0"/>
              </a:spcAft>
              <a:buClr>
                <a:schemeClr val="dk1"/>
              </a:buClr>
              <a:buSzPts val="1800"/>
              <a:buNone/>
            </a:pPr>
            <a:endParaRPr dirty="0"/>
          </a:p>
          <a:p>
            <a:pPr marL="457200" lvl="0" indent="-228600" algn="l" rtl="0">
              <a:lnSpc>
                <a:spcPct val="100000"/>
              </a:lnSpc>
              <a:spcBef>
                <a:spcPts val="360"/>
              </a:spcBef>
              <a:spcAft>
                <a:spcPts val="0"/>
              </a:spcAft>
              <a:buClr>
                <a:schemeClr val="dk1"/>
              </a:buClr>
              <a:buSzPts val="1800"/>
              <a:buNone/>
            </a:pPr>
            <a:endParaRPr dirty="0"/>
          </a:p>
          <a:p>
            <a:pPr marL="457200" lvl="0" indent="-228600" algn="l" rtl="0">
              <a:lnSpc>
                <a:spcPct val="100000"/>
              </a:lnSpc>
              <a:spcBef>
                <a:spcPts val="360"/>
              </a:spcBef>
              <a:spcAft>
                <a:spcPts val="0"/>
              </a:spcAft>
              <a:buClr>
                <a:schemeClr val="dk1"/>
              </a:buClr>
              <a:buSzPts val="1800"/>
              <a:buNone/>
            </a:pPr>
            <a:endParaRPr dirty="0"/>
          </a:p>
        </p:txBody>
      </p:sp>
      <p:pic>
        <p:nvPicPr>
          <p:cNvPr id="591" name="Google Shape;591;p42" descr="Books"/>
          <p:cNvPicPr preferRelativeResize="0"/>
          <p:nvPr/>
        </p:nvPicPr>
        <p:blipFill rotWithShape="1">
          <a:blip r:embed="rId3">
            <a:alphaModFix/>
          </a:blip>
          <a:srcRect/>
          <a:stretch/>
        </p:blipFill>
        <p:spPr>
          <a:xfrm>
            <a:off x="7137041" y="3344639"/>
            <a:ext cx="1156190" cy="1156190"/>
          </a:xfrm>
          <a:prstGeom prst="rect">
            <a:avLst/>
          </a:prstGeom>
          <a:noFill/>
          <a:ln>
            <a:noFill/>
          </a:ln>
        </p:spPr>
      </p:pic>
      <p:pic>
        <p:nvPicPr>
          <p:cNvPr id="592" name="Google Shape;592;p42" descr="Laptop"/>
          <p:cNvPicPr preferRelativeResize="0"/>
          <p:nvPr/>
        </p:nvPicPr>
        <p:blipFill rotWithShape="1">
          <a:blip r:embed="rId4">
            <a:alphaModFix/>
          </a:blip>
          <a:srcRect/>
          <a:stretch/>
        </p:blipFill>
        <p:spPr>
          <a:xfrm>
            <a:off x="6979997" y="1850362"/>
            <a:ext cx="1313234" cy="1313234"/>
          </a:xfrm>
          <a:prstGeom prst="rect">
            <a:avLst/>
          </a:prstGeom>
          <a:noFill/>
          <a:ln>
            <a:noFill/>
          </a:ln>
        </p:spPr>
      </p:pic>
      <p:sp>
        <p:nvSpPr>
          <p:cNvPr id="593" name="Google Shape;593;p42"/>
          <p:cNvSpPr txBox="1"/>
          <p:nvPr/>
        </p:nvSpPr>
        <p:spPr>
          <a:xfrm>
            <a:off x="352933" y="1478865"/>
            <a:ext cx="6244200" cy="535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100" b="0" i="0" u="sng" strike="noStrike" cap="none" dirty="0">
              <a:solidFill>
                <a:srgbClr val="0000FF"/>
              </a:solidFill>
              <a:latin typeface="Arial"/>
              <a:ea typeface="Arial"/>
              <a:cs typeface="Arial"/>
              <a:sym typeface="Arial"/>
              <a:hlinkClick r:id="rId5">
                <a:extLst>
                  <a:ext uri="{A12FA001-AC4F-418D-AE19-62706E023703}">
                    <ahyp:hlinkClr xmlns:ahyp="http://schemas.microsoft.com/office/drawing/2018/hyperlinkcolor" val="tx"/>
                  </a:ext>
                </a:extLst>
              </a:hlinkClick>
            </a:endParaRPr>
          </a:p>
          <a:p>
            <a:pPr marL="0" marR="0" lvl="0" indent="0" algn="l" rtl="0">
              <a:lnSpc>
                <a:spcPct val="100000"/>
              </a:lnSpc>
              <a:spcBef>
                <a:spcPts val="0"/>
              </a:spcBef>
              <a:spcAft>
                <a:spcPts val="0"/>
              </a:spcAft>
              <a:buClr>
                <a:srgbClr val="000000"/>
              </a:buClr>
              <a:buSzPts val="1350"/>
              <a:buFont typeface="Arial"/>
              <a:buNone/>
            </a:pPr>
            <a:r>
              <a:rPr lang="en-US" sz="1100" b="0" i="0" u="sng" strike="noStrike" cap="none" dirty="0">
                <a:solidFill>
                  <a:srgbClr val="0000FF"/>
                </a:solidFill>
                <a:latin typeface="Arial"/>
                <a:ea typeface="Arial"/>
                <a:cs typeface="Arial"/>
                <a:sym typeface="Arial"/>
                <a:hlinkClick r:id="rId5">
                  <a:extLst>
                    <a:ext uri="{A12FA001-AC4F-418D-AE19-62706E023703}">
                      <ahyp:hlinkClr xmlns:ahyp="http://schemas.microsoft.com/office/drawing/2018/hyperlinkcolor" val="tx"/>
                    </a:ext>
                  </a:extLst>
                </a:hlinkClick>
              </a:rPr>
              <a:t>https://www.mckinsey.com/business-functions/organization/our-insights/gender-diversity-a-corporate-performance-driver</a:t>
            </a:r>
            <a:endParaRPr sz="1100" b="0" i="0" u="none" strike="noStrike" cap="none" dirty="0">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100" b="0" i="0" u="sng" strike="noStrike" cap="none" dirty="0">
              <a:solidFill>
                <a:srgbClr val="0000FF"/>
              </a:solidFill>
              <a:latin typeface="Arial"/>
              <a:ea typeface="Arial"/>
              <a:cs typeface="Arial"/>
              <a:sym typeface="Arial"/>
              <a:hlinkClick r:id="rId5">
                <a:extLst>
                  <a:ext uri="{A12FA001-AC4F-418D-AE19-62706E023703}">
                    <ahyp:hlinkClr xmlns:ahyp="http://schemas.microsoft.com/office/drawing/2018/hyperlinkcolor" val="tx"/>
                  </a:ext>
                </a:extLst>
              </a:hlinkClick>
            </a:endParaRPr>
          </a:p>
          <a:p>
            <a:pPr marL="0" marR="0" lvl="0" indent="0" algn="l" rtl="0">
              <a:lnSpc>
                <a:spcPct val="100000"/>
              </a:lnSpc>
              <a:spcBef>
                <a:spcPts val="0"/>
              </a:spcBef>
              <a:spcAft>
                <a:spcPts val="0"/>
              </a:spcAft>
              <a:buClr>
                <a:srgbClr val="000000"/>
              </a:buClr>
              <a:buSzPts val="1350"/>
              <a:buFont typeface="Arial"/>
              <a:buNone/>
            </a:pPr>
            <a:r>
              <a:rPr lang="en-US" sz="1100" b="0" i="0" u="sng" strike="noStrike" cap="none" dirty="0">
                <a:solidFill>
                  <a:srgbClr val="0000FF"/>
                </a:solidFill>
                <a:latin typeface="Arial"/>
                <a:ea typeface="Arial"/>
                <a:cs typeface="Arial"/>
                <a:sym typeface="Arial"/>
                <a:hlinkClick r:id="rId5">
                  <a:extLst>
                    <a:ext uri="{A12FA001-AC4F-418D-AE19-62706E023703}">
                      <ahyp:hlinkClr xmlns:ahyp="http://schemas.microsoft.com/office/drawing/2018/hyperlinkcolor" val="tx"/>
                    </a:ext>
                  </a:extLst>
                </a:hlinkClick>
              </a:rPr>
              <a:t>https://assets.publishing.service.gov.uk/government/uploads/system/uploads/attachment_data/file/594336/race-in-workplace-mcgregor-smith-review.pdf</a:t>
            </a:r>
            <a:endParaRPr sz="1100" b="0" i="0" u="sng" strike="noStrike" cap="none" dirty="0">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100" b="0" i="0" u="sng" strike="noStrike" cap="none" dirty="0">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100" b="0" i="0" u="sng" strike="noStrike" cap="none" dirty="0">
                <a:solidFill>
                  <a:srgbClr val="0000FF"/>
                </a:solidFill>
                <a:latin typeface="Arial"/>
                <a:ea typeface="Arial"/>
                <a:cs typeface="Arial"/>
                <a:sym typeface="Arial"/>
                <a:hlinkClick r:id="rId6">
                  <a:extLst>
                    <a:ext uri="{A12FA001-AC4F-418D-AE19-62706E023703}">
                      <ahyp:hlinkClr xmlns:ahyp="http://schemas.microsoft.com/office/drawing/2018/hyperlinkcolor" val="tx"/>
                    </a:ext>
                  </a:extLst>
                </a:hlinkClick>
              </a:rPr>
              <a:t>https://www.gov.uk/government/publications/the-report-of-the-commission-on-race-and-ethnic-disparities/summary-of-recommendations</a:t>
            </a:r>
            <a:r>
              <a:rPr lang="en-US" sz="1100" b="0" i="0" u="none" strike="noStrike" cap="none" dirty="0">
                <a:solidFill>
                  <a:srgbClr val="0000FF"/>
                </a:solidFill>
                <a:latin typeface="Arial"/>
                <a:ea typeface="Arial"/>
                <a:cs typeface="Arial"/>
                <a:sym typeface="Arial"/>
              </a:rPr>
              <a:t> </a:t>
            </a:r>
            <a:endParaRPr sz="1100" b="0" i="0" u="none" strike="noStrike" cap="none" dirty="0">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100" b="0" i="0" u="none" strike="noStrike" cap="none" dirty="0">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100" b="0" i="0" u="sng" strike="noStrike" cap="none" dirty="0">
                <a:solidFill>
                  <a:srgbClr val="0000FF"/>
                </a:solidFill>
                <a:latin typeface="Arial"/>
                <a:ea typeface="Arial"/>
                <a:cs typeface="Arial"/>
                <a:sym typeface="Arial"/>
                <a:hlinkClick r:id="rId7">
                  <a:extLst>
                    <a:ext uri="{A12FA001-AC4F-418D-AE19-62706E023703}">
                      <ahyp:hlinkClr xmlns:ahyp="http://schemas.microsoft.com/office/drawing/2018/hyperlinkcolor" val="tx"/>
                    </a:ext>
                  </a:extLst>
                </a:hlinkClick>
              </a:rPr>
              <a:t>https://www.gov.uk/government/publications/unconscious-bias-and-diversity-training-what-the-evidence-says</a:t>
            </a:r>
            <a:endParaRPr sz="1100" b="0" i="0" u="none" strike="noStrike" cap="none" dirty="0">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100" b="0" i="0" u="none" strike="noStrike" cap="none" dirty="0">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100" b="0" i="0" u="sng" strike="noStrike" cap="none" dirty="0">
                <a:solidFill>
                  <a:srgbClr val="0000FF"/>
                </a:solidFill>
                <a:latin typeface="Arial"/>
                <a:ea typeface="Arial"/>
                <a:cs typeface="Arial"/>
                <a:sym typeface="Arial"/>
                <a:hlinkClick r:id="rId8">
                  <a:extLst>
                    <a:ext uri="{A12FA001-AC4F-418D-AE19-62706E023703}">
                      <ahyp:hlinkClr xmlns:ahyp="http://schemas.microsoft.com/office/drawing/2018/hyperlinkcolor" val="tx"/>
                    </a:ext>
                  </a:extLst>
                </a:hlinkClick>
              </a:rPr>
              <a:t>https://hbr.org/2021/02/are-your-diversity-efforts-othering-underrepresented-groups</a:t>
            </a:r>
            <a:endParaRPr sz="1100" b="0" i="0" u="none" strike="noStrike" cap="none" dirty="0">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100" b="0" i="0" u="none" strike="noStrike" cap="none" dirty="0">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0"/>
              <a:buFont typeface="Arial"/>
              <a:buNone/>
            </a:pPr>
            <a:r>
              <a:rPr lang="en-US" sz="1100" b="0" i="0" u="sng" strike="noStrike" cap="none" dirty="0">
                <a:solidFill>
                  <a:srgbClr val="0000FF"/>
                </a:solidFill>
                <a:latin typeface="Arial"/>
                <a:ea typeface="Arial"/>
                <a:cs typeface="Arial"/>
                <a:sym typeface="Arial"/>
                <a:hlinkClick r:id="rId9">
                  <a:extLst>
                    <a:ext uri="{A12FA001-AC4F-418D-AE19-62706E023703}">
                      <ahyp:hlinkClr xmlns:ahyp="http://schemas.microsoft.com/office/drawing/2018/hyperlinkcolor" val="tx"/>
                    </a:ext>
                  </a:extLst>
                </a:hlinkClick>
              </a:rPr>
              <a:t>https://hbr.org/2021/04/research-adding-women-to-the-c-suite-changes-how-companies-think?utm_campaign=hbr&amp;utm_medium=social&amp;utm_source=linkedin</a:t>
            </a:r>
            <a:endParaRPr sz="1100" b="0" i="0" u="sng" strike="noStrike" cap="none" dirty="0">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0"/>
              <a:buFont typeface="Arial"/>
              <a:buNone/>
            </a:pPr>
            <a:endParaRPr sz="1100" b="0" i="0" u="sng" strike="noStrike" cap="none" dirty="0">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0"/>
              <a:buFont typeface="Arial"/>
              <a:buNone/>
            </a:pPr>
            <a:r>
              <a:rPr lang="en-US" sz="1100" b="0" i="0" u="sng" strike="noStrike" cap="none" dirty="0">
                <a:solidFill>
                  <a:srgbClr val="0000FF"/>
                </a:solidFill>
                <a:latin typeface="Arial"/>
                <a:ea typeface="Arial"/>
                <a:cs typeface="Arial"/>
                <a:sym typeface="Arial"/>
                <a:hlinkClick r:id="rId10">
                  <a:extLst>
                    <a:ext uri="{A12FA001-AC4F-418D-AE19-62706E023703}">
                      <ahyp:hlinkClr xmlns:ahyp="http://schemas.microsoft.com/office/drawing/2018/hyperlinkcolor" val="tx"/>
                    </a:ext>
                  </a:extLst>
                </a:hlinkClick>
              </a:rPr>
              <a:t>https://wgha.org.au/how-to-avoid-gender-bias-in-performance-reviews/</a:t>
            </a:r>
            <a:endParaRPr sz="1100" b="0" i="0" u="none" strike="noStrike" cap="none" dirty="0">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0"/>
              <a:buFont typeface="Arial"/>
              <a:buNone/>
            </a:pPr>
            <a:endParaRPr sz="1100" b="0" i="0" u="none" strike="noStrike" cap="none" dirty="0">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0"/>
              <a:buFont typeface="Arial"/>
              <a:buNone/>
            </a:pPr>
            <a:r>
              <a:rPr lang="en-US" sz="1100" b="0" i="0" u="sng" strike="noStrike" cap="none" dirty="0">
                <a:solidFill>
                  <a:srgbClr val="0000FF"/>
                </a:solidFill>
                <a:latin typeface="Arial"/>
                <a:ea typeface="Arial"/>
                <a:cs typeface="Arial"/>
                <a:sym typeface="Arial"/>
                <a:hlinkClick r:id="rId11">
                  <a:extLst>
                    <a:ext uri="{A12FA001-AC4F-418D-AE19-62706E023703}">
                      <ahyp:hlinkClr xmlns:ahyp="http://schemas.microsoft.com/office/drawing/2018/hyperlinkcolor" val="tx"/>
                    </a:ext>
                  </a:extLst>
                </a:hlinkClick>
              </a:rPr>
              <a:t>https://www.cipd.co.uk/knowledge/fundamentals/relations/diversity/inclusion-work</a:t>
            </a:r>
            <a:endParaRPr sz="1100" b="0" i="0" u="none" strike="noStrike" cap="none" dirty="0">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0"/>
              <a:buFont typeface="Arial"/>
              <a:buNone/>
            </a:pPr>
            <a:endParaRPr sz="1350" b="0" i="0" u="sng" strike="noStrike" cap="none" dirty="0">
              <a:solidFill>
                <a:srgbClr val="1155C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sng" strike="noStrike" cap="none" dirty="0">
              <a:solidFill>
                <a:srgbClr val="1155C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sng" strike="noStrike" cap="none" dirty="0">
              <a:solidFill>
                <a:srgbClr val="1155C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sng" strike="noStrike" cap="none" dirty="0">
              <a:solidFill>
                <a:srgbClr val="1155C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sng" strike="noStrike" cap="none" dirty="0">
              <a:solidFill>
                <a:srgbClr val="1155C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sng" strike="noStrike" cap="none" dirty="0">
              <a:solidFill>
                <a:srgbClr val="1155C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rgbClr val="C4BD97"/>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43"/>
          <p:cNvSpPr txBox="1">
            <a:spLocks noGrp="1"/>
          </p:cNvSpPr>
          <p:nvPr>
            <p:ph type="title"/>
          </p:nvPr>
        </p:nvSpPr>
        <p:spPr>
          <a:xfrm>
            <a:off x="628650" y="675147"/>
            <a:ext cx="7886700" cy="99417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ct val="45454"/>
              <a:buNone/>
            </a:pPr>
            <a:r>
              <a:rPr lang="en-US" b="1" dirty="0" err="1">
                <a:solidFill>
                  <a:srgbClr val="0070C0"/>
                </a:solidFill>
              </a:rPr>
              <a:t>Ítarefni</a:t>
            </a:r>
            <a:r>
              <a:rPr lang="en-US" b="1" dirty="0">
                <a:solidFill>
                  <a:srgbClr val="0070C0"/>
                </a:solidFill>
              </a:rPr>
              <a:t> og gagnlegar vefsíður</a:t>
            </a:r>
            <a:endParaRPr dirty="0">
              <a:solidFill>
                <a:srgbClr val="0070C0"/>
              </a:solidFill>
            </a:endParaRPr>
          </a:p>
        </p:txBody>
      </p:sp>
      <p:sp>
        <p:nvSpPr>
          <p:cNvPr id="600" name="Google Shape;600;p43"/>
          <p:cNvSpPr txBox="1">
            <a:spLocks noGrp="1"/>
          </p:cNvSpPr>
          <p:nvPr>
            <p:ph type="body" idx="1"/>
          </p:nvPr>
        </p:nvSpPr>
        <p:spPr>
          <a:xfrm>
            <a:off x="468126" y="1850362"/>
            <a:ext cx="6351347" cy="249496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endParaRPr sz="1350" b="1" dirty="0"/>
          </a:p>
          <a:p>
            <a:pPr marL="0" lvl="0" indent="0" algn="l" rtl="0">
              <a:lnSpc>
                <a:spcPct val="100000"/>
              </a:lnSpc>
              <a:spcBef>
                <a:spcPts val="360"/>
              </a:spcBef>
              <a:spcAft>
                <a:spcPts val="0"/>
              </a:spcAft>
              <a:buSzPts val="1800"/>
              <a:buNone/>
            </a:pPr>
            <a:endParaRPr sz="1350" b="1" dirty="0"/>
          </a:p>
          <a:p>
            <a:pPr marL="0" lvl="0" indent="0" algn="l" rtl="0">
              <a:lnSpc>
                <a:spcPct val="100000"/>
              </a:lnSpc>
              <a:spcBef>
                <a:spcPts val="360"/>
              </a:spcBef>
              <a:spcAft>
                <a:spcPts val="0"/>
              </a:spcAft>
              <a:buSzPts val="1800"/>
              <a:buNone/>
            </a:pPr>
            <a:endParaRPr sz="900" dirty="0"/>
          </a:p>
          <a:p>
            <a:pPr marL="0" lvl="0" indent="0" algn="l" rtl="0">
              <a:lnSpc>
                <a:spcPct val="100000"/>
              </a:lnSpc>
              <a:spcBef>
                <a:spcPts val="360"/>
              </a:spcBef>
              <a:spcAft>
                <a:spcPts val="0"/>
              </a:spcAft>
              <a:buSzPts val="1800"/>
              <a:buNone/>
            </a:pPr>
            <a:endParaRPr sz="1350" b="1" dirty="0"/>
          </a:p>
          <a:p>
            <a:pPr marL="0" lvl="0" indent="0" algn="l" rtl="0">
              <a:lnSpc>
                <a:spcPct val="100000"/>
              </a:lnSpc>
              <a:spcBef>
                <a:spcPts val="360"/>
              </a:spcBef>
              <a:spcAft>
                <a:spcPts val="0"/>
              </a:spcAft>
              <a:buSzPts val="1800"/>
              <a:buNone/>
            </a:pPr>
            <a:endParaRPr sz="1350" b="1" dirty="0"/>
          </a:p>
          <a:p>
            <a:pPr marL="0" lvl="0" indent="0" algn="l" rtl="0">
              <a:lnSpc>
                <a:spcPct val="100000"/>
              </a:lnSpc>
              <a:spcBef>
                <a:spcPts val="360"/>
              </a:spcBef>
              <a:spcAft>
                <a:spcPts val="0"/>
              </a:spcAft>
              <a:buSzPts val="1800"/>
              <a:buNone/>
            </a:pPr>
            <a:endParaRPr sz="1350" b="1" dirty="0"/>
          </a:p>
          <a:p>
            <a:pPr marL="0" lvl="0" indent="0" algn="l" rtl="0">
              <a:lnSpc>
                <a:spcPct val="100000"/>
              </a:lnSpc>
              <a:spcBef>
                <a:spcPts val="360"/>
              </a:spcBef>
              <a:spcAft>
                <a:spcPts val="0"/>
              </a:spcAft>
              <a:buSzPts val="1800"/>
              <a:buNone/>
            </a:pPr>
            <a:endParaRPr sz="1350" b="1" dirty="0"/>
          </a:p>
          <a:p>
            <a:pPr marL="0" lvl="0" indent="0" algn="l" rtl="0">
              <a:lnSpc>
                <a:spcPct val="100000"/>
              </a:lnSpc>
              <a:spcBef>
                <a:spcPts val="360"/>
              </a:spcBef>
              <a:spcAft>
                <a:spcPts val="0"/>
              </a:spcAft>
              <a:buSzPts val="1800"/>
              <a:buNone/>
            </a:pPr>
            <a:endParaRPr sz="1350" b="1" dirty="0"/>
          </a:p>
          <a:p>
            <a:pPr marL="0" lvl="0" indent="0" algn="l" rtl="0">
              <a:lnSpc>
                <a:spcPct val="100000"/>
              </a:lnSpc>
              <a:spcBef>
                <a:spcPts val="360"/>
              </a:spcBef>
              <a:spcAft>
                <a:spcPts val="0"/>
              </a:spcAft>
              <a:buSzPts val="1800"/>
              <a:buNone/>
            </a:pPr>
            <a:endParaRPr sz="1350" dirty="0">
              <a:latin typeface="Calibri"/>
              <a:ea typeface="Calibri"/>
              <a:cs typeface="Calibri"/>
              <a:sym typeface="Calibri"/>
            </a:endParaRPr>
          </a:p>
          <a:p>
            <a:pPr marL="457200" lvl="0" indent="-228600" algn="l" rtl="0">
              <a:lnSpc>
                <a:spcPct val="100000"/>
              </a:lnSpc>
              <a:spcBef>
                <a:spcPts val="360"/>
              </a:spcBef>
              <a:spcAft>
                <a:spcPts val="0"/>
              </a:spcAft>
              <a:buClr>
                <a:schemeClr val="dk1"/>
              </a:buClr>
              <a:buSzPts val="1800"/>
              <a:buNone/>
            </a:pPr>
            <a:endParaRPr dirty="0"/>
          </a:p>
          <a:p>
            <a:pPr marL="457200" lvl="0" indent="-228600" algn="l" rtl="0">
              <a:lnSpc>
                <a:spcPct val="100000"/>
              </a:lnSpc>
              <a:spcBef>
                <a:spcPts val="360"/>
              </a:spcBef>
              <a:spcAft>
                <a:spcPts val="0"/>
              </a:spcAft>
              <a:buClr>
                <a:schemeClr val="dk1"/>
              </a:buClr>
              <a:buSzPts val="1800"/>
              <a:buNone/>
            </a:pPr>
            <a:endParaRPr dirty="0"/>
          </a:p>
          <a:p>
            <a:pPr marL="457200" lvl="0" indent="-228600" algn="l" rtl="0">
              <a:lnSpc>
                <a:spcPct val="100000"/>
              </a:lnSpc>
              <a:spcBef>
                <a:spcPts val="360"/>
              </a:spcBef>
              <a:spcAft>
                <a:spcPts val="0"/>
              </a:spcAft>
              <a:buClr>
                <a:schemeClr val="dk1"/>
              </a:buClr>
              <a:buSzPts val="1800"/>
              <a:buNone/>
            </a:pPr>
            <a:endParaRPr dirty="0"/>
          </a:p>
          <a:p>
            <a:pPr marL="457200" lvl="0" indent="-228600" algn="l" rtl="0">
              <a:lnSpc>
                <a:spcPct val="100000"/>
              </a:lnSpc>
              <a:spcBef>
                <a:spcPts val="360"/>
              </a:spcBef>
              <a:spcAft>
                <a:spcPts val="0"/>
              </a:spcAft>
              <a:buClr>
                <a:schemeClr val="dk1"/>
              </a:buClr>
              <a:buSzPts val="1800"/>
              <a:buNone/>
            </a:pPr>
            <a:endParaRPr dirty="0"/>
          </a:p>
          <a:p>
            <a:pPr marL="457200" lvl="0" indent="-228600" algn="l" rtl="0">
              <a:lnSpc>
                <a:spcPct val="100000"/>
              </a:lnSpc>
              <a:spcBef>
                <a:spcPts val="360"/>
              </a:spcBef>
              <a:spcAft>
                <a:spcPts val="0"/>
              </a:spcAft>
              <a:buClr>
                <a:schemeClr val="dk1"/>
              </a:buClr>
              <a:buSzPts val="1800"/>
              <a:buNone/>
            </a:pPr>
            <a:endParaRPr dirty="0"/>
          </a:p>
          <a:p>
            <a:pPr marL="457200" lvl="0" indent="-228600" algn="l" rtl="0">
              <a:lnSpc>
                <a:spcPct val="100000"/>
              </a:lnSpc>
              <a:spcBef>
                <a:spcPts val="360"/>
              </a:spcBef>
              <a:spcAft>
                <a:spcPts val="0"/>
              </a:spcAft>
              <a:buClr>
                <a:schemeClr val="dk1"/>
              </a:buClr>
              <a:buSzPts val="1800"/>
              <a:buNone/>
            </a:pPr>
            <a:endParaRPr dirty="0"/>
          </a:p>
          <a:p>
            <a:pPr marL="457200" lvl="0" indent="-228600" algn="l" rtl="0">
              <a:lnSpc>
                <a:spcPct val="100000"/>
              </a:lnSpc>
              <a:spcBef>
                <a:spcPts val="360"/>
              </a:spcBef>
              <a:spcAft>
                <a:spcPts val="0"/>
              </a:spcAft>
              <a:buClr>
                <a:schemeClr val="dk1"/>
              </a:buClr>
              <a:buSzPts val="1800"/>
              <a:buNone/>
            </a:pPr>
            <a:endParaRPr dirty="0"/>
          </a:p>
          <a:p>
            <a:pPr marL="457200" lvl="0" indent="-228600" algn="l" rtl="0">
              <a:lnSpc>
                <a:spcPct val="100000"/>
              </a:lnSpc>
              <a:spcBef>
                <a:spcPts val="360"/>
              </a:spcBef>
              <a:spcAft>
                <a:spcPts val="0"/>
              </a:spcAft>
              <a:buClr>
                <a:schemeClr val="dk1"/>
              </a:buClr>
              <a:buSzPts val="1800"/>
              <a:buNone/>
            </a:pPr>
            <a:endParaRPr dirty="0"/>
          </a:p>
        </p:txBody>
      </p:sp>
      <p:pic>
        <p:nvPicPr>
          <p:cNvPr id="601" name="Google Shape;601;p43" descr="Books"/>
          <p:cNvPicPr preferRelativeResize="0"/>
          <p:nvPr/>
        </p:nvPicPr>
        <p:blipFill rotWithShape="1">
          <a:blip r:embed="rId3">
            <a:alphaModFix/>
          </a:blip>
          <a:srcRect/>
          <a:stretch/>
        </p:blipFill>
        <p:spPr>
          <a:xfrm>
            <a:off x="7137041" y="3344639"/>
            <a:ext cx="1156190" cy="1156190"/>
          </a:xfrm>
          <a:prstGeom prst="rect">
            <a:avLst/>
          </a:prstGeom>
          <a:noFill/>
          <a:ln>
            <a:noFill/>
          </a:ln>
        </p:spPr>
      </p:pic>
      <p:pic>
        <p:nvPicPr>
          <p:cNvPr id="602" name="Google Shape;602;p43" descr="Laptop"/>
          <p:cNvPicPr preferRelativeResize="0"/>
          <p:nvPr/>
        </p:nvPicPr>
        <p:blipFill rotWithShape="1">
          <a:blip r:embed="rId4">
            <a:alphaModFix/>
          </a:blip>
          <a:srcRect/>
          <a:stretch/>
        </p:blipFill>
        <p:spPr>
          <a:xfrm>
            <a:off x="6979997" y="1850362"/>
            <a:ext cx="1313234" cy="1313234"/>
          </a:xfrm>
          <a:prstGeom prst="rect">
            <a:avLst/>
          </a:prstGeom>
          <a:noFill/>
          <a:ln>
            <a:noFill/>
          </a:ln>
        </p:spPr>
      </p:pic>
      <p:sp>
        <p:nvSpPr>
          <p:cNvPr id="603" name="Google Shape;603;p43"/>
          <p:cNvSpPr txBox="1"/>
          <p:nvPr/>
        </p:nvSpPr>
        <p:spPr>
          <a:xfrm>
            <a:off x="521723" y="1975952"/>
            <a:ext cx="6244200" cy="2624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0"/>
              <a:buFont typeface="Arial"/>
              <a:buNone/>
            </a:pPr>
            <a:r>
              <a:rPr lang="en-US" sz="1100" b="0" i="0" u="sng" strike="noStrike" cap="none">
                <a:solidFill>
                  <a:srgbClr val="0000FF"/>
                </a:solidFill>
                <a:latin typeface="Arial"/>
                <a:ea typeface="Arial"/>
                <a:cs typeface="Arial"/>
                <a:sym typeface="Arial"/>
                <a:hlinkClick r:id="rId5">
                  <a:extLst>
                    <a:ext uri="{A12FA001-AC4F-418D-AE19-62706E023703}">
                      <ahyp:hlinkClr xmlns:ahyp="http://schemas.microsoft.com/office/drawing/2018/hyperlinkcolor" val="tx"/>
                    </a:ext>
                  </a:extLst>
                </a:hlinkClick>
              </a:rPr>
              <a:t>https://www.peoplemanagement.co.uk/news/articles/three-quarters-men-feel-stigmatised-taking-extended-paternity-leave</a:t>
            </a:r>
            <a:endParaRPr sz="1100" b="0" i="0" u="sng"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100" b="0" i="0" u="none" strike="noStrike" cap="none">
                <a:solidFill>
                  <a:schemeClr val="dk1"/>
                </a:solidFill>
                <a:latin typeface="Arial"/>
                <a:ea typeface="Arial"/>
                <a:cs typeface="Arial"/>
                <a:sym typeface="Arial"/>
              </a:rPr>
              <a:t>Document with timelines of legislation and women’s rights and gender equality pertaining to reproductive  rights and sexual health, violence against women, home and family, education, work, women in senior roles, political representation, : </a:t>
            </a: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100" b="0" i="0" u="sng" strike="noStrike" cap="none">
                <a:solidFill>
                  <a:srgbClr val="0000FF"/>
                </a:solidFill>
                <a:latin typeface="Arial"/>
                <a:ea typeface="Arial"/>
                <a:cs typeface="Arial"/>
                <a:sym typeface="Arial"/>
                <a:hlinkClick r:id="rId6">
                  <a:extLst>
                    <a:ext uri="{A12FA001-AC4F-418D-AE19-62706E023703}">
                      <ahyp:hlinkClr xmlns:ahyp="http://schemas.microsoft.com/office/drawing/2018/hyperlinkcolor" val="tx"/>
                    </a:ext>
                  </a:extLst>
                </a:hlinkClick>
              </a:rPr>
              <a:t>https://www.fawcettsociety.org.uk/Handlers/Download.ashx?IDMF=45a5a7f5-ffbd-4078-b0b7-4bfcccab159d</a:t>
            </a:r>
            <a:endParaRPr sz="1100" b="0" i="0" u="none"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100" b="0" i="0" u="none"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100" b="0" i="0" u="sng" strike="noStrike" cap="none">
                <a:solidFill>
                  <a:srgbClr val="0000FF"/>
                </a:solidFill>
                <a:latin typeface="Arial"/>
                <a:ea typeface="Arial"/>
                <a:cs typeface="Arial"/>
                <a:sym typeface="Arial"/>
                <a:hlinkClick r:id="rId7">
                  <a:extLst>
                    <a:ext uri="{A12FA001-AC4F-418D-AE19-62706E023703}">
                      <ahyp:hlinkClr xmlns:ahyp="http://schemas.microsoft.com/office/drawing/2018/hyperlinkcolor" val="tx"/>
                    </a:ext>
                  </a:extLst>
                </a:hlinkClick>
              </a:rPr>
              <a:t>https://www.vox.com/2015/2/16/8031073/what-are-microaggressions</a:t>
            </a:r>
            <a:r>
              <a:rPr lang="en-US" sz="1100" b="0" i="0" u="none" strike="noStrike" cap="none">
                <a:solidFill>
                  <a:srgbClr val="0000FF"/>
                </a:solidFill>
                <a:latin typeface="Arial"/>
                <a:ea typeface="Arial"/>
                <a:cs typeface="Arial"/>
                <a:sym typeface="Arial"/>
              </a:rPr>
              <a:t> </a:t>
            </a:r>
            <a:endParaRPr sz="1100" b="0" i="0" u="none"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100" b="0" i="0" u="none"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100" b="0" i="0" u="sng" strike="noStrike" cap="none">
                <a:solidFill>
                  <a:srgbClr val="0000FF"/>
                </a:solidFill>
                <a:latin typeface="Arial"/>
                <a:ea typeface="Arial"/>
                <a:cs typeface="Arial"/>
                <a:sym typeface="Arial"/>
                <a:hlinkClick r:id="rId8">
                  <a:extLst>
                    <a:ext uri="{A12FA001-AC4F-418D-AE19-62706E023703}">
                      <ahyp:hlinkClr xmlns:ahyp="http://schemas.microsoft.com/office/drawing/2018/hyperlinkcolor" val="tx"/>
                    </a:ext>
                  </a:extLst>
                </a:hlinkClick>
              </a:rPr>
              <a:t>http://genderedinnovations.stanford.edu/policy/timeline.html</a:t>
            </a:r>
            <a:endParaRPr sz="1100" b="0" i="0" u="none"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100" b="0" i="0" u="none"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100" b="0" i="0" u="sng" strike="noStrike" cap="none">
                <a:solidFill>
                  <a:srgbClr val="0000FF"/>
                </a:solidFill>
                <a:latin typeface="Arial"/>
                <a:ea typeface="Arial"/>
                <a:cs typeface="Arial"/>
                <a:sym typeface="Arial"/>
                <a:hlinkClick r:id="rId9">
                  <a:extLst>
                    <a:ext uri="{A12FA001-AC4F-418D-AE19-62706E023703}">
                      <ahyp:hlinkClr xmlns:ahyp="http://schemas.microsoft.com/office/drawing/2018/hyperlinkcolor" val="tx"/>
                    </a:ext>
                  </a:extLst>
                </a:hlinkClick>
              </a:rPr>
              <a:t>https://socialprotection-humanrights.org/key-issues/disadvantaged-and-vulnerable-groups/lgbtqi/</a:t>
            </a:r>
            <a:r>
              <a:rPr lang="en-US" sz="1100" b="0" i="0" u="none" strike="noStrike" cap="none">
                <a:solidFill>
                  <a:srgbClr val="0000FF"/>
                </a:solidFill>
                <a:latin typeface="Arial"/>
                <a:ea typeface="Arial"/>
                <a:cs typeface="Arial"/>
                <a:sym typeface="Arial"/>
              </a:rPr>
              <a:t> </a:t>
            </a:r>
            <a:endParaRPr sz="1100" b="0" i="0" u="none" strike="noStrike" cap="none">
              <a:solidFill>
                <a:srgbClr val="0000FF"/>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g12418acd849_0_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endParaRPr/>
          </a:p>
        </p:txBody>
      </p:sp>
      <p:pic>
        <p:nvPicPr>
          <p:cNvPr id="600" name="Google Shape;600;g12418acd849_0_21"/>
          <p:cNvPicPr preferRelativeResize="0"/>
          <p:nvPr/>
        </p:nvPicPr>
        <p:blipFill rotWithShape="1">
          <a:blip r:embed="rId3">
            <a:alphaModFix/>
          </a:blip>
          <a:srcRect l="1762" t="47329" r="7327"/>
          <a:stretch/>
        </p:blipFill>
        <p:spPr>
          <a:xfrm>
            <a:off x="30225" y="-38403"/>
            <a:ext cx="9143982" cy="6857990"/>
          </a:xfrm>
          <a:prstGeom prst="rect">
            <a:avLst/>
          </a:prstGeom>
          <a:noFill/>
          <a:ln>
            <a:noFill/>
          </a:ln>
        </p:spPr>
      </p:pic>
      <p:pic>
        <p:nvPicPr>
          <p:cNvPr id="601" name="Google Shape;601;g12418acd849_0_21" descr="Protect"/>
          <p:cNvPicPr preferRelativeResize="0"/>
          <p:nvPr/>
        </p:nvPicPr>
        <p:blipFill rotWithShape="1">
          <a:blip r:embed="rId4">
            <a:alphaModFix/>
          </a:blip>
          <a:srcRect/>
          <a:stretch/>
        </p:blipFill>
        <p:spPr>
          <a:xfrm>
            <a:off x="30225" y="56600"/>
            <a:ext cx="1910035" cy="415500"/>
          </a:xfrm>
          <a:prstGeom prst="rect">
            <a:avLst/>
          </a:prstGeom>
          <a:noFill/>
          <a:ln>
            <a:noFill/>
          </a:ln>
        </p:spPr>
      </p:pic>
      <p:sp>
        <p:nvSpPr>
          <p:cNvPr id="602" name="Google Shape;602;g12418acd849_0_21"/>
          <p:cNvSpPr txBox="1"/>
          <p:nvPr/>
        </p:nvSpPr>
        <p:spPr>
          <a:xfrm>
            <a:off x="276652" y="6408810"/>
            <a:ext cx="88674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1" u="none" strike="noStrike" cap="none">
                <a:solidFill>
                  <a:srgbClr val="1D2129"/>
                </a:solidFill>
                <a:latin typeface="Helvetica Neue"/>
                <a:ea typeface="Helvetica Neue"/>
                <a:cs typeface="Helvetica Neue"/>
                <a:sym typeface="Helvetica Neue"/>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sz="1000" b="0" i="0" u="none" strike="noStrike" cap="none">
              <a:solidFill>
                <a:schemeClr val="dk1"/>
              </a:solidFill>
              <a:latin typeface="Calibri"/>
              <a:ea typeface="Calibri"/>
              <a:cs typeface="Calibri"/>
              <a:sym typeface="Calibri"/>
            </a:endParaRPr>
          </a:p>
        </p:txBody>
      </p:sp>
      <p:sp>
        <p:nvSpPr>
          <p:cNvPr id="603" name="Google Shape;603;g12418acd849_0_21"/>
          <p:cNvSpPr txBox="1"/>
          <p:nvPr/>
        </p:nvSpPr>
        <p:spPr>
          <a:xfrm>
            <a:off x="1453200" y="2274600"/>
            <a:ext cx="6237600" cy="661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700"/>
              <a:buFont typeface="Arial"/>
              <a:buNone/>
            </a:pPr>
            <a:r>
              <a:rPr lang="en-US" sz="3700" b="0" i="0" u="none" strike="noStrike" cap="none" dirty="0">
                <a:solidFill>
                  <a:schemeClr val="dk1"/>
                </a:solidFill>
                <a:latin typeface="Arial"/>
                <a:ea typeface="Arial"/>
                <a:cs typeface="Arial"/>
                <a:sym typeface="Arial"/>
              </a:rPr>
              <a:t>Kærar þakkir!</a:t>
            </a:r>
            <a:endParaRPr sz="3700" b="0" i="0" u="none" strike="noStrike" cap="none" dirty="0">
              <a:solidFill>
                <a:srgbClr val="000000"/>
              </a:solidFill>
              <a:latin typeface="Arial"/>
              <a:ea typeface="Arial"/>
              <a:cs typeface="Arial"/>
              <a:sym typeface="Arial"/>
            </a:endParaRPr>
          </a:p>
        </p:txBody>
      </p:sp>
      <p:sp>
        <p:nvSpPr>
          <p:cNvPr id="604" name="Google Shape;604;g12418acd849_0_21"/>
          <p:cNvSpPr txBox="1"/>
          <p:nvPr/>
        </p:nvSpPr>
        <p:spPr>
          <a:xfrm>
            <a:off x="3072000" y="3658675"/>
            <a:ext cx="3000000" cy="415500"/>
          </a:xfrm>
          <a:prstGeom prst="rect">
            <a:avLst/>
          </a:prstGeom>
          <a:noFill/>
          <a:ln>
            <a:noFill/>
          </a:ln>
        </p:spPr>
        <p:txBody>
          <a:bodyPr spcFirstLastPara="1" wrap="square" lIns="91425" tIns="91425" rIns="91425" bIns="91425" anchor="t" anchorCtr="0">
            <a:spAutoFit/>
          </a:bodyPr>
          <a:lstStyle/>
          <a:p>
            <a:pPr marL="0" marR="0" lvl="0" indent="0" algn="ctr" rtl="0">
              <a:lnSpc>
                <a:spcPct val="105000"/>
              </a:lnSpc>
              <a:spcBef>
                <a:spcPts val="0"/>
              </a:spcBef>
              <a:spcAft>
                <a:spcPts val="0"/>
              </a:spcAft>
              <a:buClr>
                <a:srgbClr val="000000"/>
              </a:buClr>
              <a:buSzPts val="1500"/>
              <a:buFont typeface="Arial"/>
              <a:buNone/>
            </a:pPr>
            <a:endParaRPr sz="1500" b="0" i="0" u="none" strike="noStrike" cap="none">
              <a:solidFill>
                <a:srgbClr val="1E0A3C"/>
              </a:solidFill>
              <a:latin typeface="Roboto"/>
              <a:ea typeface="Roboto"/>
              <a:cs typeface="Roboto"/>
              <a:sym typeface="Roboto"/>
            </a:endParaRPr>
          </a:p>
        </p:txBody>
      </p:sp>
      <p:pic>
        <p:nvPicPr>
          <p:cNvPr id="605" name="Google Shape;605;g12418acd849_0_21"/>
          <p:cNvPicPr preferRelativeResize="0"/>
          <p:nvPr/>
        </p:nvPicPr>
        <p:blipFill rotWithShape="1">
          <a:blip r:embed="rId5">
            <a:alphaModFix/>
          </a:blip>
          <a:srcRect/>
          <a:stretch/>
        </p:blipFill>
        <p:spPr>
          <a:xfrm>
            <a:off x="7490768" y="90150"/>
            <a:ext cx="1488906" cy="481276"/>
          </a:xfrm>
          <a:prstGeom prst="rect">
            <a:avLst/>
          </a:prstGeom>
          <a:noFill/>
          <a:ln>
            <a:noFill/>
          </a:ln>
        </p:spPr>
      </p:pic>
      <p:pic>
        <p:nvPicPr>
          <p:cNvPr id="606" name="Google Shape;606;g12418acd849_0_21"/>
          <p:cNvPicPr preferRelativeResize="0"/>
          <p:nvPr/>
        </p:nvPicPr>
        <p:blipFill rotWithShape="1">
          <a:blip r:embed="rId6">
            <a:alphaModFix/>
          </a:blip>
          <a:srcRect/>
          <a:stretch/>
        </p:blipFill>
        <p:spPr>
          <a:xfrm>
            <a:off x="2712742" y="0"/>
            <a:ext cx="1261242" cy="584750"/>
          </a:xfrm>
          <a:prstGeom prst="rect">
            <a:avLst/>
          </a:prstGeom>
          <a:noFill/>
          <a:ln>
            <a:noFill/>
          </a:ln>
        </p:spPr>
      </p:pic>
      <p:pic>
        <p:nvPicPr>
          <p:cNvPr id="2" name="Picture 1">
            <a:extLst>
              <a:ext uri="{FF2B5EF4-FFF2-40B4-BE49-F238E27FC236}">
                <a16:creationId xmlns:a16="http://schemas.microsoft.com/office/drawing/2014/main" id="{C8CEFEC9-9302-FB7A-DCAE-DA8E747DECBB}"/>
              </a:ext>
            </a:extLst>
          </p:cNvPr>
          <p:cNvPicPr>
            <a:picLocks noChangeAspect="1"/>
          </p:cNvPicPr>
          <p:nvPr/>
        </p:nvPicPr>
        <p:blipFill>
          <a:blip r:embed="rId7"/>
          <a:stretch>
            <a:fillRect/>
          </a:stretch>
        </p:blipFill>
        <p:spPr>
          <a:xfrm>
            <a:off x="4804715" y="0"/>
            <a:ext cx="1304657" cy="71329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6"/>
          <p:cNvSpPr txBox="1">
            <a:spLocks noGrp="1"/>
          </p:cNvSpPr>
          <p:nvPr>
            <p:ph type="title"/>
          </p:nvPr>
        </p:nvSpPr>
        <p:spPr>
          <a:xfrm>
            <a:off x="457200" y="274650"/>
            <a:ext cx="76557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en-US" sz="3600" b="1" dirty="0" err="1">
                <a:solidFill>
                  <a:srgbClr val="0070C0"/>
                </a:solidFill>
                <a:latin typeface="Arial"/>
                <a:ea typeface="Arial"/>
                <a:cs typeface="Arial"/>
                <a:sym typeface="Arial"/>
              </a:rPr>
              <a:t>Verkefnið</a:t>
            </a:r>
            <a:r>
              <a:rPr lang="en-US" sz="3600" b="1" dirty="0">
                <a:solidFill>
                  <a:srgbClr val="0070C0"/>
                </a:solidFill>
                <a:latin typeface="Arial"/>
                <a:ea typeface="Arial"/>
                <a:cs typeface="Arial"/>
                <a:sym typeface="Arial"/>
              </a:rPr>
              <a:t> </a:t>
            </a:r>
            <a:r>
              <a:rPr lang="en-US" sz="3600" b="1" dirty="0" err="1">
                <a:solidFill>
                  <a:srgbClr val="0070C0"/>
                </a:solidFill>
                <a:latin typeface="Arial"/>
                <a:ea typeface="Arial"/>
                <a:cs typeface="Arial"/>
                <a:sym typeface="Arial"/>
              </a:rPr>
              <a:t>Fjölbreytni</a:t>
            </a:r>
            <a:r>
              <a:rPr lang="en-US" sz="3600" b="1" dirty="0">
                <a:solidFill>
                  <a:srgbClr val="0070C0"/>
                </a:solidFill>
                <a:latin typeface="Arial"/>
                <a:ea typeface="Arial"/>
                <a:cs typeface="Arial"/>
                <a:sym typeface="Arial"/>
              </a:rPr>
              <a:t> í </a:t>
            </a:r>
            <a:r>
              <a:rPr lang="en-US" sz="3600" b="1" dirty="0" err="1">
                <a:solidFill>
                  <a:srgbClr val="0070C0"/>
                </a:solidFill>
                <a:latin typeface="Arial"/>
                <a:ea typeface="Arial"/>
                <a:cs typeface="Arial"/>
                <a:sym typeface="Arial"/>
              </a:rPr>
              <a:t>fyrirrúmi</a:t>
            </a:r>
            <a:endParaRPr sz="3600" dirty="0"/>
          </a:p>
        </p:txBody>
      </p:sp>
      <p:sp>
        <p:nvSpPr>
          <p:cNvPr id="141" name="Google Shape;141;p16"/>
          <p:cNvSpPr txBox="1">
            <a:spLocks noGrp="1"/>
          </p:cNvSpPr>
          <p:nvPr>
            <p:ph type="body" idx="1"/>
          </p:nvPr>
        </p:nvSpPr>
        <p:spPr>
          <a:xfrm>
            <a:off x="457200" y="1823275"/>
            <a:ext cx="8229600" cy="4302900"/>
          </a:xfrm>
          <a:prstGeom prst="rect">
            <a:avLst/>
          </a:prstGeom>
          <a:noFill/>
          <a:ln>
            <a:noFill/>
          </a:ln>
        </p:spPr>
        <p:txBody>
          <a:bodyPr spcFirstLastPara="1" wrap="square" lIns="91425" tIns="45700" rIns="91425" bIns="45700" anchor="t" anchorCtr="0">
            <a:normAutofit lnSpcReduction="10000"/>
          </a:bodyPr>
          <a:lstStyle/>
          <a:p>
            <a:pPr marL="114300" lvl="0" indent="0" algn="l" rtl="0">
              <a:lnSpc>
                <a:spcPct val="107000"/>
              </a:lnSpc>
              <a:spcBef>
                <a:spcPts val="360"/>
              </a:spcBef>
              <a:spcAft>
                <a:spcPts val="0"/>
              </a:spcAft>
              <a:buSzPct val="108107"/>
              <a:buNone/>
            </a:pPr>
            <a:r>
              <a:rPr lang="en-US" sz="1800" dirty="0" err="1"/>
              <a:t>M</a:t>
            </a:r>
            <a:r>
              <a:rPr lang="en-US" sz="1800" dirty="0" err="1">
                <a:latin typeface="Calibri"/>
                <a:ea typeface="Calibri"/>
                <a:cs typeface="Calibri"/>
                <a:sym typeface="Calibri"/>
              </a:rPr>
              <a:t>arkmið</a:t>
            </a:r>
            <a:r>
              <a:rPr lang="en-US" sz="1800" dirty="0"/>
              <a:t> </a:t>
            </a:r>
            <a:r>
              <a:rPr lang="en-US" sz="1800" dirty="0" err="1">
                <a:latin typeface="Calibri"/>
                <a:ea typeface="Calibri"/>
                <a:cs typeface="Calibri"/>
                <a:sym typeface="Calibri"/>
              </a:rPr>
              <a:t>verkefnisins</a:t>
            </a:r>
            <a:r>
              <a:rPr lang="en-US" sz="1800" dirty="0">
                <a:latin typeface="Calibri"/>
                <a:ea typeface="Calibri"/>
                <a:cs typeface="Calibri"/>
                <a:sym typeface="Calibri"/>
              </a:rPr>
              <a:t> eru </a:t>
            </a:r>
            <a:r>
              <a:rPr lang="en-US" sz="1800" dirty="0" err="1">
                <a:latin typeface="Calibri"/>
                <a:ea typeface="Calibri"/>
                <a:cs typeface="Calibri"/>
                <a:sym typeface="Calibri"/>
              </a:rPr>
              <a:t>þessi</a:t>
            </a:r>
            <a:r>
              <a:rPr lang="en-US" sz="1800" dirty="0">
                <a:latin typeface="Calibri"/>
                <a:ea typeface="Calibri"/>
                <a:cs typeface="Calibri"/>
                <a:sym typeface="Calibri"/>
              </a:rPr>
              <a:t>:</a:t>
            </a:r>
          </a:p>
          <a:p>
            <a:pPr>
              <a:lnSpc>
                <a:spcPct val="107000"/>
              </a:lnSpc>
              <a:buSzPct val="108107"/>
            </a:pPr>
            <a:r>
              <a:rPr lang="en-US" sz="1800" dirty="0" err="1">
                <a:latin typeface="Calibri"/>
                <a:ea typeface="Calibri"/>
                <a:cs typeface="Calibri"/>
                <a:sym typeface="Calibri"/>
              </a:rPr>
              <a:t>Hagræn</a:t>
            </a:r>
            <a:r>
              <a:rPr lang="en-US" sz="1800" dirty="0">
                <a:latin typeface="Calibri"/>
                <a:ea typeface="Calibri"/>
                <a:cs typeface="Calibri"/>
                <a:sym typeface="Calibri"/>
              </a:rPr>
              <a:t> </a:t>
            </a:r>
            <a:r>
              <a:rPr lang="en-US" sz="1800" dirty="0" err="1">
                <a:latin typeface="Calibri"/>
                <a:ea typeface="Calibri"/>
                <a:cs typeface="Calibri"/>
                <a:sym typeface="Calibri"/>
              </a:rPr>
              <a:t>rök</a:t>
            </a:r>
            <a:r>
              <a:rPr lang="en-US" sz="1800" dirty="0">
                <a:latin typeface="Calibri"/>
                <a:ea typeface="Calibri"/>
                <a:cs typeface="Calibri"/>
                <a:sym typeface="Calibri"/>
              </a:rPr>
              <a:t> </a:t>
            </a:r>
            <a:r>
              <a:rPr lang="en-US" sz="1800" dirty="0" err="1">
                <a:latin typeface="Calibri"/>
                <a:ea typeface="Calibri"/>
                <a:cs typeface="Calibri"/>
                <a:sym typeface="Calibri"/>
              </a:rPr>
              <a:t>fyrir</a:t>
            </a:r>
            <a:r>
              <a:rPr lang="en-US" sz="1800" dirty="0">
                <a:latin typeface="Calibri"/>
                <a:ea typeface="Calibri"/>
                <a:cs typeface="Calibri"/>
                <a:sym typeface="Calibri"/>
              </a:rPr>
              <a:t> </a:t>
            </a:r>
            <a:r>
              <a:rPr lang="en-US" sz="1800" dirty="0" err="1">
                <a:latin typeface="Calibri"/>
                <a:ea typeface="Calibri"/>
                <a:cs typeface="Calibri"/>
                <a:sym typeface="Calibri"/>
              </a:rPr>
              <a:t>fjölbreytni</a:t>
            </a:r>
            <a:endParaRPr lang="en-US" sz="1800" dirty="0">
              <a:latin typeface="Calibri"/>
              <a:ea typeface="Calibri"/>
              <a:cs typeface="Calibri"/>
              <a:sym typeface="Calibri"/>
            </a:endParaRPr>
          </a:p>
          <a:p>
            <a:pPr>
              <a:lnSpc>
                <a:spcPct val="107000"/>
              </a:lnSpc>
              <a:buSzPct val="108107"/>
            </a:pPr>
            <a:r>
              <a:rPr lang="en-US" sz="1800" dirty="0">
                <a:latin typeface="Calibri"/>
                <a:ea typeface="Calibri"/>
                <a:cs typeface="Calibri"/>
                <a:sym typeface="Calibri"/>
              </a:rPr>
              <a:t>Kanna hvað </a:t>
            </a:r>
            <a:r>
              <a:rPr lang="en-US" sz="1800" dirty="0" err="1">
                <a:latin typeface="Calibri"/>
                <a:ea typeface="Calibri"/>
                <a:cs typeface="Calibri"/>
                <a:sym typeface="Calibri"/>
              </a:rPr>
              <a:t>stendur</a:t>
            </a:r>
            <a:r>
              <a:rPr lang="en-US" sz="1800" dirty="0">
                <a:latin typeface="Calibri"/>
                <a:ea typeface="Calibri"/>
                <a:cs typeface="Calibri"/>
                <a:sym typeface="Calibri"/>
              </a:rPr>
              <a:t> í </a:t>
            </a:r>
            <a:r>
              <a:rPr lang="en-US" sz="1800" dirty="0" err="1">
                <a:latin typeface="Calibri"/>
                <a:ea typeface="Calibri"/>
                <a:cs typeface="Calibri"/>
                <a:sym typeface="Calibri"/>
              </a:rPr>
              <a:t>vegi</a:t>
            </a:r>
            <a:r>
              <a:rPr lang="en-US" sz="1800" dirty="0">
                <a:latin typeface="Calibri"/>
                <a:ea typeface="Calibri"/>
                <a:cs typeface="Calibri"/>
                <a:sym typeface="Calibri"/>
              </a:rPr>
              <a:t> </a:t>
            </a:r>
            <a:r>
              <a:rPr lang="en-US" sz="1800" dirty="0" err="1">
                <a:latin typeface="Calibri"/>
                <a:ea typeface="Calibri"/>
                <a:cs typeface="Calibri"/>
                <a:sym typeface="Calibri"/>
              </a:rPr>
              <a:t>fyrir</a:t>
            </a:r>
            <a:r>
              <a:rPr lang="en-US" sz="1800" dirty="0">
                <a:latin typeface="Calibri"/>
                <a:ea typeface="Calibri"/>
                <a:cs typeface="Calibri"/>
                <a:sym typeface="Calibri"/>
              </a:rPr>
              <a:t> </a:t>
            </a:r>
            <a:r>
              <a:rPr lang="en-US" sz="1800" dirty="0" err="1">
                <a:latin typeface="Calibri"/>
                <a:ea typeface="Calibri"/>
                <a:cs typeface="Calibri"/>
                <a:sym typeface="Calibri"/>
              </a:rPr>
              <a:t>fjölbreytni</a:t>
            </a:r>
            <a:r>
              <a:rPr lang="en-US" sz="1800" dirty="0">
                <a:latin typeface="Calibri"/>
                <a:ea typeface="Calibri"/>
                <a:cs typeface="Calibri"/>
                <a:sym typeface="Calibri"/>
              </a:rPr>
              <a:t> og </a:t>
            </a:r>
            <a:r>
              <a:rPr lang="en-US" sz="1800" dirty="0" err="1">
                <a:latin typeface="Calibri"/>
                <a:ea typeface="Calibri"/>
                <a:cs typeface="Calibri"/>
                <a:sym typeface="Calibri"/>
              </a:rPr>
              <a:t>inngildingu</a:t>
            </a:r>
            <a:r>
              <a:rPr lang="en-US" sz="1800" dirty="0">
                <a:latin typeface="Calibri"/>
                <a:ea typeface="Calibri"/>
                <a:cs typeface="Calibri"/>
                <a:sym typeface="Calibri"/>
              </a:rPr>
              <a:t> í </a:t>
            </a:r>
            <a:r>
              <a:rPr lang="en-US" sz="1800" dirty="0" err="1">
                <a:latin typeface="Calibri"/>
                <a:ea typeface="Calibri"/>
                <a:cs typeface="Calibri"/>
                <a:sym typeface="Calibri"/>
              </a:rPr>
              <a:t>skipuheildum</a:t>
            </a:r>
            <a:r>
              <a:rPr lang="en-US" sz="1800" dirty="0"/>
              <a:t> </a:t>
            </a:r>
            <a:r>
              <a:rPr lang="en-US" sz="1800" dirty="0" err="1"/>
              <a:t>með</a:t>
            </a:r>
            <a:r>
              <a:rPr lang="en-US" sz="1800" dirty="0"/>
              <a:t> </a:t>
            </a:r>
            <a:r>
              <a:rPr lang="en-US" sz="1800" dirty="0" err="1"/>
              <a:t>áherslu</a:t>
            </a:r>
            <a:r>
              <a:rPr lang="en-US" sz="1800" dirty="0"/>
              <a:t> á </a:t>
            </a:r>
            <a:r>
              <a:rPr lang="en-US" sz="1800" dirty="0" err="1">
                <a:latin typeface="Calibri"/>
                <a:ea typeface="Calibri"/>
                <a:cs typeface="Calibri"/>
                <a:sym typeface="Calibri"/>
              </a:rPr>
              <a:t>áhrifum</a:t>
            </a:r>
            <a:r>
              <a:rPr lang="en-US" sz="1800" dirty="0">
                <a:latin typeface="Calibri"/>
                <a:ea typeface="Calibri"/>
                <a:cs typeface="Calibri"/>
                <a:sym typeface="Calibri"/>
              </a:rPr>
              <a:t> Covid-19, sérstaklega á þá </a:t>
            </a:r>
            <a:r>
              <a:rPr lang="en-US" sz="1800" dirty="0" err="1">
                <a:latin typeface="Calibri"/>
                <a:ea typeface="Calibri"/>
                <a:cs typeface="Calibri"/>
                <a:sym typeface="Calibri"/>
              </a:rPr>
              <a:t>hópa</a:t>
            </a:r>
            <a:r>
              <a:rPr lang="en-US" sz="1800" dirty="0">
                <a:latin typeface="Calibri"/>
                <a:ea typeface="Calibri"/>
                <a:cs typeface="Calibri"/>
                <a:sym typeface="Calibri"/>
              </a:rPr>
              <a:t> </a:t>
            </a:r>
            <a:r>
              <a:rPr lang="en-US" sz="1800" dirty="0" err="1">
                <a:latin typeface="Calibri"/>
                <a:ea typeface="Calibri"/>
                <a:cs typeface="Calibri"/>
                <a:sym typeface="Calibri"/>
              </a:rPr>
              <a:t>sem</a:t>
            </a:r>
            <a:r>
              <a:rPr lang="en-US" sz="1800" dirty="0">
                <a:latin typeface="Calibri"/>
                <a:ea typeface="Calibri"/>
                <a:cs typeface="Calibri"/>
                <a:sym typeface="Calibri"/>
              </a:rPr>
              <a:t> verst </a:t>
            </a:r>
            <a:r>
              <a:rPr lang="en-US" sz="1800" dirty="0" err="1">
                <a:latin typeface="Calibri"/>
                <a:ea typeface="Calibri"/>
                <a:cs typeface="Calibri"/>
                <a:sym typeface="Calibri"/>
              </a:rPr>
              <a:t>hafa</a:t>
            </a:r>
            <a:r>
              <a:rPr lang="en-US" sz="1800" dirty="0">
                <a:latin typeface="Calibri"/>
                <a:ea typeface="Calibri"/>
                <a:cs typeface="Calibri"/>
                <a:sym typeface="Calibri"/>
              </a:rPr>
              <a:t> </a:t>
            </a:r>
            <a:r>
              <a:rPr lang="en-US" sz="1800" dirty="0" err="1">
                <a:latin typeface="Calibri"/>
                <a:ea typeface="Calibri"/>
                <a:cs typeface="Calibri"/>
                <a:sym typeface="Calibri"/>
              </a:rPr>
              <a:t>orðið</a:t>
            </a:r>
            <a:r>
              <a:rPr lang="en-US" sz="1800" dirty="0">
                <a:latin typeface="Calibri"/>
                <a:ea typeface="Calibri"/>
                <a:cs typeface="Calibri"/>
                <a:sym typeface="Calibri"/>
              </a:rPr>
              <a:t> </a:t>
            </a:r>
            <a:r>
              <a:rPr lang="en-US" sz="1800" dirty="0" err="1">
                <a:latin typeface="Calibri"/>
                <a:ea typeface="Calibri"/>
                <a:cs typeface="Calibri"/>
                <a:sym typeface="Calibri"/>
              </a:rPr>
              <a:t>úti</a:t>
            </a:r>
            <a:r>
              <a:rPr lang="en-US" sz="1800" dirty="0">
                <a:latin typeface="Calibri"/>
                <a:ea typeface="Calibri"/>
                <a:cs typeface="Calibri"/>
                <a:sym typeface="Calibri"/>
              </a:rPr>
              <a:t>.</a:t>
            </a:r>
          </a:p>
          <a:p>
            <a:pPr>
              <a:lnSpc>
                <a:spcPct val="107000"/>
              </a:lnSpc>
              <a:buSzPct val="108107"/>
            </a:pPr>
            <a:r>
              <a:rPr lang="en-US" sz="1800" dirty="0" err="1">
                <a:latin typeface="Calibri"/>
                <a:ea typeface="Calibri"/>
                <a:cs typeface="Calibri"/>
                <a:sym typeface="Calibri"/>
              </a:rPr>
              <a:t>Hvetja</a:t>
            </a:r>
            <a:r>
              <a:rPr lang="en-US" sz="1800" dirty="0">
                <a:latin typeface="Calibri"/>
                <a:ea typeface="Calibri"/>
                <a:cs typeface="Calibri"/>
                <a:sym typeface="Calibri"/>
              </a:rPr>
              <a:t> </a:t>
            </a:r>
            <a:r>
              <a:rPr lang="en-US" sz="1800" dirty="0" err="1">
                <a:latin typeface="Calibri"/>
                <a:ea typeface="Calibri"/>
                <a:cs typeface="Calibri"/>
                <a:sym typeface="Calibri"/>
              </a:rPr>
              <a:t>til</a:t>
            </a:r>
            <a:r>
              <a:rPr lang="en-US" sz="1800" dirty="0">
                <a:latin typeface="Calibri"/>
                <a:ea typeface="Calibri"/>
                <a:cs typeface="Calibri"/>
                <a:sym typeface="Calibri"/>
              </a:rPr>
              <a:t> </a:t>
            </a:r>
            <a:r>
              <a:rPr lang="en-US" sz="1800" dirty="0" err="1">
                <a:latin typeface="Calibri"/>
                <a:ea typeface="Calibri"/>
                <a:cs typeface="Calibri"/>
                <a:sym typeface="Calibri"/>
              </a:rPr>
              <a:t>innleiðingar</a:t>
            </a:r>
            <a:r>
              <a:rPr lang="en-US" sz="1800" dirty="0">
                <a:latin typeface="Calibri"/>
                <a:ea typeface="Calibri"/>
                <a:cs typeface="Calibri"/>
                <a:sym typeface="Calibri"/>
              </a:rPr>
              <a:t> á </a:t>
            </a:r>
            <a:r>
              <a:rPr lang="en-US" sz="1800" dirty="0" err="1">
                <a:latin typeface="Calibri"/>
                <a:ea typeface="Calibri"/>
                <a:cs typeface="Calibri"/>
                <a:sym typeface="Calibri"/>
              </a:rPr>
              <a:t>vinnubrögðum</a:t>
            </a:r>
            <a:r>
              <a:rPr lang="en-US" sz="1800" dirty="0">
                <a:latin typeface="Calibri"/>
                <a:ea typeface="Calibri"/>
                <a:cs typeface="Calibri"/>
                <a:sym typeface="Calibri"/>
              </a:rPr>
              <a:t> </a:t>
            </a:r>
            <a:r>
              <a:rPr lang="en-US" sz="1800" dirty="0" err="1">
                <a:latin typeface="Calibri"/>
                <a:ea typeface="Calibri"/>
                <a:cs typeface="Calibri"/>
                <a:sym typeface="Calibri"/>
              </a:rPr>
              <a:t>inngildingar</a:t>
            </a:r>
            <a:r>
              <a:rPr lang="en-US" sz="1800" dirty="0">
                <a:latin typeface="Calibri"/>
                <a:ea typeface="Calibri"/>
                <a:cs typeface="Calibri"/>
                <a:sym typeface="Calibri"/>
              </a:rPr>
              <a:t>.</a:t>
            </a:r>
          </a:p>
          <a:p>
            <a:pPr>
              <a:lnSpc>
                <a:spcPct val="107000"/>
              </a:lnSpc>
              <a:buSzPct val="108107"/>
            </a:pPr>
            <a:r>
              <a:rPr lang="en-US" sz="1800" dirty="0"/>
              <a:t>Skoða </a:t>
            </a:r>
            <a:r>
              <a:rPr lang="en-US" sz="1800" dirty="0" err="1"/>
              <a:t>nýjustu</a:t>
            </a:r>
            <a:r>
              <a:rPr lang="en-US" sz="1800" dirty="0"/>
              <a:t> </a:t>
            </a:r>
            <a:r>
              <a:rPr lang="en-US" sz="1800" dirty="0" err="1"/>
              <a:t>vendingar</a:t>
            </a:r>
            <a:r>
              <a:rPr lang="en-US" sz="1800" dirty="0"/>
              <a:t> í </a:t>
            </a:r>
            <a:r>
              <a:rPr lang="en-US" sz="1800" dirty="0" err="1"/>
              <a:t>aðferðum</a:t>
            </a:r>
            <a:r>
              <a:rPr lang="en-US" sz="1800" dirty="0"/>
              <a:t> </a:t>
            </a:r>
            <a:r>
              <a:rPr lang="en-US" sz="1800" dirty="0" err="1">
                <a:latin typeface="Calibri"/>
                <a:ea typeface="Calibri"/>
                <a:cs typeface="Calibri"/>
                <a:sym typeface="Calibri"/>
              </a:rPr>
              <a:t>til</a:t>
            </a:r>
            <a:r>
              <a:rPr lang="en-US" sz="1800" dirty="0">
                <a:latin typeface="Calibri"/>
                <a:ea typeface="Calibri"/>
                <a:cs typeface="Calibri"/>
                <a:sym typeface="Calibri"/>
              </a:rPr>
              <a:t> </a:t>
            </a:r>
            <a:r>
              <a:rPr lang="en-US" sz="1800" dirty="0" err="1">
                <a:latin typeface="Calibri"/>
                <a:ea typeface="Calibri"/>
                <a:cs typeface="Calibri"/>
                <a:sym typeface="Calibri"/>
              </a:rPr>
              <a:t>að</a:t>
            </a:r>
            <a:r>
              <a:rPr lang="en-US" sz="1800" dirty="0">
                <a:latin typeface="Calibri"/>
                <a:ea typeface="Calibri"/>
                <a:cs typeface="Calibri"/>
                <a:sym typeface="Calibri"/>
              </a:rPr>
              <a:t> </a:t>
            </a:r>
            <a:r>
              <a:rPr lang="en-US" sz="1800" dirty="0" err="1">
                <a:latin typeface="Calibri"/>
                <a:ea typeface="Calibri"/>
                <a:cs typeface="Calibri"/>
                <a:sym typeface="Calibri"/>
              </a:rPr>
              <a:t>stuðla</a:t>
            </a:r>
            <a:r>
              <a:rPr lang="en-US" sz="1800" dirty="0">
                <a:latin typeface="Calibri"/>
                <a:ea typeface="Calibri"/>
                <a:cs typeface="Calibri"/>
                <a:sym typeface="Calibri"/>
              </a:rPr>
              <a:t> </a:t>
            </a:r>
            <a:r>
              <a:rPr lang="en-US" sz="1800" dirty="0" err="1">
                <a:latin typeface="Calibri"/>
                <a:ea typeface="Calibri"/>
                <a:cs typeface="Calibri"/>
                <a:sym typeface="Calibri"/>
              </a:rPr>
              <a:t>að</a:t>
            </a:r>
            <a:r>
              <a:rPr lang="en-US" sz="1800" dirty="0">
                <a:latin typeface="Calibri"/>
                <a:ea typeface="Calibri"/>
                <a:cs typeface="Calibri"/>
                <a:sym typeface="Calibri"/>
              </a:rPr>
              <a:t> </a:t>
            </a:r>
            <a:r>
              <a:rPr lang="en-US" sz="1800" dirty="0" err="1">
                <a:latin typeface="Calibri"/>
                <a:ea typeface="Calibri"/>
                <a:cs typeface="Calibri"/>
                <a:sym typeface="Calibri"/>
              </a:rPr>
              <a:t>fjölbreyttu</a:t>
            </a:r>
            <a:r>
              <a:rPr lang="en-US" sz="1800" dirty="0">
                <a:latin typeface="Calibri"/>
                <a:ea typeface="Calibri"/>
                <a:cs typeface="Calibri"/>
                <a:sym typeface="Calibri"/>
              </a:rPr>
              <a:t>, </a:t>
            </a:r>
            <a:r>
              <a:rPr lang="en-US" sz="1800" dirty="0" err="1">
                <a:latin typeface="Calibri"/>
                <a:ea typeface="Calibri"/>
                <a:cs typeface="Calibri"/>
                <a:sym typeface="Calibri"/>
              </a:rPr>
              <a:t>opnu</a:t>
            </a:r>
            <a:r>
              <a:rPr lang="en-US" sz="1800" dirty="0">
                <a:latin typeface="Calibri"/>
                <a:ea typeface="Calibri"/>
                <a:cs typeface="Calibri"/>
                <a:sym typeface="Calibri"/>
              </a:rPr>
              <a:t> </a:t>
            </a:r>
            <a:r>
              <a:rPr lang="en-US" sz="1800" dirty="0" err="1">
                <a:latin typeface="Calibri"/>
                <a:ea typeface="Calibri"/>
                <a:cs typeface="Calibri"/>
                <a:sym typeface="Calibri"/>
              </a:rPr>
              <a:t>umhverfi</a:t>
            </a:r>
            <a:r>
              <a:rPr lang="en-US" sz="1800" dirty="0">
                <a:latin typeface="Calibri"/>
                <a:ea typeface="Calibri"/>
                <a:cs typeface="Calibri"/>
                <a:sym typeface="Calibri"/>
              </a:rPr>
              <a:t> </a:t>
            </a:r>
            <a:r>
              <a:rPr lang="en-US" sz="1800" dirty="0" err="1">
                <a:latin typeface="Calibri"/>
                <a:ea typeface="Calibri"/>
                <a:cs typeface="Calibri"/>
                <a:sym typeface="Calibri"/>
              </a:rPr>
              <a:t>inngildingar</a:t>
            </a:r>
            <a:r>
              <a:rPr lang="en-US" sz="1800" dirty="0">
                <a:latin typeface="Calibri"/>
                <a:ea typeface="Calibri"/>
                <a:cs typeface="Calibri"/>
                <a:sym typeface="Calibri"/>
              </a:rPr>
              <a:t>.</a:t>
            </a:r>
          </a:p>
          <a:p>
            <a:pPr>
              <a:lnSpc>
                <a:spcPct val="107000"/>
              </a:lnSpc>
              <a:buSzPct val="108107"/>
            </a:pPr>
            <a:r>
              <a:rPr lang="en-US" sz="1800" dirty="0" err="1">
                <a:latin typeface="Calibri"/>
                <a:ea typeface="Calibri"/>
                <a:cs typeface="Calibri"/>
                <a:sym typeface="Calibri"/>
              </a:rPr>
              <a:t>Að</a:t>
            </a:r>
            <a:r>
              <a:rPr lang="en-US" sz="1800" dirty="0">
                <a:latin typeface="Calibri"/>
                <a:ea typeface="Calibri"/>
                <a:cs typeface="Calibri"/>
                <a:sym typeface="Calibri"/>
              </a:rPr>
              <a:t> </a:t>
            </a:r>
            <a:r>
              <a:rPr lang="en-US" sz="1800" dirty="0" err="1"/>
              <a:t>s</a:t>
            </a:r>
            <a:r>
              <a:rPr lang="en-US" sz="1800" dirty="0" err="1">
                <a:latin typeface="Calibri"/>
                <a:ea typeface="Calibri"/>
                <a:cs typeface="Calibri"/>
                <a:sym typeface="Calibri"/>
              </a:rPr>
              <a:t>ýna</a:t>
            </a:r>
            <a:r>
              <a:rPr lang="en-US" sz="1800" dirty="0">
                <a:latin typeface="Calibri"/>
                <a:ea typeface="Calibri"/>
                <a:cs typeface="Calibri"/>
                <a:sym typeface="Calibri"/>
              </a:rPr>
              <a:t> </a:t>
            </a:r>
            <a:r>
              <a:rPr lang="en-US" sz="1800" dirty="0" err="1">
                <a:latin typeface="Calibri"/>
                <a:ea typeface="Calibri"/>
                <a:cs typeface="Calibri"/>
                <a:sym typeface="Calibri"/>
              </a:rPr>
              <a:t>neikvæðri</a:t>
            </a:r>
            <a:r>
              <a:rPr lang="en-US" sz="1800" dirty="0">
                <a:latin typeface="Calibri"/>
                <a:ea typeface="Calibri"/>
                <a:cs typeface="Calibri"/>
                <a:sym typeface="Calibri"/>
              </a:rPr>
              <a:t> </a:t>
            </a:r>
            <a:r>
              <a:rPr lang="en-US" sz="1800" dirty="0" err="1">
                <a:latin typeface="Calibri"/>
                <a:ea typeface="Calibri"/>
                <a:cs typeface="Calibri"/>
                <a:sym typeface="Calibri"/>
              </a:rPr>
              <a:t>hegðun</a:t>
            </a:r>
            <a:r>
              <a:rPr lang="en-US" sz="1800" dirty="0">
                <a:latin typeface="Calibri"/>
                <a:ea typeface="Calibri"/>
                <a:cs typeface="Calibri"/>
                <a:sym typeface="Calibri"/>
              </a:rPr>
              <a:t> </a:t>
            </a:r>
            <a:r>
              <a:rPr lang="en-US" sz="1800" dirty="0" err="1">
                <a:latin typeface="Calibri"/>
                <a:ea typeface="Calibri"/>
                <a:cs typeface="Calibri"/>
                <a:sym typeface="Calibri"/>
              </a:rPr>
              <a:t>ekkert</a:t>
            </a:r>
            <a:r>
              <a:rPr lang="en-US" sz="1800" dirty="0">
                <a:latin typeface="Calibri"/>
                <a:ea typeface="Calibri"/>
                <a:cs typeface="Calibri"/>
                <a:sym typeface="Calibri"/>
              </a:rPr>
              <a:t> </a:t>
            </a:r>
            <a:r>
              <a:rPr lang="en-US" sz="1800" dirty="0" err="1">
                <a:latin typeface="Calibri"/>
                <a:ea typeface="Calibri"/>
                <a:cs typeface="Calibri"/>
                <a:sym typeface="Calibri"/>
              </a:rPr>
              <a:t>umburðarlyndi</a:t>
            </a:r>
            <a:r>
              <a:rPr lang="en-US" sz="1800" dirty="0">
                <a:latin typeface="Calibri"/>
                <a:ea typeface="Calibri"/>
                <a:cs typeface="Calibri"/>
                <a:sym typeface="Calibri"/>
              </a:rPr>
              <a:t>, í </a:t>
            </a:r>
            <a:r>
              <a:rPr lang="en-US" sz="1800" dirty="0" err="1">
                <a:latin typeface="Calibri"/>
                <a:ea typeface="Calibri"/>
                <a:cs typeface="Calibri"/>
                <a:sym typeface="Calibri"/>
              </a:rPr>
              <a:t>orði</a:t>
            </a:r>
            <a:r>
              <a:rPr lang="en-US" sz="1800" dirty="0">
                <a:latin typeface="Calibri"/>
                <a:ea typeface="Calibri"/>
                <a:cs typeface="Calibri"/>
                <a:sym typeface="Calibri"/>
              </a:rPr>
              <a:t> og á </a:t>
            </a:r>
            <a:r>
              <a:rPr lang="en-US" sz="1800" dirty="0" err="1">
                <a:latin typeface="Calibri"/>
                <a:ea typeface="Calibri"/>
                <a:cs typeface="Calibri"/>
                <a:sym typeface="Calibri"/>
              </a:rPr>
              <a:t>borði</a:t>
            </a:r>
            <a:r>
              <a:rPr lang="en-US" sz="1800" dirty="0">
                <a:latin typeface="Calibri"/>
                <a:ea typeface="Calibri"/>
                <a:cs typeface="Calibri"/>
                <a:sym typeface="Calibri"/>
              </a:rPr>
              <a:t>.</a:t>
            </a:r>
            <a:endParaRPr lang="en-US" sz="1800" dirty="0">
              <a:solidFill>
                <a:srgbClr val="FF0000"/>
              </a:solidFill>
              <a:latin typeface="Calibri"/>
              <a:ea typeface="Calibri"/>
              <a:cs typeface="Calibri"/>
              <a:sym typeface="Calibri"/>
            </a:endParaRPr>
          </a:p>
          <a:p>
            <a:pPr>
              <a:lnSpc>
                <a:spcPct val="107000"/>
              </a:lnSpc>
              <a:buSzPct val="108107"/>
            </a:pPr>
            <a:r>
              <a:rPr lang="en-US" sz="1800" dirty="0" err="1"/>
              <a:t>Kynna</a:t>
            </a:r>
            <a:r>
              <a:rPr lang="en-US" sz="1800" dirty="0"/>
              <a:t> </a:t>
            </a:r>
            <a:r>
              <a:rPr lang="en-US" sz="1800" dirty="0" err="1"/>
              <a:t>hugtök</a:t>
            </a:r>
            <a:r>
              <a:rPr lang="en-US" sz="1800" dirty="0"/>
              <a:t> </a:t>
            </a:r>
            <a:r>
              <a:rPr lang="en-US" sz="1800" dirty="0" err="1"/>
              <a:t>eins</a:t>
            </a:r>
            <a:r>
              <a:rPr lang="en-US" sz="1800" dirty="0"/>
              <a:t> og </a:t>
            </a:r>
            <a:r>
              <a:rPr lang="en-US" sz="1800" dirty="0" err="1"/>
              <a:t>öráreiti</a:t>
            </a:r>
            <a:r>
              <a:rPr lang="en-US" sz="1800" dirty="0"/>
              <a:t> og hvernig má </a:t>
            </a:r>
            <a:r>
              <a:rPr lang="en-US" sz="1800" dirty="0" err="1"/>
              <a:t>skapa</a:t>
            </a:r>
            <a:r>
              <a:rPr lang="en-US" sz="1800" dirty="0"/>
              <a:t> </a:t>
            </a:r>
            <a:r>
              <a:rPr lang="en-US" sz="1800" dirty="0" err="1"/>
              <a:t>andrúmsloft</a:t>
            </a:r>
            <a:r>
              <a:rPr lang="en-US" sz="1800" dirty="0"/>
              <a:t> </a:t>
            </a:r>
            <a:r>
              <a:rPr lang="en-US" sz="1800" dirty="0" err="1"/>
              <a:t>umburðarlyndis</a:t>
            </a:r>
            <a:r>
              <a:rPr lang="en-US" sz="1800" dirty="0">
                <a:latin typeface="Calibri"/>
                <a:ea typeface="Calibri"/>
                <a:cs typeface="Calibri"/>
                <a:sym typeface="Calibri"/>
              </a:rPr>
              <a:t> þar </a:t>
            </a:r>
            <a:r>
              <a:rPr lang="en-US" sz="1800" dirty="0" err="1">
                <a:latin typeface="Calibri"/>
                <a:ea typeface="Calibri"/>
                <a:cs typeface="Calibri"/>
                <a:sym typeface="Calibri"/>
              </a:rPr>
              <a:t>sem</a:t>
            </a:r>
            <a:r>
              <a:rPr lang="en-US" sz="1800" dirty="0">
                <a:latin typeface="Calibri"/>
                <a:ea typeface="Calibri"/>
                <a:cs typeface="Calibri"/>
                <a:sym typeface="Calibri"/>
              </a:rPr>
              <a:t> öll geta </a:t>
            </a:r>
            <a:r>
              <a:rPr lang="en-US" sz="1800" dirty="0" err="1">
                <a:latin typeface="Calibri"/>
                <a:ea typeface="Calibri"/>
                <a:cs typeface="Calibri"/>
                <a:sym typeface="Calibri"/>
              </a:rPr>
              <a:t>þrifist</a:t>
            </a:r>
            <a:r>
              <a:rPr lang="en-US" sz="1800" dirty="0">
                <a:latin typeface="Calibri"/>
                <a:ea typeface="Calibri"/>
                <a:cs typeface="Calibri"/>
                <a:sym typeface="Calibri"/>
              </a:rPr>
              <a:t> á eigin </a:t>
            </a:r>
            <a:r>
              <a:rPr lang="en-US" sz="1800" dirty="0" err="1">
                <a:latin typeface="Calibri"/>
                <a:ea typeface="Calibri"/>
                <a:cs typeface="Calibri"/>
                <a:sym typeface="Calibri"/>
              </a:rPr>
              <a:t>verðleikum</a:t>
            </a:r>
            <a:r>
              <a:rPr lang="en-US" sz="1800" dirty="0">
                <a:latin typeface="Calibri"/>
                <a:ea typeface="Calibri"/>
                <a:cs typeface="Calibri"/>
                <a:sym typeface="Calibri"/>
              </a:rPr>
              <a:t>.</a:t>
            </a:r>
          </a:p>
          <a:p>
            <a:pPr>
              <a:lnSpc>
                <a:spcPct val="107000"/>
              </a:lnSpc>
              <a:buSzPct val="108107"/>
            </a:pPr>
            <a:r>
              <a:rPr lang="en-US" sz="1800" dirty="0">
                <a:latin typeface="Calibri"/>
                <a:ea typeface="Calibri"/>
                <a:cs typeface="Calibri"/>
                <a:sym typeface="Calibri"/>
              </a:rPr>
              <a:t>Skapa </a:t>
            </a:r>
            <a:r>
              <a:rPr lang="en-US" sz="1800" dirty="0" err="1">
                <a:latin typeface="Calibri"/>
                <a:ea typeface="Calibri"/>
                <a:cs typeface="Calibri"/>
                <a:sym typeface="Calibri"/>
              </a:rPr>
              <a:t>andrúmsloft</a:t>
            </a:r>
            <a:r>
              <a:rPr lang="en-US" sz="1800" dirty="0">
                <a:latin typeface="Calibri"/>
                <a:ea typeface="Calibri"/>
                <a:cs typeface="Calibri"/>
                <a:sym typeface="Calibri"/>
              </a:rPr>
              <a:t> </a:t>
            </a:r>
            <a:r>
              <a:rPr lang="en-US" sz="1800" dirty="0" err="1">
                <a:latin typeface="Calibri"/>
                <a:ea typeface="Calibri"/>
                <a:cs typeface="Calibri"/>
                <a:sym typeface="Calibri"/>
              </a:rPr>
              <a:t>fyrir</a:t>
            </a:r>
            <a:r>
              <a:rPr lang="en-US" sz="1800" dirty="0">
                <a:latin typeface="Calibri"/>
                <a:ea typeface="Calibri"/>
                <a:cs typeface="Calibri"/>
                <a:sym typeface="Calibri"/>
              </a:rPr>
              <a:t> </a:t>
            </a:r>
            <a:r>
              <a:rPr lang="en-US" sz="1800" dirty="0" err="1">
                <a:latin typeface="Calibri"/>
                <a:ea typeface="Calibri"/>
                <a:cs typeface="Calibri"/>
                <a:sym typeface="Calibri"/>
              </a:rPr>
              <a:t>mikilvæg</a:t>
            </a:r>
            <a:r>
              <a:rPr lang="en-US" sz="1800" dirty="0">
                <a:latin typeface="Calibri"/>
                <a:ea typeface="Calibri"/>
                <a:cs typeface="Calibri"/>
                <a:sym typeface="Calibri"/>
              </a:rPr>
              <a:t>, </a:t>
            </a:r>
            <a:r>
              <a:rPr lang="en-US" sz="1800" dirty="0" err="1">
                <a:latin typeface="Calibri"/>
                <a:ea typeface="Calibri"/>
                <a:cs typeface="Calibri"/>
                <a:sym typeface="Calibri"/>
              </a:rPr>
              <a:t>opin</a:t>
            </a:r>
            <a:r>
              <a:rPr lang="en-US" sz="1800" dirty="0">
                <a:latin typeface="Calibri"/>
                <a:ea typeface="Calibri"/>
                <a:cs typeface="Calibri"/>
                <a:sym typeface="Calibri"/>
              </a:rPr>
              <a:t> </a:t>
            </a:r>
            <a:r>
              <a:rPr lang="en-US" sz="1800" dirty="0" err="1">
                <a:latin typeface="Calibri"/>
                <a:ea typeface="Calibri"/>
                <a:cs typeface="Calibri"/>
                <a:sym typeface="Calibri"/>
              </a:rPr>
              <a:t>samtöl</a:t>
            </a:r>
            <a:r>
              <a:rPr lang="en-US" sz="1800" dirty="0"/>
              <a:t> um </a:t>
            </a:r>
            <a:r>
              <a:rPr lang="en-US" sz="1800" dirty="0" err="1"/>
              <a:t>fjölbreytileika</a:t>
            </a:r>
            <a:r>
              <a:rPr lang="en-US" sz="1800" dirty="0"/>
              <a:t>, </a:t>
            </a:r>
            <a:r>
              <a:rPr lang="en-US" sz="1800" dirty="0" err="1"/>
              <a:t>til</a:t>
            </a:r>
            <a:r>
              <a:rPr lang="en-US" sz="1800" dirty="0"/>
              <a:t> </a:t>
            </a:r>
            <a:r>
              <a:rPr lang="en-US" sz="1800" dirty="0" err="1">
                <a:latin typeface="Calibri"/>
                <a:ea typeface="Calibri"/>
                <a:cs typeface="Calibri"/>
                <a:sym typeface="Calibri"/>
              </a:rPr>
              <a:t>að</a:t>
            </a:r>
            <a:r>
              <a:rPr lang="en-US" sz="1800" dirty="0">
                <a:latin typeface="Calibri"/>
                <a:ea typeface="Calibri"/>
                <a:cs typeface="Calibri"/>
                <a:sym typeface="Calibri"/>
              </a:rPr>
              <a:t> deila </a:t>
            </a:r>
            <a:r>
              <a:rPr lang="en-US" sz="1800" dirty="0" err="1">
                <a:latin typeface="Calibri"/>
                <a:ea typeface="Calibri"/>
                <a:cs typeface="Calibri"/>
                <a:sym typeface="Calibri"/>
              </a:rPr>
              <a:t>reynslu</a:t>
            </a:r>
            <a:r>
              <a:rPr lang="en-US" sz="1800" dirty="0">
                <a:latin typeface="Calibri"/>
                <a:ea typeface="Calibri"/>
                <a:cs typeface="Calibri"/>
                <a:sym typeface="Calibri"/>
              </a:rPr>
              <a:t> og upplifun svo taka </a:t>
            </a:r>
            <a:r>
              <a:rPr lang="en-US" sz="1800" dirty="0" err="1">
                <a:latin typeface="Calibri"/>
                <a:ea typeface="Calibri"/>
                <a:cs typeface="Calibri"/>
                <a:sym typeface="Calibri"/>
              </a:rPr>
              <a:t>megi</a:t>
            </a:r>
            <a:r>
              <a:rPr lang="en-US" sz="1800" dirty="0">
                <a:latin typeface="Calibri"/>
                <a:ea typeface="Calibri"/>
                <a:cs typeface="Calibri"/>
                <a:sym typeface="Calibri"/>
              </a:rPr>
              <a:t> </a:t>
            </a:r>
            <a:r>
              <a:rPr lang="en-US" sz="1800" dirty="0" err="1">
                <a:latin typeface="Calibri"/>
                <a:ea typeface="Calibri"/>
                <a:cs typeface="Calibri"/>
                <a:sym typeface="Calibri"/>
              </a:rPr>
              <a:t>tillit</a:t>
            </a:r>
            <a:r>
              <a:rPr lang="en-US" sz="1800" dirty="0">
                <a:latin typeface="Calibri"/>
                <a:ea typeface="Calibri"/>
                <a:cs typeface="Calibri"/>
                <a:sym typeface="Calibri"/>
              </a:rPr>
              <a:t> </a:t>
            </a:r>
            <a:r>
              <a:rPr lang="en-US" sz="1800" dirty="0" err="1">
                <a:latin typeface="Calibri"/>
                <a:ea typeface="Calibri"/>
                <a:cs typeface="Calibri"/>
                <a:sym typeface="Calibri"/>
              </a:rPr>
              <a:t>til</a:t>
            </a:r>
            <a:r>
              <a:rPr lang="en-US" sz="1800" dirty="0">
                <a:latin typeface="Calibri"/>
                <a:ea typeface="Calibri"/>
                <a:cs typeface="Calibri"/>
                <a:sym typeface="Calibri"/>
              </a:rPr>
              <a:t> </a:t>
            </a:r>
            <a:r>
              <a:rPr lang="en-US" sz="1800" dirty="0" err="1">
                <a:latin typeface="Calibri"/>
                <a:ea typeface="Calibri"/>
                <a:cs typeface="Calibri"/>
                <a:sym typeface="Calibri"/>
              </a:rPr>
              <a:t>staðbundinna</a:t>
            </a:r>
            <a:r>
              <a:rPr lang="en-US" sz="1800" dirty="0">
                <a:latin typeface="Calibri"/>
                <a:ea typeface="Calibri"/>
                <a:cs typeface="Calibri"/>
                <a:sym typeface="Calibri"/>
              </a:rPr>
              <a:t> </a:t>
            </a:r>
            <a:r>
              <a:rPr lang="en-US" sz="1800" dirty="0" err="1">
                <a:latin typeface="Calibri"/>
                <a:ea typeface="Calibri"/>
                <a:cs typeface="Calibri"/>
                <a:sym typeface="Calibri"/>
              </a:rPr>
              <a:t>þátta</a:t>
            </a:r>
            <a:r>
              <a:rPr lang="en-US" sz="1800" dirty="0">
                <a:latin typeface="Calibri"/>
                <a:ea typeface="Calibri"/>
                <a:cs typeface="Calibri"/>
                <a:sym typeface="Calibri"/>
              </a:rPr>
              <a:t>, og </a:t>
            </a:r>
            <a:r>
              <a:rPr lang="en-US" sz="1800" dirty="0" err="1">
                <a:latin typeface="Calibri"/>
                <a:ea typeface="Calibri"/>
                <a:cs typeface="Calibri"/>
                <a:sym typeface="Calibri"/>
              </a:rPr>
              <a:t>greina</a:t>
            </a:r>
            <a:r>
              <a:rPr lang="en-US" sz="1800" dirty="0">
                <a:latin typeface="Calibri"/>
                <a:ea typeface="Calibri"/>
                <a:cs typeface="Calibri"/>
                <a:sym typeface="Calibri"/>
              </a:rPr>
              <a:t> hvað </a:t>
            </a:r>
            <a:r>
              <a:rPr lang="en-US" sz="1800" dirty="0" err="1">
                <a:latin typeface="Calibri"/>
                <a:ea typeface="Calibri"/>
                <a:cs typeface="Calibri"/>
                <a:sym typeface="Calibri"/>
              </a:rPr>
              <a:t>þarfnast</a:t>
            </a:r>
            <a:r>
              <a:rPr lang="en-US" sz="1800" dirty="0">
                <a:latin typeface="Calibri"/>
                <a:ea typeface="Calibri"/>
                <a:cs typeface="Calibri"/>
                <a:sym typeface="Calibri"/>
              </a:rPr>
              <a:t> meiri athygli.</a:t>
            </a:r>
            <a:endParaRPr dirty="0"/>
          </a:p>
          <a:p>
            <a:pPr marL="0" lvl="0" indent="0" algn="l" rtl="0">
              <a:lnSpc>
                <a:spcPct val="100000"/>
              </a:lnSpc>
              <a:spcBef>
                <a:spcPts val="1160"/>
              </a:spcBef>
              <a:spcAft>
                <a:spcPts val="0"/>
              </a:spcAft>
              <a:buSzPct val="77837"/>
              <a:buNone/>
            </a:pPr>
            <a:endParaRPr sz="2500" dirty="0">
              <a:solidFill>
                <a:srgbClr val="000000"/>
              </a:solidFill>
              <a:highlight>
                <a:srgbClr val="FFFF00"/>
              </a:highlight>
              <a:latin typeface="Arial"/>
              <a:ea typeface="Arial"/>
              <a:cs typeface="Arial"/>
              <a:sym typeface="Arial"/>
            </a:endParaRPr>
          </a:p>
          <a:p>
            <a:pPr marL="0" lvl="0" indent="0" algn="l" rtl="0">
              <a:lnSpc>
                <a:spcPct val="100000"/>
              </a:lnSpc>
              <a:spcBef>
                <a:spcPts val="360"/>
              </a:spcBef>
              <a:spcAft>
                <a:spcPts val="0"/>
              </a:spcAft>
              <a:buSzPct val="77837"/>
              <a:buNone/>
            </a:pPr>
            <a:endParaRPr sz="2500" dirty="0">
              <a:solidFill>
                <a:srgbClr val="000000"/>
              </a:solidFill>
              <a:highlight>
                <a:srgbClr val="FFFF00"/>
              </a:highlight>
              <a:latin typeface="Arial"/>
              <a:ea typeface="Arial"/>
              <a:cs typeface="Arial"/>
              <a:sym typeface="Arial"/>
            </a:endParaRPr>
          </a:p>
          <a:p>
            <a:pPr marL="0" lvl="0" indent="0" algn="l" rtl="0">
              <a:lnSpc>
                <a:spcPct val="100000"/>
              </a:lnSpc>
              <a:spcBef>
                <a:spcPts val="360"/>
              </a:spcBef>
              <a:spcAft>
                <a:spcPts val="0"/>
              </a:spcAft>
              <a:buSzPct val="77837"/>
              <a:buNone/>
            </a:pPr>
            <a:endParaRPr sz="2500" dirty="0">
              <a:solidFill>
                <a:srgbClr val="000000"/>
              </a:solidFill>
              <a:highlight>
                <a:schemeClr val="lt1"/>
              </a:highlight>
              <a:latin typeface="Arial"/>
              <a:ea typeface="Arial"/>
              <a:cs typeface="Arial"/>
              <a:sym typeface="Arial"/>
            </a:endParaRPr>
          </a:p>
        </p:txBody>
      </p:sp>
      <p:sp>
        <p:nvSpPr>
          <p:cNvPr id="142" name="Google Shape;142;p16"/>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43" name="Google Shape;143;p16"/>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144" name="Google Shape;144;p16"/>
          <p:cNvPicPr preferRelativeResize="0"/>
          <p:nvPr/>
        </p:nvPicPr>
        <p:blipFill rotWithShape="1">
          <a:blip r:embed="rId4">
            <a:alphaModFix/>
          </a:blip>
          <a:srcRect/>
          <a:stretch/>
        </p:blipFill>
        <p:spPr>
          <a:xfrm>
            <a:off x="7718900" y="6209113"/>
            <a:ext cx="1261242" cy="5847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16"/>
          <p:cNvSpPr txBox="1">
            <a:spLocks noGrp="1"/>
          </p:cNvSpPr>
          <p:nvPr>
            <p:ph type="title"/>
          </p:nvPr>
        </p:nvSpPr>
        <p:spPr>
          <a:xfrm>
            <a:off x="457200" y="274650"/>
            <a:ext cx="76557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ct val="55553"/>
              <a:buNone/>
            </a:pPr>
            <a:r>
              <a:rPr lang="en-US" sz="3600" b="1" dirty="0" err="1">
                <a:solidFill>
                  <a:srgbClr val="0070C0"/>
                </a:solidFill>
                <a:latin typeface="Arial"/>
                <a:ea typeface="Arial"/>
                <a:cs typeface="Arial"/>
                <a:sym typeface="Arial"/>
              </a:rPr>
              <a:t>Verkefnið</a:t>
            </a:r>
            <a:r>
              <a:rPr lang="en-US" sz="3600" b="1" dirty="0">
                <a:solidFill>
                  <a:srgbClr val="0070C0"/>
                </a:solidFill>
                <a:latin typeface="Arial"/>
                <a:ea typeface="Arial"/>
                <a:cs typeface="Arial"/>
                <a:sym typeface="Arial"/>
              </a:rPr>
              <a:t> </a:t>
            </a:r>
            <a:r>
              <a:rPr lang="en-US" sz="3600" b="1" dirty="0" err="1">
                <a:solidFill>
                  <a:srgbClr val="0070C0"/>
                </a:solidFill>
                <a:latin typeface="Arial"/>
                <a:ea typeface="Arial"/>
                <a:cs typeface="Arial"/>
                <a:sym typeface="Arial"/>
              </a:rPr>
              <a:t>Fjölbreytni</a:t>
            </a:r>
            <a:r>
              <a:rPr lang="en-US" sz="3600" b="1" dirty="0">
                <a:solidFill>
                  <a:srgbClr val="0070C0"/>
                </a:solidFill>
                <a:latin typeface="Arial"/>
                <a:ea typeface="Arial"/>
                <a:cs typeface="Arial"/>
                <a:sym typeface="Arial"/>
              </a:rPr>
              <a:t> í </a:t>
            </a:r>
            <a:r>
              <a:rPr lang="en-US" sz="3600" b="1" dirty="0" err="1">
                <a:solidFill>
                  <a:srgbClr val="0070C0"/>
                </a:solidFill>
                <a:latin typeface="Arial"/>
                <a:ea typeface="Arial"/>
                <a:cs typeface="Arial"/>
                <a:sym typeface="Arial"/>
              </a:rPr>
              <a:t>fyrirrúmi</a:t>
            </a:r>
            <a:r>
              <a:rPr lang="en-US" sz="3600" b="1" dirty="0">
                <a:solidFill>
                  <a:srgbClr val="0070C0"/>
                </a:solidFill>
                <a:latin typeface="Arial"/>
                <a:ea typeface="Arial"/>
                <a:cs typeface="Arial"/>
                <a:sym typeface="Arial"/>
              </a:rPr>
              <a:t> – </a:t>
            </a:r>
            <a:r>
              <a:rPr lang="en-US" sz="3600" b="1" dirty="0" err="1">
                <a:solidFill>
                  <a:srgbClr val="0070C0"/>
                </a:solidFill>
                <a:latin typeface="Arial"/>
                <a:ea typeface="Arial"/>
                <a:cs typeface="Arial"/>
                <a:sym typeface="Arial"/>
              </a:rPr>
              <a:t>upprifjun</a:t>
            </a:r>
            <a:r>
              <a:rPr lang="en-US" sz="3600" b="1" dirty="0">
                <a:solidFill>
                  <a:srgbClr val="0070C0"/>
                </a:solidFill>
                <a:latin typeface="Arial"/>
                <a:ea typeface="Arial"/>
                <a:cs typeface="Arial"/>
                <a:sym typeface="Arial"/>
              </a:rPr>
              <a:t> á síðustu </a:t>
            </a:r>
            <a:r>
              <a:rPr lang="en-US" sz="3600" b="1" dirty="0" err="1">
                <a:solidFill>
                  <a:srgbClr val="0070C0"/>
                </a:solidFill>
                <a:latin typeface="Arial"/>
                <a:ea typeface="Arial"/>
                <a:cs typeface="Arial"/>
                <a:sym typeface="Arial"/>
              </a:rPr>
              <a:t>lotu</a:t>
            </a:r>
            <a:endParaRPr dirty="0"/>
          </a:p>
        </p:txBody>
      </p:sp>
      <p:sp>
        <p:nvSpPr>
          <p:cNvPr id="169" name="Google Shape;169;p16"/>
          <p:cNvSpPr txBox="1">
            <a:spLocks noGrp="1"/>
          </p:cNvSpPr>
          <p:nvPr>
            <p:ph type="body" idx="1"/>
          </p:nvPr>
        </p:nvSpPr>
        <p:spPr>
          <a:xfrm>
            <a:off x="457200" y="1823275"/>
            <a:ext cx="8229600" cy="4302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endParaRPr sz="2500" dirty="0">
              <a:solidFill>
                <a:srgbClr val="000000"/>
              </a:solidFill>
              <a:highlight>
                <a:schemeClr val="lt1"/>
              </a:highlight>
              <a:latin typeface="Arial"/>
              <a:ea typeface="Arial"/>
              <a:cs typeface="Arial"/>
              <a:sym typeface="Arial"/>
            </a:endParaRPr>
          </a:p>
          <a:p>
            <a:pPr marL="457200" lvl="0" indent="-342900" algn="l" rtl="0">
              <a:lnSpc>
                <a:spcPct val="90000"/>
              </a:lnSpc>
              <a:spcBef>
                <a:spcPts val="1000"/>
              </a:spcBef>
              <a:spcAft>
                <a:spcPts val="0"/>
              </a:spcAft>
              <a:buSzPts val="1800"/>
              <a:buChar char="•"/>
            </a:pPr>
            <a:r>
              <a:rPr lang="en-US" sz="2400" dirty="0">
                <a:solidFill>
                  <a:schemeClr val="dk1"/>
                </a:solidFill>
                <a:latin typeface="Arial"/>
                <a:ea typeface="Arial"/>
                <a:cs typeface="Arial"/>
                <a:sym typeface="Arial"/>
              </a:rPr>
              <a:t>Hvað fannst </a:t>
            </a:r>
            <a:r>
              <a:rPr lang="en-US" sz="2400" dirty="0" err="1">
                <a:solidFill>
                  <a:schemeClr val="dk1"/>
                </a:solidFill>
                <a:latin typeface="Arial"/>
                <a:ea typeface="Arial"/>
                <a:cs typeface="Arial"/>
                <a:sym typeface="Arial"/>
              </a:rPr>
              <a:t>þér</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skemmtilegast</a:t>
            </a:r>
            <a:r>
              <a:rPr lang="en-US" sz="2400" dirty="0">
                <a:solidFill>
                  <a:schemeClr val="dk1"/>
                </a:solidFill>
                <a:latin typeface="Arial"/>
                <a:ea typeface="Arial"/>
                <a:cs typeface="Arial"/>
                <a:sym typeface="Arial"/>
              </a:rPr>
              <a:t> í síðustu </a:t>
            </a:r>
            <a:r>
              <a:rPr lang="en-US" sz="2400" dirty="0" err="1">
                <a:solidFill>
                  <a:schemeClr val="dk1"/>
                </a:solidFill>
                <a:latin typeface="Arial"/>
                <a:ea typeface="Arial"/>
                <a:cs typeface="Arial"/>
                <a:sym typeface="Arial"/>
              </a:rPr>
              <a:t>lotu</a:t>
            </a:r>
            <a:r>
              <a:rPr lang="en-US" sz="2400" dirty="0">
                <a:solidFill>
                  <a:schemeClr val="dk1"/>
                </a:solidFill>
                <a:latin typeface="Arial"/>
                <a:ea typeface="Arial"/>
                <a:cs typeface="Arial"/>
                <a:sym typeface="Arial"/>
              </a:rPr>
              <a:t>? </a:t>
            </a:r>
            <a:endParaRPr dirty="0"/>
          </a:p>
          <a:p>
            <a:pPr marL="457200" lvl="0" indent="-342900" algn="l" rtl="0">
              <a:lnSpc>
                <a:spcPct val="90000"/>
              </a:lnSpc>
              <a:spcBef>
                <a:spcPts val="1000"/>
              </a:spcBef>
              <a:spcAft>
                <a:spcPts val="0"/>
              </a:spcAft>
              <a:buSzPts val="1800"/>
              <a:buChar char="•"/>
            </a:pPr>
            <a:endParaRPr lang="en-US" sz="2400" dirty="0">
              <a:solidFill>
                <a:schemeClr val="dk1"/>
              </a:solidFill>
              <a:latin typeface="Arial"/>
              <a:ea typeface="Arial"/>
              <a:cs typeface="Arial"/>
              <a:sym typeface="Arial"/>
            </a:endParaRPr>
          </a:p>
          <a:p>
            <a:pPr marL="457200" lvl="0" indent="-342900" algn="l" rtl="0">
              <a:lnSpc>
                <a:spcPct val="90000"/>
              </a:lnSpc>
              <a:spcBef>
                <a:spcPts val="1000"/>
              </a:spcBef>
              <a:spcAft>
                <a:spcPts val="0"/>
              </a:spcAft>
              <a:buSzPts val="1800"/>
              <a:buChar char="•"/>
            </a:pPr>
            <a:r>
              <a:rPr lang="en-US" sz="2400" dirty="0" err="1">
                <a:solidFill>
                  <a:schemeClr val="dk1"/>
                </a:solidFill>
                <a:latin typeface="Arial"/>
                <a:ea typeface="Arial"/>
                <a:cs typeface="Arial"/>
                <a:sym typeface="Arial"/>
              </a:rPr>
              <a:t>Lærðir</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þú</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eitthvað</a:t>
            </a:r>
            <a:r>
              <a:rPr lang="en-US" sz="2400" dirty="0">
                <a:solidFill>
                  <a:schemeClr val="dk1"/>
                </a:solidFill>
                <a:latin typeface="Arial"/>
                <a:ea typeface="Arial"/>
                <a:cs typeface="Arial"/>
                <a:sym typeface="Arial"/>
              </a:rPr>
              <a:t> nýtt?</a:t>
            </a:r>
            <a:endParaRPr sz="2400" dirty="0">
              <a:solidFill>
                <a:schemeClr val="dk1"/>
              </a:solidFill>
              <a:latin typeface="Arial"/>
              <a:ea typeface="Arial"/>
              <a:cs typeface="Arial"/>
              <a:sym typeface="Arial"/>
            </a:endParaRPr>
          </a:p>
          <a:p>
            <a:pPr marL="457200" lvl="0" indent="-342900" algn="l" rtl="0">
              <a:lnSpc>
                <a:spcPct val="90000"/>
              </a:lnSpc>
              <a:spcBef>
                <a:spcPts val="1000"/>
              </a:spcBef>
              <a:spcAft>
                <a:spcPts val="0"/>
              </a:spcAft>
              <a:buSzPts val="1800"/>
              <a:buChar char="•"/>
            </a:pPr>
            <a:endParaRPr lang="en-US" sz="2400" dirty="0">
              <a:latin typeface="Arial"/>
              <a:cs typeface="Arial"/>
              <a:sym typeface="Arial"/>
            </a:endParaRPr>
          </a:p>
          <a:p>
            <a:pPr marL="457200" lvl="0" indent="-342900" algn="l" rtl="0">
              <a:lnSpc>
                <a:spcPct val="90000"/>
              </a:lnSpc>
              <a:spcBef>
                <a:spcPts val="1000"/>
              </a:spcBef>
              <a:spcAft>
                <a:spcPts val="0"/>
              </a:spcAft>
              <a:buSzPts val="1800"/>
              <a:buChar char="•"/>
            </a:pPr>
            <a:r>
              <a:rPr lang="en-US" sz="2400" dirty="0">
                <a:latin typeface="Arial"/>
                <a:cs typeface="Arial"/>
                <a:sym typeface="Arial"/>
              </a:rPr>
              <a:t>Var </a:t>
            </a:r>
            <a:r>
              <a:rPr lang="en-US" sz="2400" dirty="0" err="1">
                <a:latin typeface="Arial"/>
                <a:cs typeface="Arial"/>
                <a:sym typeface="Arial"/>
              </a:rPr>
              <a:t>eitthvað</a:t>
            </a:r>
            <a:r>
              <a:rPr lang="en-US" sz="2400" dirty="0">
                <a:latin typeface="Arial"/>
                <a:cs typeface="Arial"/>
                <a:sym typeface="Arial"/>
              </a:rPr>
              <a:t> </a:t>
            </a:r>
            <a:r>
              <a:rPr lang="en-US" sz="2400" dirty="0" err="1">
                <a:latin typeface="Arial"/>
                <a:cs typeface="Arial"/>
                <a:sym typeface="Arial"/>
              </a:rPr>
              <a:t>sem</a:t>
            </a:r>
            <a:r>
              <a:rPr lang="en-US" sz="2400" dirty="0">
                <a:latin typeface="Arial"/>
                <a:cs typeface="Arial"/>
                <a:sym typeface="Arial"/>
              </a:rPr>
              <a:t> </a:t>
            </a:r>
            <a:r>
              <a:rPr lang="en-US" sz="2400" dirty="0" err="1">
                <a:latin typeface="Arial"/>
                <a:cs typeface="Arial"/>
                <a:sym typeface="Arial"/>
              </a:rPr>
              <a:t>þú</a:t>
            </a:r>
            <a:r>
              <a:rPr lang="en-US" sz="2400" dirty="0">
                <a:latin typeface="Arial"/>
                <a:cs typeface="Arial"/>
                <a:sym typeface="Arial"/>
              </a:rPr>
              <a:t> </a:t>
            </a:r>
            <a:r>
              <a:rPr lang="en-US" sz="2400" dirty="0" err="1">
                <a:latin typeface="Arial"/>
                <a:cs typeface="Arial"/>
                <a:sym typeface="Arial"/>
              </a:rPr>
              <a:t>sérð</a:t>
            </a:r>
            <a:r>
              <a:rPr lang="en-US" sz="2400" dirty="0">
                <a:latin typeface="Arial"/>
                <a:cs typeface="Arial"/>
                <a:sym typeface="Arial"/>
              </a:rPr>
              <a:t> </a:t>
            </a:r>
            <a:r>
              <a:rPr lang="en-US" sz="2400" dirty="0" err="1">
                <a:latin typeface="Arial"/>
                <a:cs typeface="Arial"/>
                <a:sym typeface="Arial"/>
              </a:rPr>
              <a:t>fyrir</a:t>
            </a:r>
            <a:r>
              <a:rPr lang="en-US" sz="2400" dirty="0">
                <a:latin typeface="Arial"/>
                <a:cs typeface="Arial"/>
                <a:sym typeface="Arial"/>
              </a:rPr>
              <a:t> </a:t>
            </a:r>
            <a:r>
              <a:rPr lang="en-US" sz="2400" dirty="0" err="1">
                <a:latin typeface="Arial"/>
                <a:cs typeface="Arial"/>
                <a:sym typeface="Arial"/>
              </a:rPr>
              <a:t>þér</a:t>
            </a:r>
            <a:r>
              <a:rPr lang="en-US" sz="2400" dirty="0">
                <a:latin typeface="Arial"/>
                <a:cs typeface="Arial"/>
                <a:sym typeface="Arial"/>
              </a:rPr>
              <a:t> </a:t>
            </a:r>
            <a:r>
              <a:rPr lang="en-US" sz="2400" dirty="0" err="1">
                <a:latin typeface="Arial"/>
                <a:cs typeface="Arial"/>
                <a:sym typeface="Arial"/>
              </a:rPr>
              <a:t>að</a:t>
            </a:r>
            <a:r>
              <a:rPr lang="en-US" sz="2400" dirty="0">
                <a:latin typeface="Arial"/>
                <a:cs typeface="Arial"/>
                <a:sym typeface="Arial"/>
              </a:rPr>
              <a:t> </a:t>
            </a:r>
            <a:r>
              <a:rPr lang="en-US" sz="2400" dirty="0" err="1">
                <a:latin typeface="Arial"/>
                <a:cs typeface="Arial"/>
                <a:sym typeface="Arial"/>
              </a:rPr>
              <a:t>eigi</a:t>
            </a:r>
            <a:r>
              <a:rPr lang="en-US" sz="2400" dirty="0">
                <a:latin typeface="Arial"/>
                <a:cs typeface="Arial"/>
                <a:sym typeface="Arial"/>
              </a:rPr>
              <a:t> við á </a:t>
            </a:r>
            <a:r>
              <a:rPr lang="en-US" sz="2400" dirty="0" err="1">
                <a:latin typeface="Arial"/>
                <a:cs typeface="Arial"/>
                <a:sym typeface="Arial"/>
              </a:rPr>
              <a:t>þínum</a:t>
            </a:r>
            <a:r>
              <a:rPr lang="en-US" sz="2400" dirty="0">
                <a:latin typeface="Arial"/>
                <a:cs typeface="Arial"/>
                <a:sym typeface="Arial"/>
              </a:rPr>
              <a:t> </a:t>
            </a:r>
            <a:r>
              <a:rPr lang="en-US" sz="2400" dirty="0" err="1">
                <a:latin typeface="Arial"/>
                <a:cs typeface="Arial"/>
                <a:sym typeface="Arial"/>
              </a:rPr>
              <a:t>vinnustað</a:t>
            </a:r>
            <a:r>
              <a:rPr lang="en-US" sz="2400" dirty="0">
                <a:latin typeface="Arial"/>
                <a:cs typeface="Arial"/>
                <a:sym typeface="Arial"/>
              </a:rPr>
              <a:t> </a:t>
            </a:r>
            <a:r>
              <a:rPr lang="en-US" sz="2400" dirty="0" err="1">
                <a:latin typeface="Arial"/>
                <a:cs typeface="Arial"/>
                <a:sym typeface="Arial"/>
              </a:rPr>
              <a:t>eða</a:t>
            </a:r>
            <a:r>
              <a:rPr lang="en-US" sz="2400" dirty="0">
                <a:latin typeface="Arial"/>
                <a:cs typeface="Arial"/>
                <a:sym typeface="Arial"/>
              </a:rPr>
              <a:t> í </a:t>
            </a:r>
            <a:r>
              <a:rPr lang="en-US" sz="2400" dirty="0" err="1">
                <a:latin typeface="Arial"/>
                <a:cs typeface="Arial"/>
                <a:sym typeface="Arial"/>
              </a:rPr>
              <a:t>þínu</a:t>
            </a:r>
            <a:r>
              <a:rPr lang="en-US" sz="2400" dirty="0">
                <a:latin typeface="Arial"/>
                <a:cs typeface="Arial"/>
                <a:sym typeface="Arial"/>
              </a:rPr>
              <a:t> </a:t>
            </a:r>
            <a:r>
              <a:rPr lang="en-US" sz="2400" dirty="0" err="1">
                <a:latin typeface="Arial"/>
                <a:cs typeface="Arial"/>
                <a:sym typeface="Arial"/>
              </a:rPr>
              <a:t>starfi</a:t>
            </a:r>
            <a:r>
              <a:rPr lang="en-US" sz="2400" dirty="0">
                <a:latin typeface="Arial"/>
                <a:cs typeface="Arial"/>
                <a:sym typeface="Arial"/>
              </a:rPr>
              <a:t>.</a:t>
            </a:r>
            <a:endParaRPr dirty="0"/>
          </a:p>
          <a:p>
            <a:pPr marL="0" lvl="0" indent="0" algn="l" rtl="0">
              <a:lnSpc>
                <a:spcPct val="100000"/>
              </a:lnSpc>
              <a:spcBef>
                <a:spcPts val="360"/>
              </a:spcBef>
              <a:spcAft>
                <a:spcPts val="0"/>
              </a:spcAft>
              <a:buSzPts val="1800"/>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dirty="0">
              <a:solidFill>
                <a:srgbClr val="000000"/>
              </a:solidFill>
              <a:highlight>
                <a:schemeClr val="lt1"/>
              </a:highlight>
              <a:latin typeface="Arial"/>
              <a:ea typeface="Arial"/>
              <a:cs typeface="Arial"/>
              <a:sym typeface="Arial"/>
            </a:endParaRPr>
          </a:p>
        </p:txBody>
      </p:sp>
      <p:sp>
        <p:nvSpPr>
          <p:cNvPr id="170" name="Google Shape;170;p16"/>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71" name="Google Shape;171;p16"/>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172" name="Google Shape;172;p16"/>
          <p:cNvPicPr preferRelativeResize="0"/>
          <p:nvPr/>
        </p:nvPicPr>
        <p:blipFill rotWithShape="1">
          <a:blip r:embed="rId4">
            <a:alphaModFix/>
          </a:blip>
          <a:srcRect/>
          <a:stretch/>
        </p:blipFill>
        <p:spPr>
          <a:xfrm>
            <a:off x="7718900" y="6209113"/>
            <a:ext cx="1261242" cy="5847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17"/>
          <p:cNvSpPr txBox="1">
            <a:spLocks noGrp="1"/>
          </p:cNvSpPr>
          <p:nvPr>
            <p:ph type="title"/>
          </p:nvPr>
        </p:nvSpPr>
        <p:spPr>
          <a:xfrm>
            <a:off x="457200" y="274650"/>
            <a:ext cx="76557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en-US" b="1" dirty="0">
                <a:solidFill>
                  <a:srgbClr val="0070C0"/>
                </a:solidFill>
              </a:rPr>
              <a:t>Efni </a:t>
            </a:r>
            <a:r>
              <a:rPr lang="en-US" b="1" dirty="0" err="1">
                <a:solidFill>
                  <a:srgbClr val="0070C0"/>
                </a:solidFill>
              </a:rPr>
              <a:t>lotunnar</a:t>
            </a:r>
            <a:r>
              <a:rPr lang="en-US" b="1" dirty="0">
                <a:solidFill>
                  <a:srgbClr val="0070C0"/>
                </a:solidFill>
              </a:rPr>
              <a:t>:</a:t>
            </a:r>
            <a:endParaRPr dirty="0"/>
          </a:p>
        </p:txBody>
      </p:sp>
      <p:sp>
        <p:nvSpPr>
          <p:cNvPr id="151" name="Google Shape;151;p17"/>
          <p:cNvSpPr txBox="1">
            <a:spLocks noGrp="1"/>
          </p:cNvSpPr>
          <p:nvPr>
            <p:ph type="body" idx="1"/>
          </p:nvPr>
        </p:nvSpPr>
        <p:spPr>
          <a:xfrm>
            <a:off x="457200" y="1823275"/>
            <a:ext cx="4506686" cy="4302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2118"/>
              <a:buNone/>
            </a:pPr>
            <a:endParaRPr sz="2500" dirty="0">
              <a:solidFill>
                <a:srgbClr val="000000"/>
              </a:solidFill>
              <a:latin typeface="Arial"/>
              <a:ea typeface="Arial"/>
              <a:cs typeface="Arial"/>
              <a:sym typeface="Arial"/>
            </a:endParaRPr>
          </a:p>
          <a:p>
            <a:pPr marL="457200" lvl="0" indent="-363070" algn="l" rtl="0">
              <a:lnSpc>
                <a:spcPct val="100000"/>
              </a:lnSpc>
              <a:spcBef>
                <a:spcPts val="360"/>
              </a:spcBef>
              <a:spcAft>
                <a:spcPts val="0"/>
              </a:spcAft>
              <a:buSzPts val="2118"/>
              <a:buChar char="•"/>
            </a:pPr>
            <a:r>
              <a:rPr lang="en-US" sz="2400" dirty="0" err="1">
                <a:latin typeface="Arial"/>
                <a:ea typeface="Arial"/>
                <a:cs typeface="Arial"/>
                <a:sym typeface="Arial"/>
              </a:rPr>
              <a:t>Vendingar</a:t>
            </a:r>
            <a:r>
              <a:rPr lang="en-US" sz="2400" dirty="0">
                <a:latin typeface="Arial"/>
                <a:ea typeface="Arial"/>
                <a:cs typeface="Arial"/>
                <a:sym typeface="Arial"/>
              </a:rPr>
              <a:t> í </a:t>
            </a:r>
            <a:r>
              <a:rPr lang="en-US" sz="2400" dirty="0" err="1">
                <a:latin typeface="Arial"/>
                <a:ea typeface="Arial"/>
                <a:cs typeface="Arial"/>
                <a:sym typeface="Arial"/>
              </a:rPr>
              <a:t>atvinnulífinu</a:t>
            </a:r>
            <a:endParaRPr lang="is-IS" sz="2400" dirty="0">
              <a:latin typeface="Arial"/>
              <a:ea typeface="Arial"/>
              <a:cs typeface="Arial"/>
              <a:sym typeface="Arial"/>
            </a:endParaRPr>
          </a:p>
          <a:p>
            <a:pPr marL="457200" lvl="0" indent="-381000" algn="l" rtl="0">
              <a:lnSpc>
                <a:spcPct val="100000"/>
              </a:lnSpc>
              <a:spcBef>
                <a:spcPts val="360"/>
              </a:spcBef>
              <a:spcAft>
                <a:spcPts val="0"/>
              </a:spcAft>
              <a:buSzPts val="2400"/>
              <a:buFont typeface="Arial"/>
              <a:buChar char="•"/>
            </a:pPr>
            <a:r>
              <a:rPr lang="is-IS" sz="2400" dirty="0">
                <a:latin typeface="Arial"/>
                <a:ea typeface="Arial"/>
                <a:cs typeface="Arial"/>
                <a:sym typeface="Arial"/>
              </a:rPr>
              <a:t>Breyttar væntingar starfsfólks</a:t>
            </a:r>
          </a:p>
          <a:p>
            <a:pPr marL="457200" lvl="0" indent="-363070" algn="l" rtl="0">
              <a:lnSpc>
                <a:spcPct val="100000"/>
              </a:lnSpc>
              <a:spcBef>
                <a:spcPts val="360"/>
              </a:spcBef>
              <a:spcAft>
                <a:spcPts val="0"/>
              </a:spcAft>
              <a:buSzPts val="2118"/>
              <a:buChar char="•"/>
            </a:pPr>
            <a:r>
              <a:rPr lang="en-US" sz="2400" dirty="0" err="1">
                <a:latin typeface="Arial"/>
                <a:ea typeface="Arial"/>
                <a:cs typeface="Arial"/>
                <a:sym typeface="Arial"/>
              </a:rPr>
              <a:t>Tilfærslan</a:t>
            </a:r>
            <a:r>
              <a:rPr lang="en-US" sz="2400" dirty="0">
                <a:latin typeface="Arial"/>
                <a:ea typeface="Arial"/>
                <a:cs typeface="Arial"/>
                <a:sym typeface="Arial"/>
              </a:rPr>
              <a:t> </a:t>
            </a:r>
            <a:r>
              <a:rPr lang="en-US" sz="2400" dirty="0" err="1">
                <a:latin typeface="Arial"/>
                <a:ea typeface="Arial"/>
                <a:cs typeface="Arial"/>
                <a:sym typeface="Arial"/>
              </a:rPr>
              <a:t>mikla</a:t>
            </a:r>
            <a:endParaRPr sz="2400" dirty="0">
              <a:latin typeface="Arial"/>
              <a:ea typeface="Arial"/>
              <a:cs typeface="Arial"/>
              <a:sym typeface="Arial"/>
            </a:endParaRPr>
          </a:p>
          <a:p>
            <a:pPr marL="457200" lvl="0" indent="-363070" algn="l" rtl="0">
              <a:lnSpc>
                <a:spcPct val="100000"/>
              </a:lnSpc>
              <a:spcBef>
                <a:spcPts val="360"/>
              </a:spcBef>
              <a:spcAft>
                <a:spcPts val="0"/>
              </a:spcAft>
              <a:buClr>
                <a:schemeClr val="dk1"/>
              </a:buClr>
              <a:buSzPts val="2118"/>
              <a:buChar char="•"/>
            </a:pPr>
            <a:r>
              <a:rPr lang="nn-NO" sz="2400" dirty="0">
                <a:latin typeface="Arial"/>
                <a:ea typeface="Arial"/>
                <a:cs typeface="Arial"/>
                <a:sym typeface="Arial"/>
              </a:rPr>
              <a:t>Að laða að umsækjendur og virði sveigjanleika</a:t>
            </a:r>
          </a:p>
          <a:p>
            <a:pPr marL="457200" lvl="0" indent="-363070" algn="l" rtl="0">
              <a:lnSpc>
                <a:spcPct val="100000"/>
              </a:lnSpc>
              <a:spcBef>
                <a:spcPts val="360"/>
              </a:spcBef>
              <a:spcAft>
                <a:spcPts val="0"/>
              </a:spcAft>
              <a:buClr>
                <a:schemeClr val="dk1"/>
              </a:buClr>
              <a:buSzPts val="2118"/>
              <a:buChar char="•"/>
            </a:pPr>
            <a:r>
              <a:rPr lang="nn-NO" sz="2400" dirty="0">
                <a:latin typeface="Arial"/>
                <a:ea typeface="Arial"/>
                <a:cs typeface="Arial"/>
                <a:sym typeface="Arial"/>
              </a:rPr>
              <a:t>Áhrif þennslu og samdráttar á vinnumarkað</a:t>
            </a:r>
          </a:p>
          <a:p>
            <a:pPr marL="457200" lvl="0" indent="-381000" algn="l" rtl="0">
              <a:lnSpc>
                <a:spcPct val="100000"/>
              </a:lnSpc>
              <a:spcBef>
                <a:spcPts val="360"/>
              </a:spcBef>
              <a:spcAft>
                <a:spcPts val="0"/>
              </a:spcAft>
              <a:buSzPts val="2400"/>
              <a:buFont typeface="Arial"/>
              <a:buChar char="•"/>
            </a:pPr>
            <a:r>
              <a:rPr lang="en-US" sz="2400" dirty="0" err="1">
                <a:latin typeface="Arial"/>
                <a:ea typeface="Arial"/>
                <a:cs typeface="Arial"/>
                <a:sym typeface="Arial"/>
              </a:rPr>
              <a:t>Hópverkefni</a:t>
            </a:r>
            <a:r>
              <a:rPr lang="en-US" sz="2400" dirty="0">
                <a:latin typeface="Arial"/>
                <a:ea typeface="Arial"/>
                <a:cs typeface="Arial"/>
                <a:sym typeface="Arial"/>
              </a:rPr>
              <a:t> / </a:t>
            </a:r>
            <a:r>
              <a:rPr lang="en-US" sz="2400" dirty="0" err="1">
                <a:latin typeface="Arial"/>
                <a:ea typeface="Arial"/>
                <a:cs typeface="Arial"/>
                <a:sym typeface="Arial"/>
              </a:rPr>
              <a:t>Umræður</a:t>
            </a:r>
            <a:endParaRPr dirty="0"/>
          </a:p>
          <a:p>
            <a:pPr marL="0" lvl="0" indent="0" algn="l" rtl="0">
              <a:lnSpc>
                <a:spcPct val="100000"/>
              </a:lnSpc>
              <a:spcBef>
                <a:spcPts val="360"/>
              </a:spcBef>
              <a:spcAft>
                <a:spcPts val="0"/>
              </a:spcAft>
              <a:buSzPts val="2118"/>
              <a:buNone/>
            </a:pPr>
            <a:endParaRPr sz="2500" dirty="0">
              <a:solidFill>
                <a:srgbClr val="000000"/>
              </a:solidFill>
              <a:highlight>
                <a:srgbClr val="FFFF00"/>
              </a:highlight>
              <a:latin typeface="Arial"/>
              <a:ea typeface="Arial"/>
              <a:cs typeface="Arial"/>
              <a:sym typeface="Arial"/>
            </a:endParaRPr>
          </a:p>
        </p:txBody>
      </p:sp>
      <p:sp>
        <p:nvSpPr>
          <p:cNvPr id="152" name="Google Shape;152;p17"/>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53" name="Google Shape;153;p17"/>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154" name="Google Shape;154;p17"/>
          <p:cNvPicPr preferRelativeResize="0"/>
          <p:nvPr/>
        </p:nvPicPr>
        <p:blipFill rotWithShape="1">
          <a:blip r:embed="rId4">
            <a:alphaModFix/>
          </a:blip>
          <a:srcRect/>
          <a:stretch/>
        </p:blipFill>
        <p:spPr>
          <a:xfrm>
            <a:off x="7718900" y="6209113"/>
            <a:ext cx="1261242" cy="584750"/>
          </a:xfrm>
          <a:prstGeom prst="rect">
            <a:avLst/>
          </a:prstGeom>
          <a:noFill/>
          <a:ln>
            <a:noFill/>
          </a:ln>
        </p:spPr>
      </p:pic>
      <p:pic>
        <p:nvPicPr>
          <p:cNvPr id="155" name="Google Shape;155;p17" descr="shallow focus photography of books"/>
          <p:cNvPicPr preferRelativeResize="0"/>
          <p:nvPr/>
        </p:nvPicPr>
        <p:blipFill rotWithShape="1">
          <a:blip r:embed="rId5">
            <a:alphaModFix/>
          </a:blip>
          <a:srcRect/>
          <a:stretch/>
        </p:blipFill>
        <p:spPr>
          <a:xfrm>
            <a:off x="5667705" y="2842494"/>
            <a:ext cx="2853558" cy="2444730"/>
          </a:xfrm>
          <a:prstGeom prst="rect">
            <a:avLst/>
          </a:prstGeom>
          <a:solidFill>
            <a:srgbClr val="FFFFFF"/>
          </a:solid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45"/>
          <p:cNvSpPr txBox="1">
            <a:spLocks noGrp="1"/>
          </p:cNvSpPr>
          <p:nvPr>
            <p:ph type="title"/>
          </p:nvPr>
        </p:nvSpPr>
        <p:spPr>
          <a:xfrm>
            <a:off x="457200" y="274650"/>
            <a:ext cx="76557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ct val="40909"/>
              <a:buNone/>
            </a:pPr>
            <a:r>
              <a:rPr lang="en-US" b="1" dirty="0" err="1">
                <a:solidFill>
                  <a:srgbClr val="0070C0"/>
                </a:solidFill>
              </a:rPr>
              <a:t>Valdaskipti</a:t>
            </a:r>
            <a:r>
              <a:rPr lang="en-US" b="1" dirty="0">
                <a:solidFill>
                  <a:srgbClr val="0070C0"/>
                </a:solidFill>
              </a:rPr>
              <a:t>? </a:t>
            </a:r>
            <a:endParaRPr dirty="0"/>
          </a:p>
        </p:txBody>
      </p:sp>
      <p:sp>
        <p:nvSpPr>
          <p:cNvPr id="229" name="Google Shape;229;p45"/>
          <p:cNvSpPr txBox="1">
            <a:spLocks noGrp="1"/>
          </p:cNvSpPr>
          <p:nvPr>
            <p:ph type="body" idx="1"/>
          </p:nvPr>
        </p:nvSpPr>
        <p:spPr>
          <a:xfrm>
            <a:off x="457200" y="1823275"/>
            <a:ext cx="4506686" cy="4302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2118"/>
              <a:buNone/>
            </a:pPr>
            <a:endParaRPr sz="2500" dirty="0">
              <a:solidFill>
                <a:srgbClr val="000000"/>
              </a:solidFill>
              <a:latin typeface="Arial"/>
              <a:ea typeface="Arial"/>
              <a:cs typeface="Arial"/>
              <a:sym typeface="Arial"/>
            </a:endParaRPr>
          </a:p>
          <a:p>
            <a:pPr marL="457200" lvl="0" indent="-363070" algn="l" rtl="0">
              <a:lnSpc>
                <a:spcPct val="100000"/>
              </a:lnSpc>
              <a:spcBef>
                <a:spcPts val="360"/>
              </a:spcBef>
              <a:spcAft>
                <a:spcPts val="0"/>
              </a:spcAft>
              <a:buSzPts val="2118"/>
              <a:buChar char="•"/>
            </a:pPr>
            <a:r>
              <a:rPr lang="en-US" sz="3600" dirty="0">
                <a:latin typeface="Arial"/>
                <a:ea typeface="Arial"/>
                <a:cs typeface="Arial"/>
                <a:sym typeface="Arial"/>
              </a:rPr>
              <a:t>Breytingar á </a:t>
            </a:r>
            <a:r>
              <a:rPr lang="en-US" sz="3600" dirty="0" err="1">
                <a:latin typeface="Arial"/>
                <a:ea typeface="Arial"/>
                <a:cs typeface="Arial"/>
                <a:sym typeface="Arial"/>
              </a:rPr>
              <a:t>atvinnuumhverfi</a:t>
            </a:r>
            <a:endParaRPr lang="en-US" sz="3600" dirty="0">
              <a:latin typeface="Arial"/>
              <a:ea typeface="Arial"/>
              <a:cs typeface="Arial"/>
              <a:sym typeface="Arial"/>
            </a:endParaRPr>
          </a:p>
          <a:p>
            <a:pPr marL="457200" lvl="0" indent="-363070" algn="l" rtl="0">
              <a:lnSpc>
                <a:spcPct val="100000"/>
              </a:lnSpc>
              <a:spcBef>
                <a:spcPts val="360"/>
              </a:spcBef>
              <a:spcAft>
                <a:spcPts val="0"/>
              </a:spcAft>
              <a:buSzPts val="2118"/>
              <a:buChar char="•"/>
            </a:pPr>
            <a:r>
              <a:rPr lang="en-US" sz="3600" dirty="0">
                <a:latin typeface="Arial"/>
                <a:ea typeface="Arial"/>
                <a:cs typeface="Arial"/>
                <a:sym typeface="Arial"/>
              </a:rPr>
              <a:t>Meiri </a:t>
            </a:r>
            <a:r>
              <a:rPr lang="en-US" sz="3600" dirty="0" err="1">
                <a:latin typeface="Arial"/>
                <a:ea typeface="Arial"/>
                <a:cs typeface="Arial"/>
                <a:sym typeface="Arial"/>
              </a:rPr>
              <a:t>væntingar</a:t>
            </a:r>
            <a:r>
              <a:rPr lang="en-US" sz="3600" dirty="0">
                <a:latin typeface="Arial"/>
                <a:ea typeface="Arial"/>
                <a:cs typeface="Arial"/>
                <a:sym typeface="Arial"/>
              </a:rPr>
              <a:t> </a:t>
            </a:r>
            <a:r>
              <a:rPr lang="en-US" sz="3600" dirty="0" err="1">
                <a:latin typeface="Arial"/>
                <a:ea typeface="Arial"/>
                <a:cs typeface="Arial"/>
                <a:sym typeface="Arial"/>
              </a:rPr>
              <a:t>starfsfólks</a:t>
            </a:r>
            <a:r>
              <a:rPr lang="en-US" sz="3600" dirty="0">
                <a:latin typeface="Arial"/>
                <a:ea typeface="Arial"/>
                <a:cs typeface="Arial"/>
                <a:sym typeface="Arial"/>
              </a:rPr>
              <a:t>?</a:t>
            </a:r>
          </a:p>
          <a:p>
            <a:pPr marL="457200" lvl="0" indent="-380977" algn="l" rtl="0">
              <a:lnSpc>
                <a:spcPct val="100000"/>
              </a:lnSpc>
              <a:spcBef>
                <a:spcPts val="360"/>
              </a:spcBef>
              <a:spcAft>
                <a:spcPts val="0"/>
              </a:spcAft>
              <a:buSzPts val="2400"/>
              <a:buFont typeface="Arial"/>
              <a:buChar char="•"/>
            </a:pPr>
            <a:r>
              <a:rPr lang="en-US" sz="3600" dirty="0" err="1">
                <a:latin typeface="Arial"/>
                <a:ea typeface="Arial"/>
                <a:cs typeface="Arial"/>
                <a:sym typeface="Arial"/>
              </a:rPr>
              <a:t>Starf</a:t>
            </a:r>
            <a:r>
              <a:rPr lang="en-US" sz="3600" dirty="0">
                <a:latin typeface="Arial"/>
                <a:ea typeface="Arial"/>
                <a:cs typeface="Arial"/>
                <a:sym typeface="Arial"/>
              </a:rPr>
              <a:t> </a:t>
            </a:r>
            <a:r>
              <a:rPr lang="en-US" sz="3600" dirty="0" err="1">
                <a:latin typeface="Arial"/>
                <a:ea typeface="Arial"/>
                <a:cs typeface="Arial"/>
                <a:sym typeface="Arial"/>
              </a:rPr>
              <a:t>sem</a:t>
            </a:r>
            <a:r>
              <a:rPr lang="en-US" sz="3600" dirty="0">
                <a:latin typeface="Arial"/>
                <a:ea typeface="Arial"/>
                <a:cs typeface="Arial"/>
                <a:sym typeface="Arial"/>
              </a:rPr>
              <a:t> </a:t>
            </a:r>
            <a:r>
              <a:rPr lang="en-US" sz="3600" dirty="0" err="1">
                <a:latin typeface="Arial"/>
                <a:ea typeface="Arial"/>
                <a:cs typeface="Arial"/>
                <a:sym typeface="Arial"/>
              </a:rPr>
              <a:t>þáttur</a:t>
            </a:r>
            <a:r>
              <a:rPr lang="en-US" sz="3600" dirty="0">
                <a:latin typeface="Arial"/>
                <a:ea typeface="Arial"/>
                <a:cs typeface="Arial"/>
                <a:sym typeface="Arial"/>
              </a:rPr>
              <a:t> í </a:t>
            </a:r>
            <a:r>
              <a:rPr lang="en-US" sz="3600" dirty="0" err="1">
                <a:latin typeface="Arial"/>
                <a:ea typeface="Arial"/>
                <a:cs typeface="Arial"/>
                <a:sym typeface="Arial"/>
              </a:rPr>
              <a:t>persónuþroska</a:t>
            </a:r>
            <a:endParaRPr lang="en-US" sz="3600" dirty="0">
              <a:latin typeface="Arial"/>
              <a:ea typeface="Arial"/>
              <a:cs typeface="Arial"/>
              <a:sym typeface="Arial"/>
            </a:endParaRPr>
          </a:p>
          <a:p>
            <a:pPr marL="0" lvl="0" indent="0" algn="l" rtl="0">
              <a:lnSpc>
                <a:spcPct val="100000"/>
              </a:lnSpc>
              <a:spcBef>
                <a:spcPts val="360"/>
              </a:spcBef>
              <a:spcAft>
                <a:spcPts val="0"/>
              </a:spcAft>
              <a:buSzPts val="2118"/>
              <a:buNone/>
            </a:pPr>
            <a:endParaRPr sz="2500" dirty="0">
              <a:solidFill>
                <a:srgbClr val="000000"/>
              </a:solidFill>
              <a:highlight>
                <a:srgbClr val="FFFF00"/>
              </a:highlight>
              <a:latin typeface="Arial"/>
              <a:ea typeface="Arial"/>
              <a:cs typeface="Arial"/>
              <a:sym typeface="Arial"/>
            </a:endParaRPr>
          </a:p>
        </p:txBody>
      </p:sp>
      <p:sp>
        <p:nvSpPr>
          <p:cNvPr id="230" name="Google Shape;230;p45"/>
          <p:cNvSpPr/>
          <p:nvPr/>
        </p:nvSpPr>
        <p:spPr>
          <a:xfrm>
            <a:off x="457200" y="14176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31" name="Google Shape;231;p45"/>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232" name="Google Shape;232;p45"/>
          <p:cNvPicPr preferRelativeResize="0"/>
          <p:nvPr/>
        </p:nvPicPr>
        <p:blipFill rotWithShape="1">
          <a:blip r:embed="rId4">
            <a:alphaModFix/>
          </a:blip>
          <a:srcRect/>
          <a:stretch/>
        </p:blipFill>
        <p:spPr>
          <a:xfrm>
            <a:off x="7718900" y="6209113"/>
            <a:ext cx="1261242" cy="584750"/>
          </a:xfrm>
          <a:prstGeom prst="rect">
            <a:avLst/>
          </a:prstGeom>
          <a:noFill/>
          <a:ln>
            <a:noFill/>
          </a:ln>
        </p:spPr>
      </p:pic>
      <p:pic>
        <p:nvPicPr>
          <p:cNvPr id="233" name="Google Shape;233;p45" descr="shallow focus photography of books"/>
          <p:cNvPicPr preferRelativeResize="0"/>
          <p:nvPr/>
        </p:nvPicPr>
        <p:blipFill rotWithShape="1">
          <a:blip r:embed="rId5">
            <a:alphaModFix/>
          </a:blip>
          <a:srcRect/>
          <a:stretch/>
        </p:blipFill>
        <p:spPr>
          <a:xfrm>
            <a:off x="5667705" y="2842494"/>
            <a:ext cx="2853558" cy="2444730"/>
          </a:xfrm>
          <a:prstGeom prst="rect">
            <a:avLst/>
          </a:prstGeom>
          <a:solidFill>
            <a:srgbClr val="FFFFFF"/>
          </a:solid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46"/>
          <p:cNvSpPr txBox="1">
            <a:spLocks noGrp="1"/>
          </p:cNvSpPr>
          <p:nvPr>
            <p:ph type="title"/>
          </p:nvPr>
        </p:nvSpPr>
        <p:spPr>
          <a:xfrm>
            <a:off x="457200" y="181559"/>
            <a:ext cx="783336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ct val="45454"/>
              <a:buNone/>
            </a:pPr>
            <a:r>
              <a:rPr lang="en-US" b="1" dirty="0" err="1">
                <a:solidFill>
                  <a:srgbClr val="0070C0"/>
                </a:solidFill>
              </a:rPr>
              <a:t>Hvers</a:t>
            </a:r>
            <a:r>
              <a:rPr lang="en-US" b="1" dirty="0">
                <a:solidFill>
                  <a:srgbClr val="0070C0"/>
                </a:solidFill>
              </a:rPr>
              <a:t> </a:t>
            </a:r>
            <a:r>
              <a:rPr lang="en-US" b="1" dirty="0" err="1">
                <a:solidFill>
                  <a:srgbClr val="0070C0"/>
                </a:solidFill>
              </a:rPr>
              <a:t>væntir</a:t>
            </a:r>
            <a:r>
              <a:rPr lang="en-US" b="1" dirty="0">
                <a:solidFill>
                  <a:srgbClr val="0070C0"/>
                </a:solidFill>
              </a:rPr>
              <a:t> </a:t>
            </a:r>
            <a:r>
              <a:rPr lang="en-US" b="1" dirty="0" err="1">
                <a:solidFill>
                  <a:srgbClr val="0070C0"/>
                </a:solidFill>
              </a:rPr>
              <a:t>starfsfólk</a:t>
            </a:r>
            <a:r>
              <a:rPr lang="en-US" b="1" dirty="0">
                <a:solidFill>
                  <a:srgbClr val="0070C0"/>
                </a:solidFill>
              </a:rPr>
              <a:t> </a:t>
            </a:r>
            <a:r>
              <a:rPr lang="en-US" b="1" dirty="0" err="1">
                <a:solidFill>
                  <a:srgbClr val="0070C0"/>
                </a:solidFill>
              </a:rPr>
              <a:t>af</a:t>
            </a:r>
            <a:r>
              <a:rPr lang="en-US" b="1" dirty="0">
                <a:solidFill>
                  <a:srgbClr val="0070C0"/>
                </a:solidFill>
              </a:rPr>
              <a:t> </a:t>
            </a:r>
            <a:r>
              <a:rPr lang="en-US" b="1" dirty="0" err="1">
                <a:solidFill>
                  <a:srgbClr val="0070C0"/>
                </a:solidFill>
              </a:rPr>
              <a:t>vinnunni</a:t>
            </a:r>
            <a:r>
              <a:rPr lang="en-US" b="1" dirty="0">
                <a:solidFill>
                  <a:srgbClr val="0070C0"/>
                </a:solidFill>
              </a:rPr>
              <a:t>?</a:t>
            </a:r>
            <a:endParaRPr lang="en-US" dirty="0"/>
          </a:p>
        </p:txBody>
      </p:sp>
      <p:sp>
        <p:nvSpPr>
          <p:cNvPr id="239" name="Google Shape;239;p46"/>
          <p:cNvSpPr txBox="1">
            <a:spLocks noGrp="1"/>
          </p:cNvSpPr>
          <p:nvPr>
            <p:ph type="body" idx="1"/>
          </p:nvPr>
        </p:nvSpPr>
        <p:spPr>
          <a:xfrm>
            <a:off x="457200" y="1823275"/>
            <a:ext cx="4506686" cy="4302900"/>
          </a:xfrm>
          <a:prstGeom prst="rect">
            <a:avLst/>
          </a:prstGeom>
          <a:noFill/>
          <a:ln>
            <a:noFill/>
          </a:ln>
        </p:spPr>
        <p:txBody>
          <a:bodyPr spcFirstLastPara="1" wrap="square" lIns="91425" tIns="45700" rIns="91425" bIns="45700" anchor="t" anchorCtr="0">
            <a:normAutofit fontScale="92500"/>
          </a:bodyPr>
          <a:lstStyle/>
          <a:p>
            <a:pPr marL="457200" lvl="0" indent="-228576" algn="l" rtl="0">
              <a:lnSpc>
                <a:spcPct val="100000"/>
              </a:lnSpc>
              <a:spcBef>
                <a:spcPts val="360"/>
              </a:spcBef>
              <a:spcAft>
                <a:spcPts val="0"/>
              </a:spcAft>
              <a:buSzPct val="95405"/>
              <a:buNone/>
            </a:pPr>
            <a:r>
              <a:rPr lang="is-IS" sz="2400" dirty="0">
                <a:latin typeface="Arial"/>
                <a:ea typeface="Arial"/>
                <a:cs typeface="Arial"/>
                <a:sym typeface="Arial"/>
              </a:rPr>
              <a:t>•	Þarf að þjóna þeim tilgangi að veita bæði ánægju og farsæld- Veita bæði vellíðan og tilgang</a:t>
            </a:r>
          </a:p>
          <a:p>
            <a:pPr marL="457200" lvl="0" indent="-228576" algn="l" rtl="0">
              <a:lnSpc>
                <a:spcPct val="100000"/>
              </a:lnSpc>
              <a:spcBef>
                <a:spcPts val="360"/>
              </a:spcBef>
              <a:spcAft>
                <a:spcPts val="0"/>
              </a:spcAft>
              <a:buSzPct val="95405"/>
              <a:buNone/>
            </a:pPr>
            <a:r>
              <a:rPr lang="is-IS" sz="2400" dirty="0">
                <a:latin typeface="Arial"/>
                <a:ea typeface="Arial"/>
                <a:cs typeface="Arial"/>
                <a:sym typeface="Arial"/>
              </a:rPr>
              <a:t>•	Vilja hafa stjórn og hafa tilgang</a:t>
            </a:r>
          </a:p>
          <a:p>
            <a:pPr marL="457200" lvl="0" indent="-228576" algn="l" rtl="0">
              <a:lnSpc>
                <a:spcPct val="100000"/>
              </a:lnSpc>
              <a:spcBef>
                <a:spcPts val="360"/>
              </a:spcBef>
              <a:spcAft>
                <a:spcPts val="0"/>
              </a:spcAft>
              <a:buSzPct val="95405"/>
              <a:buNone/>
            </a:pPr>
            <a:r>
              <a:rPr lang="is-IS" sz="2400" dirty="0">
                <a:latin typeface="Arial"/>
                <a:ea typeface="Arial"/>
                <a:cs typeface="Arial"/>
                <a:sym typeface="Arial"/>
              </a:rPr>
              <a:t>•	Velferð er mikilvæg</a:t>
            </a:r>
          </a:p>
          <a:p>
            <a:pPr marL="457200" lvl="0" indent="-228576" algn="l" rtl="0">
              <a:lnSpc>
                <a:spcPct val="100000"/>
              </a:lnSpc>
              <a:spcBef>
                <a:spcPts val="360"/>
              </a:spcBef>
              <a:spcAft>
                <a:spcPts val="0"/>
              </a:spcAft>
              <a:buSzPct val="95405"/>
              <a:buNone/>
            </a:pPr>
            <a:r>
              <a:rPr lang="is-IS" sz="2400" dirty="0">
                <a:latin typeface="Arial"/>
                <a:ea typeface="Arial"/>
                <a:cs typeface="Arial"/>
                <a:sym typeface="Arial"/>
              </a:rPr>
              <a:t>•	Jafnvægi milli vinnu og einkalífs</a:t>
            </a:r>
          </a:p>
          <a:p>
            <a:pPr marL="457200" lvl="0" indent="-228576" algn="l" rtl="0">
              <a:lnSpc>
                <a:spcPct val="100000"/>
              </a:lnSpc>
              <a:spcBef>
                <a:spcPts val="360"/>
              </a:spcBef>
              <a:spcAft>
                <a:spcPts val="0"/>
              </a:spcAft>
              <a:buSzPct val="95405"/>
              <a:buNone/>
            </a:pPr>
            <a:r>
              <a:rPr lang="is-IS" sz="2400" dirty="0">
                <a:latin typeface="Arial"/>
                <a:ea typeface="Arial"/>
                <a:cs typeface="Arial"/>
                <a:sym typeface="Arial"/>
              </a:rPr>
              <a:t>•	Tækifæri til að þroskast og þróast í lífi og starfi - hefur alltaf verið raunin en nú er krafa um að fjárfest sé í þróun.</a:t>
            </a:r>
          </a:p>
          <a:p>
            <a:pPr marL="457200" lvl="0" indent="-228576" algn="l" rtl="0">
              <a:lnSpc>
                <a:spcPct val="100000"/>
              </a:lnSpc>
              <a:spcBef>
                <a:spcPts val="360"/>
              </a:spcBef>
              <a:spcAft>
                <a:spcPts val="0"/>
              </a:spcAft>
              <a:buSzPct val="95405"/>
              <a:buNone/>
            </a:pPr>
            <a:endParaRPr lang="is-IS" sz="2400" dirty="0">
              <a:latin typeface="Arial"/>
              <a:ea typeface="Arial"/>
              <a:cs typeface="Arial"/>
              <a:sym typeface="Arial"/>
            </a:endParaRPr>
          </a:p>
          <a:p>
            <a:pPr marL="0" lvl="0" indent="0" algn="l" rtl="0">
              <a:lnSpc>
                <a:spcPct val="100000"/>
              </a:lnSpc>
              <a:spcBef>
                <a:spcPts val="360"/>
              </a:spcBef>
              <a:spcAft>
                <a:spcPts val="0"/>
              </a:spcAft>
              <a:buSzPct val="91589"/>
              <a:buNone/>
            </a:pPr>
            <a:endParaRPr sz="2500" dirty="0">
              <a:solidFill>
                <a:srgbClr val="000000"/>
              </a:solidFill>
              <a:highlight>
                <a:srgbClr val="FFFF00"/>
              </a:highlight>
              <a:latin typeface="Arial"/>
              <a:ea typeface="Arial"/>
              <a:cs typeface="Arial"/>
              <a:sym typeface="Arial"/>
            </a:endParaRPr>
          </a:p>
        </p:txBody>
      </p:sp>
      <p:sp>
        <p:nvSpPr>
          <p:cNvPr id="240" name="Google Shape;240;p46"/>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41" name="Google Shape;241;p46"/>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242" name="Google Shape;242;p46"/>
          <p:cNvPicPr preferRelativeResize="0"/>
          <p:nvPr/>
        </p:nvPicPr>
        <p:blipFill rotWithShape="1">
          <a:blip r:embed="rId4">
            <a:alphaModFix/>
          </a:blip>
          <a:srcRect/>
          <a:stretch/>
        </p:blipFill>
        <p:spPr>
          <a:xfrm>
            <a:off x="7718900" y="6209113"/>
            <a:ext cx="1261242" cy="584750"/>
          </a:xfrm>
          <a:prstGeom prst="rect">
            <a:avLst/>
          </a:prstGeom>
          <a:noFill/>
          <a:ln>
            <a:noFill/>
          </a:ln>
        </p:spPr>
      </p:pic>
      <p:sp>
        <p:nvSpPr>
          <p:cNvPr id="243" name="Google Shape;243;p46"/>
          <p:cNvSpPr txBox="1"/>
          <p:nvPr/>
        </p:nvSpPr>
        <p:spPr>
          <a:xfrm>
            <a:off x="4963886" y="6501488"/>
            <a:ext cx="3535378"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Photo by </a:t>
            </a:r>
            <a:r>
              <a:rPr lang="en-US" sz="1000" b="0" i="0" u="sng" strike="noStrike" cap="none">
                <a:solidFill>
                  <a:srgbClr val="000000"/>
                </a:solidFill>
                <a:latin typeface="Arial"/>
                <a:ea typeface="Arial"/>
                <a:cs typeface="Arial"/>
                <a:sym typeface="Arial"/>
                <a:hlinkClick r:id="rId5">
                  <a:extLst>
                    <a:ext uri="{A12FA001-AC4F-418D-AE19-62706E023703}">
                      <ahyp:hlinkClr xmlns:ahyp="http://schemas.microsoft.com/office/drawing/2018/hyperlinkcolor" val="tx"/>
                    </a:ext>
                  </a:extLst>
                </a:hlinkClick>
              </a:rPr>
              <a:t>israel palacio</a:t>
            </a:r>
            <a:r>
              <a:rPr lang="en-US" sz="1000" b="0" i="0" u="none" strike="noStrike" cap="none">
                <a:solidFill>
                  <a:srgbClr val="000000"/>
                </a:solidFill>
                <a:latin typeface="Arial"/>
                <a:ea typeface="Arial"/>
                <a:cs typeface="Arial"/>
                <a:sym typeface="Arial"/>
              </a:rPr>
              <a:t> on </a:t>
            </a:r>
            <a:r>
              <a:rPr lang="en-US" sz="1000" b="0" i="0" u="sng" strike="noStrike" cap="none">
                <a:solidFill>
                  <a:srgbClr val="000000"/>
                </a:solidFill>
                <a:latin typeface="Arial"/>
                <a:ea typeface="Arial"/>
                <a:cs typeface="Arial"/>
                <a:sym typeface="Arial"/>
                <a:hlinkClick r:id="rId6">
                  <a:extLst>
                    <a:ext uri="{A12FA001-AC4F-418D-AE19-62706E023703}">
                      <ahyp:hlinkClr xmlns:ahyp="http://schemas.microsoft.com/office/drawing/2018/hyperlinkcolor" val="tx"/>
                    </a:ext>
                  </a:extLst>
                </a:hlinkClick>
              </a:rPr>
              <a:t>Unsplash</a:t>
            </a:r>
            <a:r>
              <a:rPr lang="en-US" sz="10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244" name="Google Shape;244;p46" descr="A picture containing text&#10;&#10;Description automatically generated"/>
          <p:cNvPicPr preferRelativeResize="0"/>
          <p:nvPr/>
        </p:nvPicPr>
        <p:blipFill rotWithShape="1">
          <a:blip r:embed="rId7">
            <a:alphaModFix/>
          </a:blip>
          <a:srcRect/>
          <a:stretch/>
        </p:blipFill>
        <p:spPr>
          <a:xfrm>
            <a:off x="5294342" y="1186682"/>
            <a:ext cx="3204922" cy="48069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47"/>
          <p:cNvSpPr txBox="1">
            <a:spLocks noGrp="1"/>
          </p:cNvSpPr>
          <p:nvPr>
            <p:ph type="title"/>
          </p:nvPr>
        </p:nvSpPr>
        <p:spPr>
          <a:xfrm>
            <a:off x="254000" y="225450"/>
            <a:ext cx="76557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600"/>
              </a:spcAft>
              <a:buSzPct val="45454"/>
              <a:buNone/>
            </a:pPr>
            <a:br>
              <a:rPr lang="en-US" sz="4400" b="1" dirty="0">
                <a:solidFill>
                  <a:srgbClr val="0070C0"/>
                </a:solidFill>
              </a:rPr>
            </a:br>
            <a:r>
              <a:rPr lang="en-US" sz="3600" b="1" dirty="0">
                <a:solidFill>
                  <a:srgbClr val="0070C0"/>
                </a:solidFill>
                <a:latin typeface="Arial"/>
                <a:cs typeface="Arial"/>
                <a:sym typeface="Arial"/>
              </a:rPr>
              <a:t>Eftir </a:t>
            </a:r>
            <a:r>
              <a:rPr lang="en-US" sz="3600" b="1" i="0" u="none" strike="noStrike" dirty="0">
                <a:solidFill>
                  <a:srgbClr val="0070C0"/>
                </a:solidFill>
                <a:latin typeface="Arial"/>
                <a:ea typeface="Arial"/>
                <a:cs typeface="Arial"/>
                <a:sym typeface="Arial"/>
              </a:rPr>
              <a:t>Covid – </a:t>
            </a:r>
            <a:r>
              <a:rPr lang="en-US" sz="3600" b="1" i="0" u="none" strike="noStrike" dirty="0" err="1">
                <a:solidFill>
                  <a:srgbClr val="0070C0"/>
                </a:solidFill>
                <a:latin typeface="Arial"/>
                <a:ea typeface="Arial"/>
                <a:cs typeface="Arial"/>
                <a:sym typeface="Arial"/>
              </a:rPr>
              <a:t>tilfærslan</a:t>
            </a:r>
            <a:r>
              <a:rPr lang="en-US" sz="3600" b="1" i="0" u="none" strike="noStrike" dirty="0">
                <a:solidFill>
                  <a:srgbClr val="0070C0"/>
                </a:solidFill>
                <a:latin typeface="Arial"/>
                <a:ea typeface="Arial"/>
                <a:cs typeface="Arial"/>
                <a:sym typeface="Arial"/>
              </a:rPr>
              <a:t> </a:t>
            </a:r>
            <a:r>
              <a:rPr lang="en-US" sz="3600" b="1" i="0" u="none" strike="noStrike" dirty="0" err="1">
                <a:solidFill>
                  <a:srgbClr val="0070C0"/>
                </a:solidFill>
                <a:latin typeface="Arial"/>
                <a:ea typeface="Arial"/>
                <a:cs typeface="Arial"/>
                <a:sym typeface="Arial"/>
              </a:rPr>
              <a:t>mikla</a:t>
            </a:r>
            <a:r>
              <a:rPr lang="en-US" sz="3600" b="1" i="0" u="none" strike="noStrike" dirty="0">
                <a:solidFill>
                  <a:srgbClr val="0070C0"/>
                </a:solidFill>
                <a:latin typeface="Arial"/>
                <a:ea typeface="Arial"/>
                <a:cs typeface="Arial"/>
                <a:sym typeface="Arial"/>
              </a:rPr>
              <a:t> -Dr Anthony Klotz</a:t>
            </a:r>
            <a:br>
              <a:rPr lang="en-US" sz="4400" b="1" dirty="0">
                <a:solidFill>
                  <a:srgbClr val="0070C0"/>
                </a:solidFill>
                <a:latin typeface="Arial"/>
                <a:ea typeface="Arial"/>
                <a:cs typeface="Arial"/>
                <a:sym typeface="Arial"/>
              </a:rPr>
            </a:br>
            <a:endParaRPr dirty="0"/>
          </a:p>
        </p:txBody>
      </p:sp>
      <p:sp>
        <p:nvSpPr>
          <p:cNvPr id="250" name="Google Shape;250;p47"/>
          <p:cNvSpPr txBox="1">
            <a:spLocks noGrp="1"/>
          </p:cNvSpPr>
          <p:nvPr>
            <p:ph type="body" idx="1"/>
          </p:nvPr>
        </p:nvSpPr>
        <p:spPr>
          <a:xfrm>
            <a:off x="593002" y="1586299"/>
            <a:ext cx="6097509" cy="1349942"/>
          </a:xfrm>
          <a:prstGeom prst="rect">
            <a:avLst/>
          </a:prstGeom>
          <a:noFill/>
          <a:ln>
            <a:noFill/>
          </a:ln>
        </p:spPr>
        <p:txBody>
          <a:bodyPr spcFirstLastPara="1" wrap="square" lIns="91425" tIns="45700" rIns="91425" bIns="45700" anchor="t" anchorCtr="0">
            <a:normAutofit fontScale="25000" lnSpcReduction="20000"/>
          </a:bodyPr>
          <a:lstStyle/>
          <a:p>
            <a:pPr marL="457200" lvl="0" indent="-342900" algn="l" rtl="0">
              <a:lnSpc>
                <a:spcPct val="100000"/>
              </a:lnSpc>
              <a:spcBef>
                <a:spcPts val="360"/>
              </a:spcBef>
              <a:spcAft>
                <a:spcPts val="0"/>
              </a:spcAft>
              <a:buSzPct val="112500"/>
              <a:buFont typeface="Arial"/>
              <a:buChar char="•"/>
            </a:pPr>
            <a:r>
              <a:rPr lang="en-US" sz="6400" b="1" dirty="0" err="1">
                <a:solidFill>
                  <a:srgbClr val="333333"/>
                </a:solidFill>
                <a:latin typeface="Arial"/>
                <a:ea typeface="Arial"/>
                <a:cs typeface="Arial"/>
                <a:sym typeface="Arial"/>
              </a:rPr>
              <a:t>Að</a:t>
            </a:r>
            <a:r>
              <a:rPr lang="en-US" sz="6400" b="1" dirty="0">
                <a:solidFill>
                  <a:srgbClr val="333333"/>
                </a:solidFill>
                <a:latin typeface="Arial"/>
                <a:ea typeface="Arial"/>
                <a:cs typeface="Arial"/>
                <a:sym typeface="Arial"/>
              </a:rPr>
              <a:t> </a:t>
            </a:r>
            <a:r>
              <a:rPr lang="en-US" sz="6400" b="1" dirty="0" err="1">
                <a:solidFill>
                  <a:srgbClr val="333333"/>
                </a:solidFill>
                <a:latin typeface="Arial"/>
                <a:ea typeface="Arial"/>
                <a:cs typeface="Arial"/>
                <a:sym typeface="Arial"/>
              </a:rPr>
              <a:t>gerast</a:t>
            </a:r>
            <a:r>
              <a:rPr lang="en-US" sz="6400" b="1" dirty="0">
                <a:solidFill>
                  <a:srgbClr val="333333"/>
                </a:solidFill>
                <a:latin typeface="Arial"/>
                <a:ea typeface="Arial"/>
                <a:cs typeface="Arial"/>
                <a:sym typeface="Arial"/>
              </a:rPr>
              <a:t> um </a:t>
            </a:r>
            <a:r>
              <a:rPr lang="en-US" sz="6400" b="1" dirty="0" err="1">
                <a:solidFill>
                  <a:srgbClr val="333333"/>
                </a:solidFill>
                <a:latin typeface="Arial"/>
                <a:ea typeface="Arial"/>
                <a:cs typeface="Arial"/>
                <a:sym typeface="Arial"/>
              </a:rPr>
              <a:t>allan</a:t>
            </a:r>
            <a:r>
              <a:rPr lang="en-US" sz="6400" b="1" dirty="0">
                <a:solidFill>
                  <a:srgbClr val="333333"/>
                </a:solidFill>
                <a:latin typeface="Arial"/>
                <a:ea typeface="Arial"/>
                <a:cs typeface="Arial"/>
                <a:sym typeface="Arial"/>
              </a:rPr>
              <a:t> </a:t>
            </a:r>
            <a:r>
              <a:rPr lang="en-US" sz="6400" b="1" dirty="0" err="1">
                <a:solidFill>
                  <a:srgbClr val="333333"/>
                </a:solidFill>
                <a:latin typeface="Arial"/>
                <a:ea typeface="Arial"/>
                <a:cs typeface="Arial"/>
                <a:sym typeface="Arial"/>
              </a:rPr>
              <a:t>heim</a:t>
            </a:r>
            <a:r>
              <a:rPr lang="en-US" sz="6400" b="1" dirty="0">
                <a:solidFill>
                  <a:srgbClr val="333333"/>
                </a:solidFill>
                <a:latin typeface="Arial"/>
                <a:ea typeface="Arial"/>
                <a:cs typeface="Arial"/>
                <a:sym typeface="Arial"/>
              </a:rPr>
              <a:t> -  </a:t>
            </a:r>
            <a:r>
              <a:rPr lang="en-US" sz="6400" b="1" dirty="0" err="1">
                <a:solidFill>
                  <a:srgbClr val="333333"/>
                </a:solidFill>
                <a:latin typeface="Arial"/>
                <a:ea typeface="Arial"/>
                <a:cs typeface="Arial"/>
                <a:sym typeface="Arial"/>
              </a:rPr>
              <a:t>hugljómun</a:t>
            </a:r>
            <a:r>
              <a:rPr lang="en-US" sz="6400" b="1" dirty="0">
                <a:solidFill>
                  <a:srgbClr val="333333"/>
                </a:solidFill>
                <a:latin typeface="Arial"/>
                <a:ea typeface="Arial"/>
                <a:cs typeface="Arial"/>
                <a:sym typeface="Arial"/>
              </a:rPr>
              <a:t> um </a:t>
            </a:r>
            <a:r>
              <a:rPr lang="en-US" sz="6400" b="1" dirty="0" err="1">
                <a:solidFill>
                  <a:srgbClr val="333333"/>
                </a:solidFill>
                <a:latin typeface="Arial"/>
                <a:ea typeface="Arial"/>
                <a:cs typeface="Arial"/>
                <a:sym typeface="Arial"/>
              </a:rPr>
              <a:t>gildi</a:t>
            </a:r>
            <a:r>
              <a:rPr lang="en-US" sz="6400" b="1" dirty="0">
                <a:solidFill>
                  <a:srgbClr val="333333"/>
                </a:solidFill>
                <a:latin typeface="Arial"/>
                <a:ea typeface="Arial"/>
                <a:cs typeface="Arial"/>
                <a:sym typeface="Arial"/>
              </a:rPr>
              <a:t> </a:t>
            </a:r>
            <a:r>
              <a:rPr lang="en-US" sz="6400" b="1" dirty="0" err="1">
                <a:solidFill>
                  <a:srgbClr val="333333"/>
                </a:solidFill>
                <a:latin typeface="Arial"/>
                <a:ea typeface="Arial"/>
                <a:cs typeface="Arial"/>
                <a:sym typeface="Arial"/>
              </a:rPr>
              <a:t>fjölskyldutíma</a:t>
            </a:r>
            <a:r>
              <a:rPr lang="en-US" sz="6400" b="1" dirty="0">
                <a:solidFill>
                  <a:srgbClr val="333333"/>
                </a:solidFill>
                <a:latin typeface="Arial"/>
                <a:ea typeface="Arial"/>
                <a:cs typeface="Arial"/>
                <a:sym typeface="Arial"/>
              </a:rPr>
              <a:t>, </a:t>
            </a:r>
            <a:r>
              <a:rPr lang="en-US" sz="6400" b="1" dirty="0" err="1">
                <a:solidFill>
                  <a:srgbClr val="333333"/>
                </a:solidFill>
                <a:latin typeface="Arial"/>
                <a:ea typeface="Arial"/>
                <a:cs typeface="Arial"/>
                <a:sym typeface="Arial"/>
              </a:rPr>
              <a:t>fjarvinnu</a:t>
            </a:r>
            <a:r>
              <a:rPr lang="en-US" sz="6400" b="1" dirty="0">
                <a:solidFill>
                  <a:srgbClr val="333333"/>
                </a:solidFill>
                <a:latin typeface="Arial"/>
                <a:ea typeface="Arial"/>
                <a:cs typeface="Arial"/>
                <a:sym typeface="Arial"/>
              </a:rPr>
              <a:t>, </a:t>
            </a:r>
            <a:r>
              <a:rPr lang="en-US" sz="6400" b="1" dirty="0" err="1">
                <a:solidFill>
                  <a:srgbClr val="333333"/>
                </a:solidFill>
                <a:latin typeface="Arial"/>
                <a:ea typeface="Arial"/>
                <a:cs typeface="Arial"/>
                <a:sym typeface="Arial"/>
              </a:rPr>
              <a:t>ferðatíma</a:t>
            </a:r>
            <a:r>
              <a:rPr lang="en-US" sz="6400" b="1" dirty="0">
                <a:solidFill>
                  <a:srgbClr val="333333"/>
                </a:solidFill>
                <a:latin typeface="Arial"/>
                <a:ea typeface="Arial"/>
                <a:cs typeface="Arial"/>
                <a:sym typeface="Arial"/>
              </a:rPr>
              <a:t>, </a:t>
            </a:r>
            <a:r>
              <a:rPr lang="en-US" sz="6400" b="1" dirty="0" err="1">
                <a:solidFill>
                  <a:srgbClr val="333333"/>
                </a:solidFill>
                <a:latin typeface="Arial"/>
                <a:ea typeface="Arial"/>
                <a:cs typeface="Arial"/>
                <a:sym typeface="Arial"/>
              </a:rPr>
              <a:t>ástríðuverkefni</a:t>
            </a:r>
            <a:r>
              <a:rPr lang="en-US" sz="6400" b="1" dirty="0">
                <a:solidFill>
                  <a:srgbClr val="333333"/>
                </a:solidFill>
                <a:latin typeface="Arial"/>
                <a:ea typeface="Arial"/>
                <a:cs typeface="Arial"/>
                <a:sym typeface="Arial"/>
              </a:rPr>
              <a:t>, </a:t>
            </a:r>
            <a:r>
              <a:rPr lang="en-US" sz="6400" b="1" dirty="0" err="1">
                <a:solidFill>
                  <a:srgbClr val="333333"/>
                </a:solidFill>
                <a:latin typeface="Arial"/>
                <a:ea typeface="Arial"/>
                <a:cs typeface="Arial"/>
                <a:sym typeface="Arial"/>
              </a:rPr>
              <a:t>íhugun</a:t>
            </a:r>
            <a:r>
              <a:rPr lang="en-US" sz="6400" b="1" dirty="0">
                <a:solidFill>
                  <a:srgbClr val="333333"/>
                </a:solidFill>
                <a:latin typeface="Arial"/>
                <a:ea typeface="Arial"/>
                <a:cs typeface="Arial"/>
                <a:sym typeface="Arial"/>
              </a:rPr>
              <a:t> um líf og </a:t>
            </a:r>
            <a:r>
              <a:rPr lang="en-US" sz="6400" b="1" dirty="0" err="1">
                <a:solidFill>
                  <a:srgbClr val="333333"/>
                </a:solidFill>
                <a:latin typeface="Arial"/>
                <a:ea typeface="Arial"/>
                <a:cs typeface="Arial"/>
                <a:sym typeface="Arial"/>
              </a:rPr>
              <a:t>dauða</a:t>
            </a:r>
            <a:endParaRPr lang="en-US" sz="6400" b="1" dirty="0">
              <a:solidFill>
                <a:srgbClr val="333333"/>
              </a:solidFill>
              <a:latin typeface="Arial"/>
              <a:ea typeface="Arial"/>
              <a:cs typeface="Arial"/>
              <a:sym typeface="Arial"/>
            </a:endParaRPr>
          </a:p>
          <a:p>
            <a:pPr marL="457200" lvl="0" indent="-342900" algn="l" rtl="0">
              <a:lnSpc>
                <a:spcPct val="100000"/>
              </a:lnSpc>
              <a:spcBef>
                <a:spcPts val="360"/>
              </a:spcBef>
              <a:spcAft>
                <a:spcPts val="0"/>
              </a:spcAft>
              <a:buSzPct val="112500"/>
              <a:buFont typeface="Arial"/>
              <a:buChar char="•"/>
            </a:pPr>
            <a:endParaRPr lang="en-US" sz="6400" b="1" dirty="0">
              <a:solidFill>
                <a:srgbClr val="333333"/>
              </a:solidFill>
              <a:latin typeface="Arial"/>
              <a:ea typeface="Arial"/>
              <a:cs typeface="Arial"/>
              <a:sym typeface="Arial"/>
            </a:endParaRPr>
          </a:p>
          <a:p>
            <a:pPr marL="457200" lvl="0" indent="-342900" algn="l" rtl="0">
              <a:lnSpc>
                <a:spcPct val="100000"/>
              </a:lnSpc>
              <a:spcBef>
                <a:spcPts val="360"/>
              </a:spcBef>
              <a:spcAft>
                <a:spcPts val="0"/>
              </a:spcAft>
              <a:buSzPct val="112500"/>
              <a:buFont typeface="Arial"/>
              <a:buChar char="•"/>
            </a:pPr>
            <a:r>
              <a:rPr lang="en-US" sz="6400" b="1" dirty="0">
                <a:solidFill>
                  <a:srgbClr val="333333"/>
                </a:solidFill>
                <a:latin typeface="Arial"/>
                <a:ea typeface="Arial"/>
                <a:cs typeface="Arial"/>
                <a:sym typeface="Arial"/>
              </a:rPr>
              <a:t>Ekki </a:t>
            </a:r>
            <a:r>
              <a:rPr lang="en-US" sz="6400" b="1" dirty="0" err="1">
                <a:solidFill>
                  <a:srgbClr val="333333"/>
                </a:solidFill>
                <a:latin typeface="Arial"/>
                <a:ea typeface="Arial"/>
                <a:cs typeface="Arial"/>
                <a:sym typeface="Arial"/>
              </a:rPr>
              <a:t>tímabudnið</a:t>
            </a:r>
            <a:r>
              <a:rPr lang="en-US" sz="6400" b="1" dirty="0">
                <a:solidFill>
                  <a:srgbClr val="333333"/>
                </a:solidFill>
                <a:latin typeface="Arial"/>
                <a:ea typeface="Arial"/>
                <a:cs typeface="Arial"/>
                <a:sym typeface="Arial"/>
              </a:rPr>
              <a:t> heldur </a:t>
            </a:r>
            <a:r>
              <a:rPr lang="en-US" sz="6400" b="1" dirty="0" err="1">
                <a:solidFill>
                  <a:srgbClr val="333333"/>
                </a:solidFill>
                <a:latin typeface="Arial"/>
                <a:ea typeface="Arial"/>
                <a:cs typeface="Arial"/>
                <a:sym typeface="Arial"/>
              </a:rPr>
              <a:t>hrein</a:t>
            </a:r>
            <a:r>
              <a:rPr lang="en-US" sz="6400" b="1" dirty="0">
                <a:solidFill>
                  <a:srgbClr val="333333"/>
                </a:solidFill>
                <a:latin typeface="Arial"/>
                <a:ea typeface="Arial"/>
                <a:cs typeface="Arial"/>
                <a:sym typeface="Arial"/>
              </a:rPr>
              <a:t> </a:t>
            </a:r>
            <a:r>
              <a:rPr lang="en-US" sz="6400" b="1" dirty="0" err="1">
                <a:solidFill>
                  <a:srgbClr val="333333"/>
                </a:solidFill>
                <a:latin typeface="Arial"/>
                <a:ea typeface="Arial"/>
                <a:cs typeface="Arial"/>
                <a:sym typeface="Arial"/>
              </a:rPr>
              <a:t>endurstilling</a:t>
            </a:r>
            <a:r>
              <a:rPr lang="en-US" sz="6400" b="1" dirty="0">
                <a:solidFill>
                  <a:srgbClr val="333333"/>
                </a:solidFill>
                <a:latin typeface="Arial"/>
                <a:ea typeface="Arial"/>
                <a:cs typeface="Arial"/>
                <a:sym typeface="Arial"/>
              </a:rPr>
              <a:t>. </a:t>
            </a:r>
            <a:r>
              <a:rPr lang="en-US" sz="6400" b="1" dirty="0" err="1">
                <a:solidFill>
                  <a:srgbClr val="333333"/>
                </a:solidFill>
                <a:latin typeface="Arial"/>
                <a:ea typeface="Arial"/>
                <a:cs typeface="Arial"/>
                <a:sym typeface="Arial"/>
              </a:rPr>
              <a:t>Viðhorf</a:t>
            </a:r>
            <a:r>
              <a:rPr lang="en-US" sz="6400" b="1" dirty="0">
                <a:solidFill>
                  <a:srgbClr val="333333"/>
                </a:solidFill>
                <a:latin typeface="Arial"/>
                <a:ea typeface="Arial"/>
                <a:cs typeface="Arial"/>
                <a:sym typeface="Arial"/>
              </a:rPr>
              <a:t> </a:t>
            </a:r>
            <a:r>
              <a:rPr lang="en-US" sz="6400" b="1" dirty="0" err="1">
                <a:solidFill>
                  <a:srgbClr val="333333"/>
                </a:solidFill>
                <a:latin typeface="Arial"/>
                <a:ea typeface="Arial"/>
                <a:cs typeface="Arial"/>
                <a:sym typeface="Arial"/>
              </a:rPr>
              <a:t>til</a:t>
            </a:r>
            <a:r>
              <a:rPr lang="en-US" sz="6400" b="1" dirty="0">
                <a:solidFill>
                  <a:srgbClr val="333333"/>
                </a:solidFill>
                <a:latin typeface="Arial"/>
                <a:ea typeface="Arial"/>
                <a:cs typeface="Arial"/>
                <a:sym typeface="Arial"/>
              </a:rPr>
              <a:t> vinnu </a:t>
            </a:r>
            <a:r>
              <a:rPr lang="en-US" sz="6400" b="1" dirty="0" err="1">
                <a:solidFill>
                  <a:srgbClr val="333333"/>
                </a:solidFill>
                <a:latin typeface="Arial"/>
                <a:ea typeface="Arial"/>
                <a:cs typeface="Arial"/>
                <a:sym typeface="Arial"/>
              </a:rPr>
              <a:t>hafi</a:t>
            </a:r>
            <a:r>
              <a:rPr lang="en-US" sz="6400" b="1" dirty="0">
                <a:solidFill>
                  <a:srgbClr val="333333"/>
                </a:solidFill>
                <a:latin typeface="Arial"/>
                <a:ea typeface="Arial"/>
                <a:cs typeface="Arial"/>
                <a:sym typeface="Arial"/>
              </a:rPr>
              <a:t> </a:t>
            </a:r>
            <a:r>
              <a:rPr lang="en-US" sz="6400" b="1" dirty="0" err="1">
                <a:solidFill>
                  <a:srgbClr val="333333"/>
                </a:solidFill>
                <a:latin typeface="Arial"/>
                <a:ea typeface="Arial"/>
                <a:cs typeface="Arial"/>
                <a:sym typeface="Arial"/>
              </a:rPr>
              <a:t>breyst</a:t>
            </a:r>
            <a:r>
              <a:rPr lang="en-US" sz="6400" b="1" dirty="0">
                <a:solidFill>
                  <a:srgbClr val="333333"/>
                </a:solidFill>
                <a:latin typeface="Arial"/>
                <a:ea typeface="Arial"/>
                <a:cs typeface="Arial"/>
                <a:sym typeface="Arial"/>
              </a:rPr>
              <a:t> </a:t>
            </a:r>
            <a:r>
              <a:rPr lang="en-US" sz="6400" b="1" dirty="0" err="1">
                <a:solidFill>
                  <a:srgbClr val="333333"/>
                </a:solidFill>
                <a:latin typeface="Arial"/>
                <a:ea typeface="Arial"/>
                <a:cs typeface="Arial"/>
                <a:sym typeface="Arial"/>
              </a:rPr>
              <a:t>til</a:t>
            </a:r>
            <a:r>
              <a:rPr lang="en-US" sz="6400" b="1" dirty="0">
                <a:solidFill>
                  <a:srgbClr val="333333"/>
                </a:solidFill>
                <a:latin typeface="Arial"/>
                <a:ea typeface="Arial"/>
                <a:cs typeface="Arial"/>
                <a:sym typeface="Arial"/>
              </a:rPr>
              <a:t> </a:t>
            </a:r>
            <a:r>
              <a:rPr lang="en-US" sz="6400" b="1" dirty="0" err="1">
                <a:solidFill>
                  <a:srgbClr val="333333"/>
                </a:solidFill>
                <a:latin typeface="Arial"/>
                <a:ea typeface="Arial"/>
                <a:cs typeface="Arial"/>
                <a:sym typeface="Arial"/>
              </a:rPr>
              <a:t>frambúðar</a:t>
            </a:r>
            <a:r>
              <a:rPr lang="en-US" sz="6400" b="1" dirty="0">
                <a:solidFill>
                  <a:srgbClr val="333333"/>
                </a:solidFill>
                <a:latin typeface="Arial"/>
                <a:ea typeface="Arial"/>
                <a:cs typeface="Arial"/>
                <a:sym typeface="Arial"/>
              </a:rPr>
              <a:t>. </a:t>
            </a:r>
          </a:p>
          <a:p>
            <a:pPr marL="457200" lvl="0" indent="-330200" algn="l" rtl="0">
              <a:lnSpc>
                <a:spcPct val="100000"/>
              </a:lnSpc>
              <a:spcBef>
                <a:spcPts val="360"/>
              </a:spcBef>
              <a:spcAft>
                <a:spcPts val="0"/>
              </a:spcAft>
              <a:buClr>
                <a:srgbClr val="333333"/>
              </a:buClr>
              <a:buSzPct val="100000"/>
              <a:buFont typeface="Arial"/>
              <a:buChar char="•"/>
            </a:pPr>
            <a:endParaRPr sz="6400" b="1" dirty="0">
              <a:solidFill>
                <a:srgbClr val="333333"/>
              </a:solidFill>
              <a:latin typeface="Arial"/>
              <a:ea typeface="Arial"/>
              <a:cs typeface="Arial"/>
              <a:sym typeface="Arial"/>
            </a:endParaRPr>
          </a:p>
          <a:p>
            <a:pPr marL="457200" lvl="0" indent="-228600" algn="l" rtl="0">
              <a:lnSpc>
                <a:spcPct val="100000"/>
              </a:lnSpc>
              <a:spcBef>
                <a:spcPts val="360"/>
              </a:spcBef>
              <a:spcAft>
                <a:spcPts val="0"/>
              </a:spcAft>
              <a:buSzPct val="150000"/>
              <a:buFont typeface="Arial"/>
              <a:buNone/>
            </a:pPr>
            <a:endParaRPr sz="4800" b="1" i="1" dirty="0">
              <a:solidFill>
                <a:srgbClr val="333333"/>
              </a:solidFill>
              <a:latin typeface="Arial"/>
              <a:ea typeface="Arial"/>
              <a:cs typeface="Arial"/>
              <a:sym typeface="Arial"/>
            </a:endParaRPr>
          </a:p>
          <a:p>
            <a:pPr marL="457200" lvl="0" indent="-228600" algn="l" rtl="0">
              <a:lnSpc>
                <a:spcPct val="100000"/>
              </a:lnSpc>
              <a:spcBef>
                <a:spcPts val="360"/>
              </a:spcBef>
              <a:spcAft>
                <a:spcPts val="0"/>
              </a:spcAft>
              <a:buSzPct val="150000"/>
              <a:buFont typeface="Arial"/>
              <a:buNone/>
            </a:pPr>
            <a:endParaRPr sz="4800" b="1" i="1" dirty="0">
              <a:solidFill>
                <a:srgbClr val="333333"/>
              </a:solidFill>
              <a:latin typeface="Arial"/>
              <a:ea typeface="Arial"/>
              <a:cs typeface="Arial"/>
              <a:sym typeface="Arial"/>
            </a:endParaRPr>
          </a:p>
          <a:p>
            <a:pPr marL="457200" lvl="0" indent="-228600" algn="l" rtl="0">
              <a:lnSpc>
                <a:spcPct val="100000"/>
              </a:lnSpc>
              <a:spcBef>
                <a:spcPts val="360"/>
              </a:spcBef>
              <a:spcAft>
                <a:spcPts val="0"/>
              </a:spcAft>
              <a:buSzPct val="150000"/>
              <a:buFont typeface="Arial"/>
              <a:buNone/>
            </a:pPr>
            <a:endParaRPr sz="4800" b="1" i="1" dirty="0">
              <a:solidFill>
                <a:srgbClr val="333333"/>
              </a:solidFill>
              <a:latin typeface="Arial"/>
              <a:ea typeface="Arial"/>
              <a:cs typeface="Arial"/>
              <a:sym typeface="Arial"/>
            </a:endParaRPr>
          </a:p>
          <a:p>
            <a:pPr marL="457200" lvl="0" indent="-228600" algn="l" rtl="0">
              <a:lnSpc>
                <a:spcPct val="100000"/>
              </a:lnSpc>
              <a:spcBef>
                <a:spcPts val="360"/>
              </a:spcBef>
              <a:spcAft>
                <a:spcPts val="0"/>
              </a:spcAft>
              <a:buSzPct val="150000"/>
              <a:buFont typeface="Arial"/>
              <a:buNone/>
            </a:pPr>
            <a:endParaRPr sz="4800" b="1" i="1" dirty="0">
              <a:solidFill>
                <a:srgbClr val="333333"/>
              </a:solidFill>
              <a:latin typeface="Arial"/>
              <a:ea typeface="Arial"/>
              <a:cs typeface="Arial"/>
              <a:sym typeface="Arial"/>
            </a:endParaRPr>
          </a:p>
          <a:p>
            <a:pPr marL="457200" lvl="0" indent="-228600" algn="l" rtl="0">
              <a:lnSpc>
                <a:spcPct val="100000"/>
              </a:lnSpc>
              <a:spcBef>
                <a:spcPts val="360"/>
              </a:spcBef>
              <a:spcAft>
                <a:spcPts val="0"/>
              </a:spcAft>
              <a:buSzPct val="150000"/>
              <a:buFont typeface="Arial"/>
              <a:buNone/>
            </a:pPr>
            <a:endParaRPr sz="4800" b="1" i="1" dirty="0">
              <a:solidFill>
                <a:srgbClr val="333333"/>
              </a:solidFill>
              <a:latin typeface="Arial"/>
              <a:ea typeface="Arial"/>
              <a:cs typeface="Arial"/>
              <a:sym typeface="Arial"/>
            </a:endParaRPr>
          </a:p>
          <a:p>
            <a:pPr marL="457200" lvl="0" indent="-228600" algn="l" rtl="0">
              <a:lnSpc>
                <a:spcPct val="100000"/>
              </a:lnSpc>
              <a:spcBef>
                <a:spcPts val="360"/>
              </a:spcBef>
              <a:spcAft>
                <a:spcPts val="0"/>
              </a:spcAft>
              <a:buSzPct val="150000"/>
              <a:buFont typeface="Arial"/>
              <a:buNone/>
            </a:pPr>
            <a:endParaRPr sz="4800" b="1" i="1" dirty="0">
              <a:solidFill>
                <a:srgbClr val="333333"/>
              </a:solidFill>
              <a:latin typeface="Arial"/>
              <a:ea typeface="Arial"/>
              <a:cs typeface="Arial"/>
              <a:sym typeface="Arial"/>
            </a:endParaRPr>
          </a:p>
          <a:p>
            <a:pPr marL="457200" lvl="0" indent="-228600" algn="l" rtl="0">
              <a:lnSpc>
                <a:spcPct val="100000"/>
              </a:lnSpc>
              <a:spcBef>
                <a:spcPts val="360"/>
              </a:spcBef>
              <a:spcAft>
                <a:spcPts val="0"/>
              </a:spcAft>
              <a:buSzPct val="150000"/>
              <a:buFont typeface="Arial"/>
              <a:buNone/>
            </a:pPr>
            <a:endParaRPr sz="4800" b="1" i="1" dirty="0">
              <a:solidFill>
                <a:srgbClr val="333333"/>
              </a:solidFill>
              <a:latin typeface="Arial"/>
              <a:ea typeface="Arial"/>
              <a:cs typeface="Arial"/>
              <a:sym typeface="Arial"/>
            </a:endParaRPr>
          </a:p>
          <a:p>
            <a:pPr marL="457200" lvl="0" indent="-228600" algn="l" rtl="0">
              <a:lnSpc>
                <a:spcPct val="100000"/>
              </a:lnSpc>
              <a:spcBef>
                <a:spcPts val="360"/>
              </a:spcBef>
              <a:spcAft>
                <a:spcPts val="0"/>
              </a:spcAft>
              <a:buSzPct val="150000"/>
              <a:buFont typeface="Arial"/>
              <a:buNone/>
            </a:pPr>
            <a:endParaRPr sz="4800" b="1" i="1" dirty="0">
              <a:solidFill>
                <a:srgbClr val="333333"/>
              </a:solidFill>
              <a:latin typeface="Arial"/>
              <a:ea typeface="Arial"/>
              <a:cs typeface="Arial"/>
              <a:sym typeface="Arial"/>
            </a:endParaRPr>
          </a:p>
          <a:p>
            <a:pPr marL="457200" lvl="0" indent="-228600" algn="l" rtl="0">
              <a:lnSpc>
                <a:spcPct val="100000"/>
              </a:lnSpc>
              <a:spcBef>
                <a:spcPts val="360"/>
              </a:spcBef>
              <a:spcAft>
                <a:spcPts val="0"/>
              </a:spcAft>
              <a:buSzPct val="150000"/>
              <a:buFont typeface="Arial"/>
              <a:buNone/>
            </a:pPr>
            <a:endParaRPr sz="4800" b="1" i="1" dirty="0">
              <a:solidFill>
                <a:srgbClr val="333333"/>
              </a:solidFill>
              <a:latin typeface="Arial"/>
              <a:ea typeface="Arial"/>
              <a:cs typeface="Arial"/>
              <a:sym typeface="Arial"/>
            </a:endParaRPr>
          </a:p>
          <a:p>
            <a:pPr marL="457200" lvl="0" indent="-228600" algn="l" rtl="0">
              <a:lnSpc>
                <a:spcPct val="100000"/>
              </a:lnSpc>
              <a:spcBef>
                <a:spcPts val="360"/>
              </a:spcBef>
              <a:spcAft>
                <a:spcPts val="0"/>
              </a:spcAft>
              <a:buSzPct val="150000"/>
              <a:buFont typeface="Arial"/>
              <a:buNone/>
            </a:pPr>
            <a:endParaRPr sz="4800" b="1" i="1" dirty="0">
              <a:solidFill>
                <a:srgbClr val="333333"/>
              </a:solidFill>
              <a:latin typeface="Arial"/>
              <a:ea typeface="Arial"/>
              <a:cs typeface="Arial"/>
              <a:sym typeface="Arial"/>
            </a:endParaRPr>
          </a:p>
          <a:p>
            <a:pPr marL="457200" lvl="0" indent="-228600" algn="l" rtl="0">
              <a:lnSpc>
                <a:spcPct val="100000"/>
              </a:lnSpc>
              <a:spcBef>
                <a:spcPts val="360"/>
              </a:spcBef>
              <a:spcAft>
                <a:spcPts val="0"/>
              </a:spcAft>
              <a:buSzPct val="150000"/>
              <a:buFont typeface="Arial"/>
              <a:buNone/>
            </a:pPr>
            <a:endParaRPr sz="4800" b="1" i="1" dirty="0">
              <a:solidFill>
                <a:srgbClr val="333333"/>
              </a:solidFill>
              <a:latin typeface="Arial"/>
              <a:ea typeface="Arial"/>
              <a:cs typeface="Arial"/>
              <a:sym typeface="Arial"/>
            </a:endParaRPr>
          </a:p>
          <a:p>
            <a:pPr marL="457200" lvl="0" indent="-228600" algn="l" rtl="0">
              <a:lnSpc>
                <a:spcPct val="100000"/>
              </a:lnSpc>
              <a:spcBef>
                <a:spcPts val="360"/>
              </a:spcBef>
              <a:spcAft>
                <a:spcPts val="0"/>
              </a:spcAft>
              <a:buSzPct val="150000"/>
              <a:buFont typeface="Arial"/>
              <a:buNone/>
            </a:pPr>
            <a:endParaRPr sz="4800" b="1" i="1" dirty="0">
              <a:solidFill>
                <a:srgbClr val="333333"/>
              </a:solidFill>
              <a:latin typeface="Arial"/>
              <a:ea typeface="Arial"/>
              <a:cs typeface="Arial"/>
              <a:sym typeface="Arial"/>
            </a:endParaRPr>
          </a:p>
          <a:p>
            <a:pPr marL="457200" lvl="0" indent="-228600" algn="l" rtl="0">
              <a:lnSpc>
                <a:spcPct val="100000"/>
              </a:lnSpc>
              <a:spcBef>
                <a:spcPts val="360"/>
              </a:spcBef>
              <a:spcAft>
                <a:spcPts val="0"/>
              </a:spcAft>
              <a:buSzPct val="150000"/>
              <a:buFont typeface="Arial"/>
              <a:buNone/>
            </a:pPr>
            <a:endParaRPr sz="4800" b="1" i="1" dirty="0">
              <a:solidFill>
                <a:srgbClr val="333333"/>
              </a:solidFill>
              <a:latin typeface="Arial"/>
              <a:ea typeface="Arial"/>
              <a:cs typeface="Arial"/>
              <a:sym typeface="Arial"/>
            </a:endParaRPr>
          </a:p>
          <a:p>
            <a:pPr marL="457200" lvl="0" indent="-228600" algn="l" rtl="0">
              <a:lnSpc>
                <a:spcPct val="100000"/>
              </a:lnSpc>
              <a:spcBef>
                <a:spcPts val="360"/>
              </a:spcBef>
              <a:spcAft>
                <a:spcPts val="0"/>
              </a:spcAft>
              <a:buSzPct val="150000"/>
              <a:buFont typeface="Arial"/>
              <a:buNone/>
            </a:pPr>
            <a:endParaRPr sz="4800" b="1" i="1" dirty="0">
              <a:solidFill>
                <a:srgbClr val="333333"/>
              </a:solidFill>
              <a:latin typeface="Arial"/>
              <a:ea typeface="Arial"/>
              <a:cs typeface="Arial"/>
              <a:sym typeface="Arial"/>
            </a:endParaRPr>
          </a:p>
          <a:p>
            <a:pPr marL="457200" lvl="0" indent="-228600" algn="l" rtl="0">
              <a:lnSpc>
                <a:spcPct val="100000"/>
              </a:lnSpc>
              <a:spcBef>
                <a:spcPts val="360"/>
              </a:spcBef>
              <a:spcAft>
                <a:spcPts val="0"/>
              </a:spcAft>
              <a:buSzPct val="150000"/>
              <a:buFont typeface="Arial"/>
              <a:buNone/>
            </a:pPr>
            <a:endParaRPr sz="4800" b="1" i="1" dirty="0">
              <a:solidFill>
                <a:srgbClr val="333333"/>
              </a:solidFill>
              <a:latin typeface="Arial"/>
              <a:ea typeface="Arial"/>
              <a:cs typeface="Arial"/>
              <a:sym typeface="Arial"/>
            </a:endParaRPr>
          </a:p>
          <a:p>
            <a:pPr marL="457200" lvl="0" indent="0" algn="l" rtl="0">
              <a:lnSpc>
                <a:spcPct val="100000"/>
              </a:lnSpc>
              <a:spcBef>
                <a:spcPts val="360"/>
              </a:spcBef>
              <a:spcAft>
                <a:spcPts val="0"/>
              </a:spcAft>
              <a:buSzPct val="150000"/>
              <a:buNone/>
            </a:pPr>
            <a:endParaRPr sz="4800" dirty="0">
              <a:solidFill>
                <a:srgbClr val="333333"/>
              </a:solidFill>
              <a:latin typeface="Arial"/>
              <a:ea typeface="Arial"/>
              <a:cs typeface="Arial"/>
              <a:sym typeface="Arial"/>
            </a:endParaRPr>
          </a:p>
          <a:p>
            <a:pPr marL="457200" lvl="0" indent="0" algn="l" rtl="0">
              <a:lnSpc>
                <a:spcPct val="100000"/>
              </a:lnSpc>
              <a:spcBef>
                <a:spcPts val="360"/>
              </a:spcBef>
              <a:spcAft>
                <a:spcPts val="0"/>
              </a:spcAft>
              <a:buSzPct val="150000"/>
              <a:buNone/>
            </a:pPr>
            <a:endParaRPr sz="4800" dirty="0">
              <a:solidFill>
                <a:srgbClr val="333333"/>
              </a:solidFill>
              <a:latin typeface="Arial"/>
              <a:ea typeface="Arial"/>
              <a:cs typeface="Arial"/>
              <a:sym typeface="Arial"/>
            </a:endParaRPr>
          </a:p>
          <a:p>
            <a:pPr marL="457200" lvl="0" indent="0" algn="l" rtl="0">
              <a:lnSpc>
                <a:spcPct val="100000"/>
              </a:lnSpc>
              <a:spcBef>
                <a:spcPts val="360"/>
              </a:spcBef>
              <a:spcAft>
                <a:spcPts val="0"/>
              </a:spcAft>
              <a:buSzPts val="1800"/>
              <a:buNone/>
            </a:pPr>
            <a:r>
              <a:rPr lang="en-US" b="0" i="0" dirty="0">
                <a:solidFill>
                  <a:srgbClr val="333333"/>
                </a:solidFill>
                <a:latin typeface="Arial"/>
                <a:ea typeface="Arial"/>
                <a:cs typeface="Arial"/>
                <a:sym typeface="Arial"/>
              </a:rPr>
              <a:t>https://www.nortonrosefulbright.com/en-nl/knowledge/publications/cc03a277/the-great-resignation-a-global-risk#:~:text=The%20term%20'Great%20Resignation'%20was,the%20end%20of%20the%20pandemic.</a:t>
            </a:r>
            <a:endParaRPr sz="1600" dirty="0"/>
          </a:p>
          <a:p>
            <a:pPr marL="0" lvl="0" indent="0" algn="l" rtl="0">
              <a:lnSpc>
                <a:spcPct val="100000"/>
              </a:lnSpc>
              <a:spcBef>
                <a:spcPts val="360"/>
              </a:spcBef>
              <a:spcAft>
                <a:spcPts val="0"/>
              </a:spcAft>
              <a:buSzPct val="150000"/>
              <a:buNone/>
            </a:pPr>
            <a:endParaRPr sz="48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900" dirty="0">
              <a:solidFill>
                <a:srgbClr val="000000"/>
              </a:solidFill>
              <a:highlight>
                <a:schemeClr val="lt1"/>
              </a:highlight>
              <a:latin typeface="Arial"/>
              <a:ea typeface="Arial"/>
              <a:cs typeface="Arial"/>
              <a:sym typeface="Arial"/>
            </a:endParaRPr>
          </a:p>
        </p:txBody>
      </p:sp>
      <p:sp>
        <p:nvSpPr>
          <p:cNvPr id="251" name="Google Shape;251;p47"/>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52" name="Google Shape;252;p47"/>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253" name="Google Shape;253;p47"/>
          <p:cNvPicPr preferRelativeResize="0"/>
          <p:nvPr/>
        </p:nvPicPr>
        <p:blipFill rotWithShape="1">
          <a:blip r:embed="rId4">
            <a:alphaModFix/>
          </a:blip>
          <a:srcRect/>
          <a:stretch/>
        </p:blipFill>
        <p:spPr>
          <a:xfrm>
            <a:off x="7718900" y="6209113"/>
            <a:ext cx="1261242" cy="584750"/>
          </a:xfrm>
          <a:prstGeom prst="rect">
            <a:avLst/>
          </a:prstGeom>
          <a:noFill/>
          <a:ln>
            <a:noFill/>
          </a:ln>
        </p:spPr>
      </p:pic>
      <p:pic>
        <p:nvPicPr>
          <p:cNvPr id="254" name="Google Shape;254;p47"/>
          <p:cNvPicPr preferRelativeResize="0"/>
          <p:nvPr/>
        </p:nvPicPr>
        <p:blipFill rotWithShape="1">
          <a:blip r:embed="rId5">
            <a:alphaModFix/>
          </a:blip>
          <a:srcRect/>
          <a:stretch/>
        </p:blipFill>
        <p:spPr>
          <a:xfrm>
            <a:off x="424695" y="3074415"/>
            <a:ext cx="7924826" cy="3473024"/>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3061</TotalTime>
  <Words>3894</Words>
  <Application>Microsoft Office PowerPoint</Application>
  <PresentationFormat>On-screen Show (4:3)</PresentationFormat>
  <Paragraphs>464</Paragraphs>
  <Slides>33</Slides>
  <Notes>33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33</vt:i4>
      </vt:variant>
    </vt:vector>
  </HeadingPairs>
  <TitlesOfParts>
    <vt:vector size="46" baseType="lpstr">
      <vt:lpstr>Poppins</vt:lpstr>
      <vt:lpstr>graphikweb-regular</vt:lpstr>
      <vt:lpstr>acumin-pro</vt:lpstr>
      <vt:lpstr>Suisse Int'l</vt:lpstr>
      <vt:lpstr>Roboto</vt:lpstr>
      <vt:lpstr>Google Sans</vt:lpstr>
      <vt:lpstr>Helvetica Neue</vt:lpstr>
      <vt:lpstr>Helvetica</vt:lpstr>
      <vt:lpstr>Arial</vt:lpstr>
      <vt:lpstr>Arial</vt:lpstr>
      <vt:lpstr>Calibri</vt:lpstr>
      <vt:lpstr>Roboto</vt:lpstr>
      <vt:lpstr>Office Theme</vt:lpstr>
      <vt:lpstr>PowerPoint Presentation</vt:lpstr>
      <vt:lpstr>PowerPoint Presentation</vt:lpstr>
      <vt:lpstr>Jafnréttisstofa - stjórnsýsla á sviði jafnréttismála </vt:lpstr>
      <vt:lpstr>Verkefnið Fjölbreytni í fyrirrúmi</vt:lpstr>
      <vt:lpstr>Verkefnið Fjölbreytni í fyrirrúmi – upprifjun á síðustu lotu</vt:lpstr>
      <vt:lpstr>Efni lotunnar:</vt:lpstr>
      <vt:lpstr>Valdaskipti? </vt:lpstr>
      <vt:lpstr>Hvers væntir starfsfólk af vinnunni?</vt:lpstr>
      <vt:lpstr> Eftir Covid – tilfærslan mikla -Dr Anthony Klotz </vt:lpstr>
      <vt:lpstr>Afleiðingar Covid – tilfærslan mikla</vt:lpstr>
      <vt:lpstr>Þeir sem “flexa” fyrst líklegri til að næla í besta fólkið</vt:lpstr>
      <vt:lpstr>  </vt:lpstr>
      <vt:lpstr>Atvinnurekendur þurfa að miða markaðssetningu að mismunandi kynslóðum þar sem væntingar þeirri til vinnu eru misjafnar</vt:lpstr>
      <vt:lpstr>En eru fyrirtæki/stofnanir að höfða til mismunandi hópa atvinnuleitenda?</vt:lpstr>
      <vt:lpstr>Fjarvinna í forgangi en með vinnuaðstöðu til að sinna teymisvinnu</vt:lpstr>
      <vt:lpstr> Dæmi um vinnumiðlun site-Otta</vt:lpstr>
      <vt:lpstr>Valdajafnvægi raskast í uppsveiflu og samdrætti</vt:lpstr>
      <vt:lpstr>Verðbólga og hækkandi framfærslukostnaður</vt:lpstr>
      <vt:lpstr> AIDA-attention, interest, desire, action…</vt:lpstr>
      <vt:lpstr>BREAK</vt:lpstr>
      <vt:lpstr>Birgir og Baldur (framleiðslufyrirtæki LMF)</vt:lpstr>
      <vt:lpstr>Niðurstöður starfsmannakönnunar.</vt:lpstr>
      <vt:lpstr>Niðurstöður starfsmannakönnunar.</vt:lpstr>
      <vt:lpstr>Birgir og Baldur (framleiðslufyrirtæki LMF)</vt:lpstr>
      <vt:lpstr>Fjölbreytnispjöld</vt:lpstr>
      <vt:lpstr>Flexonomics- efnahagslegt og fjárhagslegt gildi sveigjanleika; Hugmyndir</vt:lpstr>
      <vt:lpstr>Kostir þess að safna upplýsingum um reynslu innan vinnustaðar</vt:lpstr>
      <vt:lpstr>Matsblað</vt:lpstr>
      <vt:lpstr> Spurningar?  Takk fyrir þátttökuna!  </vt:lpstr>
      <vt:lpstr>Næst á dagskrá í DIO</vt:lpstr>
      <vt:lpstr>Tilvísanir og heimildir</vt:lpstr>
      <vt:lpstr>Ítarefni og gagnlegar vefsíður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sid</dc:creator>
  <cp:lastModifiedBy>Hjalti Ómar Ágústsson - JAFNT</cp:lastModifiedBy>
  <cp:revision>20</cp:revision>
  <dcterms:created xsi:type="dcterms:W3CDTF">2021-12-22T09:39:46Z</dcterms:created>
  <dcterms:modified xsi:type="dcterms:W3CDTF">2023-10-10T14:38:06Z</dcterms:modified>
</cp:coreProperties>
</file>