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5"/>
  </p:notesMasterIdLst>
  <p:sldIdLst>
    <p:sldId id="256" r:id="rId2"/>
    <p:sldId id="291" r:id="rId3"/>
    <p:sldId id="304" r:id="rId4"/>
    <p:sldId id="305" r:id="rId5"/>
    <p:sldId id="307" r:id="rId6"/>
    <p:sldId id="316" r:id="rId7"/>
    <p:sldId id="275" r:id="rId8"/>
    <p:sldId id="312" r:id="rId9"/>
    <p:sldId id="298" r:id="rId10"/>
    <p:sldId id="294" r:id="rId11"/>
    <p:sldId id="296" r:id="rId12"/>
    <p:sldId id="297" r:id="rId13"/>
    <p:sldId id="309" r:id="rId14"/>
    <p:sldId id="303" r:id="rId15"/>
    <p:sldId id="299" r:id="rId16"/>
    <p:sldId id="292" r:id="rId17"/>
    <p:sldId id="302" r:id="rId18"/>
    <p:sldId id="300" r:id="rId19"/>
    <p:sldId id="310" r:id="rId20"/>
    <p:sldId id="311" r:id="rId21"/>
    <p:sldId id="313" r:id="rId22"/>
    <p:sldId id="314" r:id="rId23"/>
    <p:sldId id="315" r:id="rId24"/>
  </p:sldIdLst>
  <p:sldSz cx="9144000" cy="6858000" type="screen4x3"/>
  <p:notesSz cx="6858000" cy="9144000"/>
  <p:defaultTextStyle>
    <a:defPPr>
      <a:defRPr lang="is-I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B1E"/>
    <a:srgbClr val="EEF4EC"/>
    <a:srgbClr val="CBE0C6"/>
    <a:srgbClr val="A5B777"/>
    <a:srgbClr val="5E985E"/>
    <a:srgbClr val="76954D"/>
    <a:srgbClr val="6F8555"/>
    <a:srgbClr val="606060"/>
  </p:clrMru>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s-IS" noProof="0" smtClean="0"/>
              <a:t>Click to edit Master text styles</a:t>
            </a:r>
          </a:p>
          <a:p>
            <a:pPr lvl="1"/>
            <a:r>
              <a:rPr lang="is-IS" noProof="0" smtClean="0"/>
              <a:t>Second level</a:t>
            </a:r>
          </a:p>
          <a:p>
            <a:pPr lvl="2"/>
            <a:r>
              <a:rPr lang="is-IS" noProof="0" smtClean="0"/>
              <a:t>Third level</a:t>
            </a:r>
          </a:p>
          <a:p>
            <a:pPr lvl="3"/>
            <a:r>
              <a:rPr lang="is-IS" noProof="0" smtClean="0"/>
              <a:t>Fourth level</a:t>
            </a:r>
          </a:p>
          <a:p>
            <a:pPr lvl="4"/>
            <a:r>
              <a:rPr lang="is-I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DAB1F03-44B5-4454-B144-EF04683E0920}" type="slidenum">
              <a:rPr lang="is-IS"/>
              <a:pPr>
                <a:defRPr/>
              </a:pPr>
              <a:t>‹#›</a:t>
            </a:fld>
            <a:endParaRPr lang="is-I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glaera">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381000" y="-1447800"/>
            <a:ext cx="9829800" cy="4989513"/>
          </a:xfrm>
          <a:prstGeom prst="rect">
            <a:avLst/>
          </a:prstGeom>
          <a:noFill/>
          <a:ln w="12700">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7000875" y="5565775"/>
            <a:ext cx="1858963" cy="982663"/>
          </a:xfrm>
          <a:prstGeom prst="rect">
            <a:avLst/>
          </a:prstGeom>
          <a:noFill/>
          <a:ln w="12700">
            <a:noFill/>
            <a:miter lim="800000"/>
            <a:headEnd/>
            <a:tailEnd/>
          </a:ln>
        </p:spPr>
      </p:pic>
      <p:sp>
        <p:nvSpPr>
          <p:cNvPr id="2" name="Title 1"/>
          <p:cNvSpPr>
            <a:spLocks noGrp="1"/>
          </p:cNvSpPr>
          <p:nvPr>
            <p:ph type="ctrTitle"/>
          </p:nvPr>
        </p:nvSpPr>
        <p:spPr>
          <a:xfrm>
            <a:off x="457200" y="2214554"/>
            <a:ext cx="7115196" cy="1470025"/>
          </a:xfrm>
        </p:spPr>
        <p:txBody>
          <a:bodyPr/>
          <a:lstStyle>
            <a:lvl1pPr algn="l">
              <a:defRPr sz="6000" b="1">
                <a:solidFill>
                  <a:srgbClr val="414B1E"/>
                </a:solidFill>
                <a:latin typeface="+mj-lt"/>
              </a:defRPr>
            </a:lvl1pPr>
          </a:lstStyle>
          <a:p>
            <a:r>
              <a:rPr lang="is-IS" dirty="0" smtClean="0"/>
              <a:t>Click to edit Master title style</a:t>
            </a:r>
            <a:endParaRPr lang="en-US" dirty="0"/>
          </a:p>
        </p:txBody>
      </p:sp>
      <p:sp>
        <p:nvSpPr>
          <p:cNvPr id="3" name="Subtitle 2"/>
          <p:cNvSpPr>
            <a:spLocks noGrp="1"/>
          </p:cNvSpPr>
          <p:nvPr>
            <p:ph type="subTitle" idx="1"/>
          </p:nvPr>
        </p:nvSpPr>
        <p:spPr>
          <a:xfrm>
            <a:off x="457200" y="3857628"/>
            <a:ext cx="6400800" cy="1752600"/>
          </a:xfrm>
        </p:spPr>
        <p:txBody>
          <a:bodyPr/>
          <a:lstStyle>
            <a:lvl1pPr marL="0" indent="0" algn="l">
              <a:buNone/>
              <a:defRPr sz="4400">
                <a:solidFill>
                  <a:srgbClr val="414B1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s-I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illiglaerur">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2286000"/>
            <a:ext cx="9204325" cy="5715000"/>
          </a:xfrm>
          <a:prstGeom prst="rect">
            <a:avLst/>
          </a:prstGeom>
          <a:noFill/>
          <a:ln w="12700">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6986588" y="5559425"/>
            <a:ext cx="1893887" cy="1000125"/>
          </a:xfrm>
          <a:prstGeom prst="rect">
            <a:avLst/>
          </a:prstGeom>
          <a:noFill/>
          <a:ln w="12700">
            <a:noFill/>
            <a:miter lim="800000"/>
            <a:headEnd/>
            <a:tailEnd/>
          </a:ln>
        </p:spPr>
      </p:pic>
      <p:sp>
        <p:nvSpPr>
          <p:cNvPr id="2" name="Title 1"/>
          <p:cNvSpPr>
            <a:spLocks noGrp="1"/>
          </p:cNvSpPr>
          <p:nvPr>
            <p:ph type="ctrTitle"/>
          </p:nvPr>
        </p:nvSpPr>
        <p:spPr>
          <a:xfrm>
            <a:off x="728690" y="914400"/>
            <a:ext cx="7772400" cy="1470025"/>
          </a:xfrm>
        </p:spPr>
        <p:txBody>
          <a:bodyPr/>
          <a:lstStyle>
            <a:lvl1pPr algn="l">
              <a:defRPr b="1">
                <a:solidFill>
                  <a:srgbClr val="414B1E"/>
                </a:solidFill>
              </a:defRPr>
            </a:lvl1pPr>
          </a:lstStyle>
          <a:p>
            <a:r>
              <a:rPr lang="is-IS" dirty="0" smtClean="0"/>
              <a:t>Click to edit Master title style</a:t>
            </a:r>
            <a:endParaRPr lang="en-US" dirty="0"/>
          </a:p>
        </p:txBody>
      </p:sp>
      <p:sp>
        <p:nvSpPr>
          <p:cNvPr id="3" name="Subtitle 2"/>
          <p:cNvSpPr>
            <a:spLocks noGrp="1"/>
          </p:cNvSpPr>
          <p:nvPr>
            <p:ph type="subTitle" idx="1"/>
          </p:nvPr>
        </p:nvSpPr>
        <p:spPr>
          <a:xfrm>
            <a:off x="728690" y="2438400"/>
            <a:ext cx="6400800" cy="1752600"/>
          </a:xfrm>
        </p:spPr>
        <p:txBody>
          <a:bodyPr/>
          <a:lstStyle>
            <a:lvl1pPr marL="0" indent="0" algn="l">
              <a:buNone/>
              <a:defRPr>
                <a:solidFill>
                  <a:srgbClr val="414B1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s-I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rot="10800000">
            <a:off x="381000" y="1071563"/>
            <a:ext cx="8763000" cy="1587"/>
          </a:xfrm>
          <a:prstGeom prst="line">
            <a:avLst/>
          </a:prstGeom>
          <a:ln w="952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p:nvPicPr>
        <p:blipFill>
          <a:blip r:embed="rId2"/>
          <a:srcRect/>
          <a:stretch>
            <a:fillRect/>
          </a:stretch>
        </p:blipFill>
        <p:spPr bwMode="auto">
          <a:xfrm>
            <a:off x="7726363" y="228600"/>
            <a:ext cx="1216025" cy="642938"/>
          </a:xfrm>
          <a:prstGeom prst="rect">
            <a:avLst/>
          </a:prstGeom>
          <a:noFill/>
          <a:ln w="12700">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0" y="5791200"/>
            <a:ext cx="9144000" cy="1066800"/>
          </a:xfrm>
          <a:prstGeom prst="rect">
            <a:avLst/>
          </a:prstGeom>
          <a:noFill/>
          <a:ln w="12700">
            <a:noFill/>
            <a:miter lim="800000"/>
            <a:headEnd/>
            <a:tailEnd/>
          </a:ln>
        </p:spPr>
      </p:pic>
      <p:cxnSp>
        <p:nvCxnSpPr>
          <p:cNvPr id="7" name="Straight Connector 6"/>
          <p:cNvCxnSpPr/>
          <p:nvPr/>
        </p:nvCxnSpPr>
        <p:spPr>
          <a:xfrm rot="5400000" flipH="1" flipV="1">
            <a:off x="8636793" y="6552407"/>
            <a:ext cx="1825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5720" y="457200"/>
            <a:ext cx="7010400" cy="533400"/>
          </a:xfrm>
        </p:spPr>
        <p:txBody>
          <a:bodyPr>
            <a:normAutofit/>
          </a:bodyPr>
          <a:lstStyle>
            <a:lvl1pPr algn="l">
              <a:defRPr sz="3400" b="1">
                <a:solidFill>
                  <a:srgbClr val="414B1E"/>
                </a:solidFill>
              </a:defRPr>
            </a:lvl1pPr>
          </a:lstStyle>
          <a:p>
            <a:r>
              <a:rPr lang="is-IS" dirty="0" smtClean="0"/>
              <a:t>Click to edit Master title style</a:t>
            </a:r>
            <a:endParaRPr lang="en-US" dirty="0"/>
          </a:p>
        </p:txBody>
      </p:sp>
      <p:sp>
        <p:nvSpPr>
          <p:cNvPr id="3" name="Content Placeholder 2"/>
          <p:cNvSpPr>
            <a:spLocks noGrp="1"/>
          </p:cNvSpPr>
          <p:nvPr>
            <p:ph idx="1"/>
          </p:nvPr>
        </p:nvSpPr>
        <p:spPr>
          <a:xfrm>
            <a:off x="285720" y="1260491"/>
            <a:ext cx="8501122" cy="4668839"/>
          </a:xfrm>
        </p:spPr>
        <p:txBody>
          <a:bodyPr>
            <a:normAutofit/>
          </a:bodyPr>
          <a:lstStyle>
            <a:lvl1pPr>
              <a:buClr>
                <a:srgbClr val="414B1E"/>
              </a:buClr>
              <a:defRPr sz="2800">
                <a:solidFill>
                  <a:srgbClr val="606060"/>
                </a:solidFill>
              </a:defRPr>
            </a:lvl1pPr>
            <a:lvl2pPr>
              <a:buClr>
                <a:srgbClr val="414B1E"/>
              </a:buClr>
              <a:defRPr sz="2600">
                <a:solidFill>
                  <a:srgbClr val="606060"/>
                </a:solidFill>
              </a:defRPr>
            </a:lvl2pPr>
            <a:lvl3pPr>
              <a:buClr>
                <a:srgbClr val="414B1E"/>
              </a:buClr>
              <a:defRPr sz="2200">
                <a:solidFill>
                  <a:srgbClr val="606060"/>
                </a:solidFill>
              </a:defRPr>
            </a:lvl3pPr>
            <a:lvl4pPr>
              <a:buClr>
                <a:srgbClr val="414B1E"/>
              </a:buClr>
              <a:defRPr sz="1800">
                <a:solidFill>
                  <a:srgbClr val="606060"/>
                </a:solidFill>
              </a:defRPr>
            </a:lvl4pPr>
            <a:lvl5pPr>
              <a:buClr>
                <a:srgbClr val="414B1E"/>
              </a:buClr>
              <a:defRPr sz="1600">
                <a:solidFill>
                  <a:srgbClr val="606060"/>
                </a:solidFill>
              </a:defRPr>
            </a:lvl5pPr>
          </a:lstStyle>
          <a:p>
            <a:pPr lvl="0"/>
            <a:r>
              <a:rPr lang="is-IS" dirty="0" smtClean="0"/>
              <a:t>Click to edit Master text styles</a:t>
            </a:r>
          </a:p>
          <a:p>
            <a:pPr lvl="1"/>
            <a:r>
              <a:rPr lang="is-IS" dirty="0" smtClean="0"/>
              <a:t>Second level</a:t>
            </a:r>
          </a:p>
          <a:p>
            <a:pPr lvl="2"/>
            <a:r>
              <a:rPr lang="is-IS" dirty="0" smtClean="0"/>
              <a:t>Third level</a:t>
            </a:r>
          </a:p>
          <a:p>
            <a:pPr lvl="3"/>
            <a:r>
              <a:rPr lang="is-IS" dirty="0" smtClean="0"/>
              <a:t>Fourth level</a:t>
            </a:r>
          </a:p>
          <a:p>
            <a:pPr lvl="4"/>
            <a:r>
              <a:rPr lang="is-IS" dirty="0" smtClean="0"/>
              <a:t>Fifth level</a:t>
            </a:r>
            <a:endParaRPr lang="en-US" dirty="0"/>
          </a:p>
        </p:txBody>
      </p:sp>
      <p:sp>
        <p:nvSpPr>
          <p:cNvPr id="8" name="Slide Number Placeholder 5"/>
          <p:cNvSpPr>
            <a:spLocks noGrp="1"/>
          </p:cNvSpPr>
          <p:nvPr>
            <p:ph type="sldNum" sz="quarter" idx="10"/>
          </p:nvPr>
        </p:nvSpPr>
        <p:spPr/>
        <p:txBody>
          <a:bodyPr/>
          <a:lstStyle>
            <a:lvl1pPr algn="l">
              <a:defRPr sz="1000" b="1" smtClean="0">
                <a:solidFill>
                  <a:schemeClr val="bg1">
                    <a:lumMod val="65000"/>
                  </a:schemeClr>
                </a:solidFill>
              </a:defRPr>
            </a:lvl1pPr>
          </a:lstStyle>
          <a:p>
            <a:pPr>
              <a:defRPr/>
            </a:pPr>
            <a:fld id="{FE564C71-9A96-4CD3-AD52-3AAD21319562}" type="slidenum">
              <a:rPr lang="is-IS"/>
              <a:pPr>
                <a:defRPr/>
              </a:pPr>
              <a:t>‹#›</a:t>
            </a:fld>
            <a:endParaRPr lang="is-I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bwMode="auto">
          <a:xfrm>
            <a:off x="457200" y="188913"/>
            <a:ext cx="7138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s-IS" smtClean="0"/>
              <a:t>Click to edit </a:t>
            </a:r>
          </a:p>
        </p:txBody>
      </p:sp>
      <p:sp>
        <p:nvSpPr>
          <p:cNvPr id="51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p>
        </p:txBody>
      </p:sp>
      <p:sp>
        <p:nvSpPr>
          <p:cNvPr id="13" name="Slide Number Placeholder 5"/>
          <p:cNvSpPr>
            <a:spLocks noGrp="1"/>
          </p:cNvSpPr>
          <p:nvPr>
            <p:ph type="sldNum" sz="quarter" idx="4"/>
          </p:nvPr>
        </p:nvSpPr>
        <p:spPr bwMode="auto">
          <a:xfrm>
            <a:off x="8728075" y="6429375"/>
            <a:ext cx="571500" cy="4048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1" smtClean="0">
                <a:solidFill>
                  <a:schemeClr val="bg1">
                    <a:lumMod val="65000"/>
                  </a:schemeClr>
                </a:solidFill>
              </a:defRPr>
            </a:lvl1pPr>
          </a:lstStyle>
          <a:p>
            <a:pPr>
              <a:defRPr/>
            </a:pPr>
            <a:fld id="{43D5C633-7714-48A6-8ED5-B8A9174F65D0}" type="slidenum">
              <a:rPr lang="is-IS"/>
              <a:pPr>
                <a:defRPr/>
              </a:pPr>
              <a:t>‹#›</a:t>
            </a:fld>
            <a:endParaRPr lang="is-I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p:txStyles>
    <p:titleStyle>
      <a:lvl1pPr algn="l" rtl="0" eaLnBrk="0" fontAlgn="base" hangingPunct="0">
        <a:spcBef>
          <a:spcPct val="0"/>
        </a:spcBef>
        <a:spcAft>
          <a:spcPct val="0"/>
        </a:spcAft>
        <a:defRPr sz="4400" b="1">
          <a:solidFill>
            <a:srgbClr val="414B1E"/>
          </a:solidFill>
          <a:latin typeface="+mj-lt"/>
          <a:ea typeface="+mj-ea"/>
          <a:cs typeface="+mj-cs"/>
        </a:defRPr>
      </a:lvl1pPr>
      <a:lvl2pPr algn="l" rtl="0" eaLnBrk="0" fontAlgn="base" hangingPunct="0">
        <a:spcBef>
          <a:spcPct val="0"/>
        </a:spcBef>
        <a:spcAft>
          <a:spcPct val="0"/>
        </a:spcAft>
        <a:defRPr sz="4400" b="1">
          <a:solidFill>
            <a:srgbClr val="414B1E"/>
          </a:solidFill>
          <a:latin typeface="Arial" pitchFamily="-65" charset="0"/>
          <a:ea typeface="ＭＳ Ｐゴシック" pitchFamily="-65" charset="-128"/>
        </a:defRPr>
      </a:lvl2pPr>
      <a:lvl3pPr algn="l" rtl="0" eaLnBrk="0" fontAlgn="base" hangingPunct="0">
        <a:spcBef>
          <a:spcPct val="0"/>
        </a:spcBef>
        <a:spcAft>
          <a:spcPct val="0"/>
        </a:spcAft>
        <a:defRPr sz="4400" b="1">
          <a:solidFill>
            <a:srgbClr val="414B1E"/>
          </a:solidFill>
          <a:latin typeface="Arial" pitchFamily="-65" charset="0"/>
          <a:ea typeface="ＭＳ Ｐゴシック" pitchFamily="-65" charset="-128"/>
        </a:defRPr>
      </a:lvl3pPr>
      <a:lvl4pPr algn="l" rtl="0" eaLnBrk="0" fontAlgn="base" hangingPunct="0">
        <a:spcBef>
          <a:spcPct val="0"/>
        </a:spcBef>
        <a:spcAft>
          <a:spcPct val="0"/>
        </a:spcAft>
        <a:defRPr sz="4400" b="1">
          <a:solidFill>
            <a:srgbClr val="414B1E"/>
          </a:solidFill>
          <a:latin typeface="Arial" pitchFamily="-65" charset="0"/>
          <a:ea typeface="ＭＳ Ｐゴシック" pitchFamily="-65" charset="-128"/>
        </a:defRPr>
      </a:lvl4pPr>
      <a:lvl5pPr algn="l" rtl="0" eaLnBrk="0" fontAlgn="base" hangingPunct="0">
        <a:spcBef>
          <a:spcPct val="0"/>
        </a:spcBef>
        <a:spcAft>
          <a:spcPct val="0"/>
        </a:spcAft>
        <a:defRPr sz="4400" b="1">
          <a:solidFill>
            <a:srgbClr val="414B1E"/>
          </a:solidFill>
          <a:latin typeface="Arial" pitchFamily="-65" charset="0"/>
          <a:ea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rgbClr val="606060"/>
          </a:solidFill>
          <a:latin typeface="+mn-lt"/>
          <a:ea typeface="+mn-ea"/>
          <a:cs typeface="+mn-cs"/>
        </a:defRPr>
      </a:lvl1pPr>
      <a:lvl2pPr marL="742950" indent="-285750" algn="l" rtl="0" eaLnBrk="0" fontAlgn="base" hangingPunct="0">
        <a:spcBef>
          <a:spcPct val="20000"/>
        </a:spcBef>
        <a:spcAft>
          <a:spcPct val="0"/>
        </a:spcAft>
        <a:buChar char="–"/>
        <a:defRPr sz="2800">
          <a:solidFill>
            <a:srgbClr val="606060"/>
          </a:solidFill>
          <a:latin typeface="+mn-lt"/>
          <a:ea typeface="+mn-ea"/>
        </a:defRPr>
      </a:lvl2pPr>
      <a:lvl3pPr marL="1143000" indent="-228600" algn="l" rtl="0" eaLnBrk="0" fontAlgn="base" hangingPunct="0">
        <a:spcBef>
          <a:spcPct val="20000"/>
        </a:spcBef>
        <a:spcAft>
          <a:spcPct val="0"/>
        </a:spcAft>
        <a:buChar char="•"/>
        <a:defRPr sz="2400">
          <a:solidFill>
            <a:srgbClr val="606060"/>
          </a:solidFill>
          <a:latin typeface="+mn-lt"/>
          <a:ea typeface="+mn-ea"/>
        </a:defRPr>
      </a:lvl3pPr>
      <a:lvl4pPr marL="1600200" indent="-228600" algn="l" rtl="0" eaLnBrk="0" fontAlgn="base" hangingPunct="0">
        <a:spcBef>
          <a:spcPct val="20000"/>
        </a:spcBef>
        <a:spcAft>
          <a:spcPct val="0"/>
        </a:spcAft>
        <a:buChar char="–"/>
        <a:defRPr sz="2000">
          <a:solidFill>
            <a:srgbClr val="606060"/>
          </a:solidFill>
          <a:latin typeface="+mn-lt"/>
          <a:ea typeface="+mn-ea"/>
        </a:defRPr>
      </a:lvl4pPr>
      <a:lvl5pPr marL="2057400" indent="-228600" algn="l" rtl="0" eaLnBrk="0" fontAlgn="base" hangingPunct="0">
        <a:spcBef>
          <a:spcPct val="20000"/>
        </a:spcBef>
        <a:spcAft>
          <a:spcPct val="0"/>
        </a:spcAft>
        <a:buChar char="»"/>
        <a:defRPr sz="2000">
          <a:solidFill>
            <a:srgbClr val="60606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00034" y="1428736"/>
            <a:ext cx="7115175" cy="2571767"/>
          </a:xfrm>
        </p:spPr>
        <p:txBody>
          <a:bodyPr/>
          <a:lstStyle/>
          <a:p>
            <a:r>
              <a:rPr lang="is-IS" sz="4000" dirty="0" smtClean="0"/>
              <a:t>Samþætting, já... </a:t>
            </a:r>
            <a:br>
              <a:rPr lang="is-IS" sz="4000" dirty="0" smtClean="0"/>
            </a:br>
            <a:r>
              <a:rPr lang="is-IS" sz="4000" dirty="0" smtClean="0"/>
              <a:t>Hvernig? </a:t>
            </a:r>
            <a:br>
              <a:rPr lang="is-IS" sz="4000" dirty="0" smtClean="0"/>
            </a:br>
            <a:r>
              <a:rPr lang="is-IS" sz="4000" dirty="0" smtClean="0"/>
              <a:t>Og </a:t>
            </a:r>
            <a:r>
              <a:rPr lang="is-IS" sz="4000" dirty="0" err="1" smtClean="0"/>
              <a:t>hv</a:t>
            </a:r>
            <a:r>
              <a:rPr lang="is-IS" sz="4000" dirty="0" smtClean="0"/>
              <a:t>að svo?</a:t>
            </a:r>
            <a:endParaRPr lang="is-IS" sz="4000" dirty="0"/>
          </a:p>
        </p:txBody>
      </p:sp>
      <p:sp>
        <p:nvSpPr>
          <p:cNvPr id="6147" name="Rectangle 3"/>
          <p:cNvSpPr>
            <a:spLocks noGrp="1" noChangeArrowheads="1"/>
          </p:cNvSpPr>
          <p:nvPr>
            <p:ph type="subTitle" idx="1"/>
          </p:nvPr>
        </p:nvSpPr>
        <p:spPr>
          <a:xfrm>
            <a:off x="500034" y="4000504"/>
            <a:ext cx="6400800" cy="2143140"/>
          </a:xfrm>
        </p:spPr>
        <p:txBody>
          <a:bodyPr/>
          <a:lstStyle/>
          <a:p>
            <a:pPr eaLnBrk="1" hangingPunct="1"/>
            <a:r>
              <a:rPr lang="en-US" sz="2800" dirty="0" smtClean="0">
                <a:latin typeface="Arial" charset="0"/>
              </a:rPr>
              <a:t>Sigríður Indriðadóttir</a:t>
            </a:r>
            <a:br>
              <a:rPr lang="en-US" sz="2800" dirty="0" smtClean="0">
                <a:latin typeface="Arial" charset="0"/>
              </a:rPr>
            </a:br>
            <a:r>
              <a:rPr lang="en-US" sz="2800" dirty="0" err="1" smtClean="0">
                <a:latin typeface="Arial" charset="0"/>
              </a:rPr>
              <a:t>Mannauðsstjóri</a:t>
            </a:r>
            <a:r>
              <a:rPr lang="en-US" sz="2800" dirty="0" smtClean="0">
                <a:latin typeface="Arial" charset="0"/>
              </a:rPr>
              <a:t>  </a:t>
            </a:r>
            <a:r>
              <a:rPr lang="en-US" sz="2800" dirty="0" err="1" smtClean="0">
                <a:latin typeface="Arial" charset="0"/>
              </a:rPr>
              <a:t>og</a:t>
            </a:r>
            <a:r>
              <a:rPr lang="en-US" sz="2800" dirty="0" smtClean="0">
                <a:latin typeface="Arial" charset="0"/>
              </a:rPr>
              <a:t> </a:t>
            </a:r>
            <a:r>
              <a:rPr lang="en-US" sz="2800" dirty="0" err="1" smtClean="0">
                <a:latin typeface="Arial" charset="0"/>
              </a:rPr>
              <a:t>jafnréttisfulltrúi</a:t>
            </a:r>
            <a:r>
              <a:rPr lang="en-US" sz="2800" dirty="0" smtClean="0">
                <a:latin typeface="Arial" charset="0"/>
              </a:rPr>
              <a:t> </a:t>
            </a:r>
            <a:r>
              <a:rPr lang="en-US" sz="2800" dirty="0" err="1" smtClean="0">
                <a:latin typeface="Arial" charset="0"/>
              </a:rPr>
              <a:t>Mosfellsbæjar</a:t>
            </a:r>
            <a:endParaRPr lang="en-US" sz="2800" dirty="0" smtClean="0">
              <a:latin typeface="Arial" charset="0"/>
            </a:endParaRPr>
          </a:p>
          <a:p>
            <a:pPr eaLnBrk="1" hangingPunct="1"/>
            <a:endParaRPr lang="en-US" sz="2000" dirty="0" smtClean="0">
              <a:latin typeface="Arial" charset="0"/>
            </a:endParaRPr>
          </a:p>
          <a:p>
            <a:pPr eaLnBrk="1" hangingPunct="1"/>
            <a:r>
              <a:rPr lang="en-US" sz="2000" dirty="0" smtClean="0">
                <a:latin typeface="Arial" charset="0"/>
              </a:rPr>
              <a:t>22. </a:t>
            </a:r>
            <a:r>
              <a:rPr lang="en-US" sz="2000" dirty="0" err="1" smtClean="0">
                <a:latin typeface="Arial" charset="0"/>
              </a:rPr>
              <a:t>nóvember</a:t>
            </a:r>
            <a:r>
              <a:rPr lang="en-US" sz="2000" dirty="0" smtClean="0">
                <a:latin typeface="Arial" charset="0"/>
              </a:rPr>
              <a:t> 2011</a:t>
            </a:r>
          </a:p>
        </p:txBody>
      </p:sp>
      <p:sp>
        <p:nvSpPr>
          <p:cNvPr id="6148" name="Date Placeholder 3"/>
          <p:cNvSpPr>
            <a:spLocks noGrp="1"/>
          </p:cNvSpPr>
          <p:nvPr>
            <p:ph type="dt" sz="quarter" idx="4294967295"/>
          </p:nvPr>
        </p:nvSpPr>
        <p:spPr bwMode="auto">
          <a:xfrm>
            <a:off x="500063" y="6381750"/>
            <a:ext cx="1524000" cy="476250"/>
          </a:xfrm>
          <a:prstGeom prst="rect">
            <a:avLst/>
          </a:prstGeom>
          <a:noFill/>
          <a:ln>
            <a:miter lim="800000"/>
            <a:headEnd/>
            <a:tailEnd/>
          </a:ln>
        </p:spPr>
        <p:txBody>
          <a:bodyPr/>
          <a:lstStyle/>
          <a:p>
            <a:fld id="{D6B33819-F713-4E83-9995-1AF9651A66EF}" type="datetime1">
              <a:rPr lang="is-IS" sz="1400">
                <a:solidFill>
                  <a:srgbClr val="414B1E"/>
                </a:solidFill>
              </a:rPr>
              <a:pPr/>
              <a:t>22.11.2011</a:t>
            </a:fld>
            <a:endParaRPr lang="is-IS" sz="1400">
              <a:solidFill>
                <a:srgbClr val="414B1E"/>
              </a:solidFill>
            </a:endParaRPr>
          </a:p>
        </p:txBody>
      </p:sp>
      <p:sp>
        <p:nvSpPr>
          <p:cNvPr id="6149" name="Footer Placeholder 4"/>
          <p:cNvSpPr>
            <a:spLocks noGrp="1"/>
          </p:cNvSpPr>
          <p:nvPr>
            <p:ph type="ftr" sz="quarter" idx="4294967295"/>
          </p:nvPr>
        </p:nvSpPr>
        <p:spPr bwMode="auto">
          <a:xfrm>
            <a:off x="2286000" y="6381750"/>
            <a:ext cx="2895600" cy="476250"/>
          </a:xfrm>
          <a:prstGeom prst="rect">
            <a:avLst/>
          </a:prstGeom>
          <a:noFill/>
          <a:ln>
            <a:miter lim="800000"/>
            <a:headEnd/>
            <a:tailEnd/>
          </a:ln>
        </p:spPr>
        <p:txBody>
          <a:bodyPr/>
          <a:lstStyle/>
          <a:p>
            <a:endParaRPr lang="en-US" sz="1400">
              <a:solidFill>
                <a:srgbClr val="414B1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Í </a:t>
            </a:r>
            <a:r>
              <a:rPr lang="is-IS" dirty="0" err="1" smtClean="0"/>
              <a:t>mannauðsstefn</a:t>
            </a:r>
            <a:r>
              <a:rPr lang="is-IS" dirty="0" smtClean="0"/>
              <a:t>u </a:t>
            </a:r>
            <a:r>
              <a:rPr lang="is-IS" dirty="0" err="1" smtClean="0"/>
              <a:t>kemu</a:t>
            </a:r>
            <a:r>
              <a:rPr lang="is-IS" dirty="0" smtClean="0"/>
              <a:t>r m.a. fram:</a:t>
            </a:r>
            <a:endParaRPr lang="is-IS" dirty="0"/>
          </a:p>
        </p:txBody>
      </p:sp>
      <p:sp>
        <p:nvSpPr>
          <p:cNvPr id="3" name="Content Placeholder 2"/>
          <p:cNvSpPr>
            <a:spLocks noGrp="1"/>
          </p:cNvSpPr>
          <p:nvPr>
            <p:ph idx="1"/>
          </p:nvPr>
        </p:nvSpPr>
        <p:spPr>
          <a:xfrm>
            <a:off x="285720" y="1260491"/>
            <a:ext cx="6500858" cy="5240343"/>
          </a:xfrm>
        </p:spPr>
        <p:txBody>
          <a:bodyPr>
            <a:normAutofit fontScale="85000" lnSpcReduction="20000"/>
          </a:bodyPr>
          <a:lstStyle/>
          <a:p>
            <a:r>
              <a:rPr lang="is-IS" dirty="0" smtClean="0"/>
              <a:t>Að </a:t>
            </a:r>
            <a:r>
              <a:rPr lang="is-IS" dirty="0" err="1" smtClean="0"/>
              <a:t>Mosfellsb</a:t>
            </a:r>
            <a:r>
              <a:rPr lang="is-IS" dirty="0" smtClean="0"/>
              <a:t>ær sé aðili að Evrópusáttmála um jafna stöðu kvenna og karla í sveitarfélögum og héruðum og viðurkenni þannig rétt kvenna og karla til jafnrar stöðu hvað varðar alla þætti starfsmannamála. </a:t>
            </a:r>
          </a:p>
          <a:p>
            <a:r>
              <a:rPr lang="is-IS" dirty="0" smtClean="0"/>
              <a:t>Að allt starfsfólk Mosfellsbæjar njóti sambærilegra réttinda.</a:t>
            </a:r>
          </a:p>
          <a:p>
            <a:r>
              <a:rPr lang="is-IS" dirty="0" smtClean="0"/>
              <a:t>Að karlar og konur hafi jöfn tækifæri til þátttöku í hvers kyns símenntun og starfsþróun.</a:t>
            </a:r>
          </a:p>
          <a:p>
            <a:r>
              <a:rPr lang="is-IS" dirty="0" smtClean="0"/>
              <a:t>Að í </a:t>
            </a:r>
            <a:r>
              <a:rPr lang="is-IS" dirty="0" err="1" smtClean="0"/>
              <a:t>starfsauglýsingum</a:t>
            </a:r>
            <a:r>
              <a:rPr lang="is-IS" dirty="0" smtClean="0"/>
              <a:t> komi fram hvatning þess efnis að karlar jafnt sem konur sæki um starfið.</a:t>
            </a:r>
          </a:p>
          <a:p>
            <a:r>
              <a:rPr lang="is-IS" dirty="0" smtClean="0"/>
              <a:t>Að </a:t>
            </a:r>
            <a:r>
              <a:rPr lang="is-IS" dirty="0" err="1" smtClean="0"/>
              <a:t>kon</a:t>
            </a:r>
            <a:r>
              <a:rPr lang="is-IS" dirty="0" smtClean="0"/>
              <a:t>um og körlum skuli greidd jöfn laun fyrir jafnverðmæt störf.</a:t>
            </a:r>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10</a:t>
            </a:fld>
            <a:endParaRPr lang="is-IS" dirty="0"/>
          </a:p>
        </p:txBody>
      </p:sp>
      <p:pic>
        <p:nvPicPr>
          <p:cNvPr id="5" name="il_fi" descr="http://s3.hubimg.com/u/4035070_f520.jpg"/>
          <p:cNvPicPr/>
          <p:nvPr/>
        </p:nvPicPr>
        <p:blipFill>
          <a:blip r:embed="rId2"/>
          <a:srcRect/>
          <a:stretch>
            <a:fillRect/>
          </a:stretch>
        </p:blipFill>
        <p:spPr bwMode="auto">
          <a:xfrm>
            <a:off x="6286512" y="2571744"/>
            <a:ext cx="2552700" cy="18948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Svo kom </a:t>
            </a:r>
            <a:r>
              <a:rPr lang="is-IS" dirty="0" err="1" smtClean="0"/>
              <a:t>endurskoðun</a:t>
            </a:r>
            <a:r>
              <a:rPr lang="is-IS" dirty="0" smtClean="0"/>
              <a:t> skólastefnu</a:t>
            </a:r>
            <a:endParaRPr lang="is-IS" dirty="0"/>
          </a:p>
        </p:txBody>
      </p:sp>
      <p:sp>
        <p:nvSpPr>
          <p:cNvPr id="3" name="Content Placeholder 2"/>
          <p:cNvSpPr>
            <a:spLocks noGrp="1"/>
          </p:cNvSpPr>
          <p:nvPr>
            <p:ph idx="1"/>
          </p:nvPr>
        </p:nvSpPr>
        <p:spPr>
          <a:xfrm>
            <a:off x="285720" y="1260491"/>
            <a:ext cx="5500726" cy="4668839"/>
          </a:xfrm>
        </p:spPr>
        <p:txBody>
          <a:bodyPr>
            <a:normAutofit/>
          </a:bodyPr>
          <a:lstStyle/>
          <a:p>
            <a:r>
              <a:rPr lang="is-IS" sz="2400" dirty="0" smtClean="0"/>
              <a:t>Haldið var opið skólaþing með starfsfólki, íbúum og nemendum og hugmyndir frá þinginu nýttar við endurskoðun skólastefnu.</a:t>
            </a:r>
          </a:p>
          <a:p>
            <a:r>
              <a:rPr lang="is-IS" sz="2400" dirty="0" smtClean="0"/>
              <a:t>Meginreglur </a:t>
            </a:r>
            <a:r>
              <a:rPr lang="is-IS" sz="2400" dirty="0" err="1" smtClean="0"/>
              <a:t>Evrópusáttmálans</a:t>
            </a:r>
            <a:r>
              <a:rPr lang="is-IS" sz="2400" dirty="0" smtClean="0"/>
              <a:t> voru hafðar til hliðsjónar ásamt 13. greininni um hlutverk Mosfellsbæjar sem veitanda þjónustu varðandi menntun og nám í gegnum allt lífið.</a:t>
            </a:r>
          </a:p>
          <a:p>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11</a:t>
            </a:fld>
            <a:endParaRPr lang="is-IS" dirty="0"/>
          </a:p>
        </p:txBody>
      </p:sp>
      <p:pic>
        <p:nvPicPr>
          <p:cNvPr id="5" name="il_fi" descr="http://t2.gstatic.com/images?q=tbn:ANd9GcQ6Dm_VgqwZEujs0mtdoouusiPkP5wCMG2mRBB2aXAJfnjcHBiUqOnvWVmw8A"/>
          <p:cNvPicPr/>
          <p:nvPr/>
        </p:nvPicPr>
        <p:blipFill>
          <a:blip r:embed="rId2"/>
          <a:srcRect/>
          <a:stretch>
            <a:fillRect/>
          </a:stretch>
        </p:blipFill>
        <p:spPr bwMode="auto">
          <a:xfrm>
            <a:off x="6072198" y="1928802"/>
            <a:ext cx="2428892" cy="350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Úr skólastefnu Mosfellsbæjar (2010)</a:t>
            </a:r>
            <a:endParaRPr lang="is-IS" dirty="0"/>
          </a:p>
        </p:txBody>
      </p:sp>
      <p:sp>
        <p:nvSpPr>
          <p:cNvPr id="3" name="Content Placeholder 2"/>
          <p:cNvSpPr>
            <a:spLocks noGrp="1"/>
          </p:cNvSpPr>
          <p:nvPr>
            <p:ph idx="1"/>
          </p:nvPr>
        </p:nvSpPr>
        <p:spPr>
          <a:xfrm>
            <a:off x="285720" y="1260491"/>
            <a:ext cx="6143668" cy="5168905"/>
          </a:xfrm>
        </p:spPr>
        <p:txBody>
          <a:bodyPr>
            <a:normAutofit fontScale="92500" lnSpcReduction="10000"/>
          </a:bodyPr>
          <a:lstStyle/>
          <a:p>
            <a:r>
              <a:rPr lang="is-IS" sz="2600" dirty="0" smtClean="0"/>
              <a:t>Mosfellsbær leggur áherslu á jafna stöðu kynjanna. Í </a:t>
            </a:r>
            <a:r>
              <a:rPr lang="is-IS" sz="2600" dirty="0" err="1" smtClean="0"/>
              <a:t>þv</a:t>
            </a:r>
            <a:r>
              <a:rPr lang="is-IS" sz="2600" dirty="0" smtClean="0"/>
              <a:t>í </a:t>
            </a:r>
            <a:r>
              <a:rPr lang="is-IS" sz="2600" dirty="0" err="1" smtClean="0"/>
              <a:t>fels</a:t>
            </a:r>
            <a:r>
              <a:rPr lang="is-IS" sz="2600" dirty="0" smtClean="0"/>
              <a:t>t </a:t>
            </a:r>
            <a:r>
              <a:rPr lang="is-IS" sz="2600" dirty="0" err="1" smtClean="0"/>
              <a:t>áhersl</a:t>
            </a:r>
            <a:r>
              <a:rPr lang="is-IS" sz="2600" dirty="0" smtClean="0"/>
              <a:t>a á </a:t>
            </a:r>
            <a:r>
              <a:rPr lang="is-IS" sz="2600" dirty="0" err="1" smtClean="0"/>
              <a:t>hlutverk</a:t>
            </a:r>
            <a:r>
              <a:rPr lang="is-IS" sz="2600" dirty="0" smtClean="0"/>
              <a:t> menntunar í sköpun jafnra tækifæra beggja kynja og að afnema skuli staðalímyndir um hlutverk kvenna og karla á öllum sviðum menntunar.</a:t>
            </a:r>
          </a:p>
          <a:p>
            <a:r>
              <a:rPr lang="is-IS" sz="2600" dirty="0" smtClean="0"/>
              <a:t>Nemendur verði hvattir til að taka þátt í fjölbreyttum verkefnum og félagsstarfi óháð kyni. Þannig verði fordómum og staðalmyndum rutt úr vegi og nemendum gefinn kostur á valmöguleikum með tilliti til hæfileika og áhugasviðs í stað hefðbundinna hugmynda um kynbundið val.</a:t>
            </a:r>
          </a:p>
          <a:p>
            <a:endParaRPr lang="is-IS" dirty="0" smtClean="0"/>
          </a:p>
          <a:p>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12</a:t>
            </a:fld>
            <a:endParaRPr lang="is-IS" dirty="0"/>
          </a:p>
        </p:txBody>
      </p:sp>
      <p:pic>
        <p:nvPicPr>
          <p:cNvPr id="5" name="il_fi" descr="http://2.bp.blogspot.com/--FTSmLXIW-U/TcVENBf65nI/AAAAAAAAAAk/6Dh9iEoM6bE/s1600/equality.jpg"/>
          <p:cNvPicPr/>
          <p:nvPr/>
        </p:nvPicPr>
        <p:blipFill>
          <a:blip r:embed="rId2"/>
          <a:srcRect/>
          <a:stretch>
            <a:fillRect/>
          </a:stretch>
        </p:blipFill>
        <p:spPr bwMode="auto">
          <a:xfrm>
            <a:off x="6357950" y="2428868"/>
            <a:ext cx="2305050" cy="229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Endurskoðun </a:t>
            </a:r>
            <a:r>
              <a:rPr lang="is-IS" dirty="0" err="1" smtClean="0"/>
              <a:t>jafnréttisstefnu</a:t>
            </a:r>
            <a:r>
              <a:rPr lang="is-IS" dirty="0" smtClean="0"/>
              <a:t> (2011)</a:t>
            </a:r>
            <a:endParaRPr lang="is-IS" dirty="0"/>
          </a:p>
        </p:txBody>
      </p:sp>
      <p:sp>
        <p:nvSpPr>
          <p:cNvPr id="3" name="Content Placeholder 2"/>
          <p:cNvSpPr>
            <a:spLocks noGrp="1"/>
          </p:cNvSpPr>
          <p:nvPr>
            <p:ph idx="1"/>
          </p:nvPr>
        </p:nvSpPr>
        <p:spPr>
          <a:xfrm>
            <a:off x="285720" y="1260491"/>
            <a:ext cx="5572164" cy="5240343"/>
          </a:xfrm>
        </p:spPr>
        <p:txBody>
          <a:bodyPr>
            <a:normAutofit fontScale="92500" lnSpcReduction="10000"/>
          </a:bodyPr>
          <a:lstStyle/>
          <a:p>
            <a:r>
              <a:rPr lang="is-IS" sz="2600" dirty="0" smtClean="0"/>
              <a:t>Fram komu hugmyndir um að virkja íbúa og starfsfólk við vinnuna. Á sama tíma var í gangi vinna við mótun lýðræðisstefnu þar sem erfiðlega gekk að fá íbúa til samstarfs. </a:t>
            </a:r>
          </a:p>
          <a:p>
            <a:r>
              <a:rPr lang="is-IS" sz="2600" dirty="0" smtClean="0"/>
              <a:t>Því var ákveðið að fjölskyldunefnd og jafnréttisfulltrúi skyldu vinna að endurskoðun stefnunnar.</a:t>
            </a:r>
          </a:p>
          <a:p>
            <a:r>
              <a:rPr lang="is-IS" sz="2600" dirty="0" smtClean="0"/>
              <a:t>Meginsvið </a:t>
            </a:r>
            <a:r>
              <a:rPr lang="is-IS" sz="2600" dirty="0" err="1" smtClean="0"/>
              <a:t>jafnréttisstefnunnar</a:t>
            </a:r>
            <a:r>
              <a:rPr lang="is-IS" sz="2600" dirty="0" smtClean="0"/>
              <a:t> eru þrjú: </a:t>
            </a:r>
          </a:p>
          <a:p>
            <a:pPr lvl="1">
              <a:buFontTx/>
              <a:buChar char="-"/>
            </a:pPr>
            <a:r>
              <a:rPr lang="is-IS" sz="2200" dirty="0" smtClean="0"/>
              <a:t>1. Samfélag og þjónusta</a:t>
            </a:r>
          </a:p>
          <a:p>
            <a:pPr lvl="1">
              <a:buFontTx/>
              <a:buChar char="-"/>
            </a:pPr>
            <a:r>
              <a:rPr lang="is-IS" sz="2200" dirty="0" smtClean="0"/>
              <a:t>2. Menntun og uppeldi</a:t>
            </a:r>
          </a:p>
          <a:p>
            <a:pPr lvl="1">
              <a:buFontTx/>
              <a:buChar char="-"/>
            </a:pPr>
            <a:r>
              <a:rPr lang="is-IS" sz="2200" dirty="0" smtClean="0"/>
              <a:t>3. Vinnustaðurinn</a:t>
            </a:r>
          </a:p>
          <a:p>
            <a:pPr lvl="1">
              <a:buFontTx/>
              <a:buChar char="-"/>
            </a:pPr>
            <a:endParaRPr lang="is-IS" sz="1800" dirty="0" smtClean="0"/>
          </a:p>
          <a:p>
            <a:pPr>
              <a:buFontTx/>
              <a:buChar char="-"/>
            </a:pPr>
            <a:endParaRPr lang="is-IS" b="1"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13</a:t>
            </a:fld>
            <a:endParaRPr lang="is-IS" dirty="0"/>
          </a:p>
        </p:txBody>
      </p:sp>
      <p:pic>
        <p:nvPicPr>
          <p:cNvPr id="5" name="il_fi" descr="http://cupe.ca/updir/images/ITUC_gender_graphic.jpg"/>
          <p:cNvPicPr/>
          <p:nvPr/>
        </p:nvPicPr>
        <p:blipFill>
          <a:blip r:embed="rId2"/>
          <a:srcRect/>
          <a:stretch>
            <a:fillRect/>
          </a:stretch>
        </p:blipFill>
        <p:spPr bwMode="auto">
          <a:xfrm>
            <a:off x="6072198" y="2143116"/>
            <a:ext cx="2705100" cy="296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Úr jafnréttisstefnu 2011-2014</a:t>
            </a:r>
            <a:endParaRPr lang="is-IS" dirty="0"/>
          </a:p>
        </p:txBody>
      </p:sp>
      <p:sp>
        <p:nvSpPr>
          <p:cNvPr id="3" name="Content Placeholder 2"/>
          <p:cNvSpPr>
            <a:spLocks noGrp="1"/>
          </p:cNvSpPr>
          <p:nvPr>
            <p:ph idx="1"/>
          </p:nvPr>
        </p:nvSpPr>
        <p:spPr>
          <a:xfrm>
            <a:off x="285720" y="1142984"/>
            <a:ext cx="8501122" cy="5286411"/>
          </a:xfrm>
        </p:spPr>
        <p:txBody>
          <a:bodyPr>
            <a:normAutofit fontScale="55000" lnSpcReduction="20000"/>
          </a:bodyPr>
          <a:lstStyle/>
          <a:p>
            <a:r>
              <a:rPr lang="is-IS" sz="4200" b="1" dirty="0" smtClean="0"/>
              <a:t>1. Samfélag og þjónusta</a:t>
            </a:r>
          </a:p>
          <a:p>
            <a:pPr>
              <a:buNone/>
            </a:pPr>
            <a:r>
              <a:rPr lang="is-IS" sz="4200" dirty="0" smtClean="0"/>
              <a:t>	a.    Kynja- og jafnréttissjónarmið skulu samþætt inn í alla stefnumótun og ákvarðanatöku á vegum bæjarins.</a:t>
            </a:r>
            <a:br>
              <a:rPr lang="is-IS" sz="4200" dirty="0" smtClean="0"/>
            </a:br>
            <a:r>
              <a:rPr lang="is-IS" sz="4200" dirty="0" smtClean="0"/>
              <a:t>b.    Konum og körlum skal ekki mismunað í þjónustu og starfsemi bæjarins.</a:t>
            </a:r>
          </a:p>
          <a:p>
            <a:r>
              <a:rPr lang="is-IS" sz="4200" b="1" dirty="0" smtClean="0"/>
              <a:t>2. Menntun og uppeldi</a:t>
            </a:r>
          </a:p>
          <a:p>
            <a:pPr>
              <a:buNone/>
            </a:pPr>
            <a:r>
              <a:rPr lang="is-IS" sz="4200" dirty="0" smtClean="0"/>
              <a:t>	a.    Fræðsla um </a:t>
            </a:r>
            <a:r>
              <a:rPr lang="is-IS" sz="4200" dirty="0" err="1" smtClean="0"/>
              <a:t>jafnréttismál</a:t>
            </a:r>
            <a:r>
              <a:rPr lang="is-IS" sz="4200" dirty="0" smtClean="0"/>
              <a:t> skal veitt á öllum skólastigum.</a:t>
            </a:r>
            <a:br>
              <a:rPr lang="is-IS" sz="4200" dirty="0" smtClean="0"/>
            </a:br>
            <a:r>
              <a:rPr lang="is-IS" sz="4200" dirty="0" smtClean="0"/>
              <a:t>c.    Kynjasjónarmiða skal gætt við skipulag náms og framsetningu kennsluefnis.</a:t>
            </a:r>
            <a:br>
              <a:rPr lang="is-IS" sz="4200" dirty="0" smtClean="0"/>
            </a:br>
            <a:r>
              <a:rPr lang="is-IS" sz="4200" dirty="0" smtClean="0"/>
              <a:t>d.    Tekið skal mið af kynjasjónarmiðum við skipulag og framkvæmd frístundastarfs.</a:t>
            </a:r>
            <a:br>
              <a:rPr lang="is-IS" sz="4200" dirty="0" smtClean="0"/>
            </a:br>
            <a:r>
              <a:rPr lang="is-IS" sz="4200" dirty="0" smtClean="0"/>
              <a:t>e. Þess skal gætt á öllum skólastigum að allir foreldrar óháð kyni, þjóðfélagsstöðu, þjóðerni, litarhætti, móðurmáli og forræði barna hafi jafnan aðgang að upplýsingum. </a:t>
            </a:r>
            <a:r>
              <a:rPr lang="is-IS" sz="3300" dirty="0" smtClean="0"/>
              <a:t>[</a:t>
            </a:r>
            <a:r>
              <a:rPr lang="is-IS" sz="3300" dirty="0" err="1" smtClean="0"/>
              <a:t>Innsk</a:t>
            </a:r>
            <a:r>
              <a:rPr lang="is-IS" sz="3300" dirty="0" smtClean="0"/>
              <a:t>. </a:t>
            </a:r>
            <a:r>
              <a:rPr lang="is-IS" sz="3300" dirty="0" err="1" smtClean="0"/>
              <a:t>SI</a:t>
            </a:r>
            <a:r>
              <a:rPr lang="is-IS" sz="3300" dirty="0" smtClean="0"/>
              <a:t>: Ákvæði sett inn í kjölfar verkefnisins sem var unnið í leikskólanum Reykjakoti í tengslum við verkefnið „Jafnrétti í skólum”]</a:t>
            </a:r>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14</a:t>
            </a:fld>
            <a:endParaRPr lang="is-I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Úr jafnréttisstefnu 2011-2014 (frh)</a:t>
            </a:r>
            <a:endParaRPr lang="is-IS" dirty="0"/>
          </a:p>
        </p:txBody>
      </p:sp>
      <p:sp>
        <p:nvSpPr>
          <p:cNvPr id="3" name="Content Placeholder 2"/>
          <p:cNvSpPr>
            <a:spLocks noGrp="1"/>
          </p:cNvSpPr>
          <p:nvPr>
            <p:ph idx="1"/>
          </p:nvPr>
        </p:nvSpPr>
        <p:spPr/>
        <p:txBody>
          <a:bodyPr>
            <a:normAutofit/>
          </a:bodyPr>
          <a:lstStyle/>
          <a:p>
            <a:r>
              <a:rPr lang="is-IS" sz="2300" b="1" dirty="0" smtClean="0"/>
              <a:t>3. Vinnustaðurinn</a:t>
            </a:r>
          </a:p>
          <a:p>
            <a:pPr>
              <a:buNone/>
            </a:pPr>
            <a:r>
              <a:rPr lang="is-IS" sz="2300" dirty="0" smtClean="0"/>
              <a:t>	a.    Framkvæmd </a:t>
            </a:r>
            <a:r>
              <a:rPr lang="is-IS" sz="2300" dirty="0" err="1" smtClean="0"/>
              <a:t>jafnréttisstefnu</a:t>
            </a:r>
            <a:r>
              <a:rPr lang="is-IS" sz="2300" dirty="0" smtClean="0"/>
              <a:t> er </a:t>
            </a:r>
            <a:r>
              <a:rPr lang="is-IS" sz="2300" dirty="0" err="1" smtClean="0"/>
              <a:t>hluti</a:t>
            </a:r>
            <a:r>
              <a:rPr lang="is-IS" sz="2300" dirty="0" smtClean="0"/>
              <a:t> af árlegum starfsáætlunum bæjarins þar sem svið og stofnanir setja sér mælanleg markmið og raunhæfar leiðir í jafnréttismálum.</a:t>
            </a:r>
            <a:br>
              <a:rPr lang="is-IS" sz="2300" dirty="0" smtClean="0"/>
            </a:br>
            <a:r>
              <a:rPr lang="is-IS" sz="2300" dirty="0" smtClean="0"/>
              <a:t>f.    Þess skal gætt að konur og karlar njóti að öllu leyti sambærilegra kjara og starfsaðstæðna. </a:t>
            </a:r>
            <a:r>
              <a:rPr lang="is-IS" sz="2000" dirty="0" smtClean="0"/>
              <a:t/>
            </a:r>
            <a:br>
              <a:rPr lang="is-IS" sz="2000" dirty="0" smtClean="0"/>
            </a:br>
            <a:endParaRPr lang="is-IS" sz="2000" dirty="0" smtClean="0"/>
          </a:p>
          <a:p>
            <a:endParaRPr lang="is-IS" sz="2000" dirty="0" smtClean="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15</a:t>
            </a:fld>
            <a:endParaRPr lang="is-IS" dirty="0"/>
          </a:p>
        </p:txBody>
      </p:sp>
      <p:pic>
        <p:nvPicPr>
          <p:cNvPr id="5" name="il_fi" descr="http://www.wien.gv.at/menschen/gendermainstreaming/images/baustelle-dreieck.jpg"/>
          <p:cNvPicPr/>
          <p:nvPr/>
        </p:nvPicPr>
        <p:blipFill>
          <a:blip r:embed="rId2"/>
          <a:srcRect/>
          <a:stretch>
            <a:fillRect/>
          </a:stretch>
        </p:blipFill>
        <p:spPr bwMode="auto">
          <a:xfrm>
            <a:off x="2143108" y="3571876"/>
            <a:ext cx="4357718"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Og </a:t>
            </a:r>
            <a:r>
              <a:rPr lang="is-IS" dirty="0" err="1" smtClean="0"/>
              <a:t>hv</a:t>
            </a:r>
            <a:r>
              <a:rPr lang="is-IS" dirty="0" smtClean="0"/>
              <a:t>að svo?</a:t>
            </a:r>
            <a:endParaRPr lang="is-IS" dirty="0"/>
          </a:p>
        </p:txBody>
      </p:sp>
      <p:sp>
        <p:nvSpPr>
          <p:cNvPr id="3" name="Subtitle 2"/>
          <p:cNvSpPr>
            <a:spLocks noGrp="1"/>
          </p:cNvSpPr>
          <p:nvPr>
            <p:ph type="subTitle" idx="1"/>
          </p:nvPr>
        </p:nvSpPr>
        <p:spPr/>
        <p:txBody>
          <a:bodyPr/>
          <a:lstStyle/>
          <a:p>
            <a:endParaRPr lang="is-I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Fléttað inn í starfsáætlanir</a:t>
            </a:r>
            <a:endParaRPr lang="is-IS" dirty="0"/>
          </a:p>
        </p:txBody>
      </p:sp>
      <p:sp>
        <p:nvSpPr>
          <p:cNvPr id="3" name="Content Placeholder 2"/>
          <p:cNvSpPr>
            <a:spLocks noGrp="1"/>
          </p:cNvSpPr>
          <p:nvPr>
            <p:ph idx="1"/>
          </p:nvPr>
        </p:nvSpPr>
        <p:spPr>
          <a:xfrm>
            <a:off x="285720" y="1260491"/>
            <a:ext cx="5072098" cy="5168905"/>
          </a:xfrm>
        </p:spPr>
        <p:txBody>
          <a:bodyPr>
            <a:normAutofit/>
          </a:bodyPr>
          <a:lstStyle/>
          <a:p>
            <a:r>
              <a:rPr lang="is-IS" sz="2400" dirty="0" smtClean="0"/>
              <a:t>Árið 2012 er fyrsta árið þar sem kynjasjónarmið skulu fléttuð inn í starfsáætlanir vinnustaða eins og jafnréttisstefnan kveður á um.</a:t>
            </a:r>
          </a:p>
          <a:p>
            <a:r>
              <a:rPr lang="is-IS" sz="2400" dirty="0" smtClean="0"/>
              <a:t>Jafnréttisfulltrúi reynir eftir megni að vera vinnustöðum innanhandar varðandi framkvæmd og eftirfylgni. Tímaskortur er þó hindrun. </a:t>
            </a:r>
          </a:p>
          <a:p>
            <a:r>
              <a:rPr lang="is-IS" sz="2400" dirty="0" smtClean="0"/>
              <a:t>Eftir árið 2012 þarf að taka saman upplýsingar um hvernig til tókst.</a:t>
            </a:r>
          </a:p>
          <a:p>
            <a:endParaRPr lang="is-IS" dirty="0" smtClean="0"/>
          </a:p>
          <a:p>
            <a:pPr>
              <a:buNone/>
            </a:pPr>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17</a:t>
            </a:fld>
            <a:endParaRPr lang="is-IS" dirty="0"/>
          </a:p>
        </p:txBody>
      </p:sp>
      <p:pic>
        <p:nvPicPr>
          <p:cNvPr id="5" name="il_fi" descr="http://farm6.static.flickr.com/5238/5910129865_bd53ddce0e.jpg"/>
          <p:cNvPicPr/>
          <p:nvPr/>
        </p:nvPicPr>
        <p:blipFill>
          <a:blip r:embed="rId2"/>
          <a:srcRect l="6800" t="7482" r="6000" b="9476"/>
          <a:stretch>
            <a:fillRect/>
          </a:stretch>
        </p:blipFill>
        <p:spPr bwMode="auto">
          <a:xfrm>
            <a:off x="5500694" y="2000239"/>
            <a:ext cx="3367082" cy="25717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Mælingar á framkvæmd</a:t>
            </a:r>
            <a:endParaRPr lang="is-IS" dirty="0"/>
          </a:p>
        </p:txBody>
      </p:sp>
      <p:sp>
        <p:nvSpPr>
          <p:cNvPr id="3" name="Content Placeholder 2"/>
          <p:cNvSpPr>
            <a:spLocks noGrp="1"/>
          </p:cNvSpPr>
          <p:nvPr>
            <p:ph idx="1"/>
          </p:nvPr>
        </p:nvSpPr>
        <p:spPr>
          <a:xfrm>
            <a:off x="285720" y="1260491"/>
            <a:ext cx="5214974" cy="5383219"/>
          </a:xfrm>
        </p:spPr>
        <p:txBody>
          <a:bodyPr>
            <a:normAutofit fontScale="77500" lnSpcReduction="20000"/>
          </a:bodyPr>
          <a:lstStyle/>
          <a:p>
            <a:r>
              <a:rPr lang="is-IS" sz="3100" dirty="0" smtClean="0"/>
              <a:t>Ákvæði mannauðsstefnu og jafnréttisstefnu eru mæld í viðhorfskönnun. Ef </a:t>
            </a:r>
            <a:r>
              <a:rPr lang="is-IS" sz="3100" dirty="0" err="1" smtClean="0"/>
              <a:t>fram</a:t>
            </a:r>
            <a:r>
              <a:rPr lang="is-IS" sz="3100" dirty="0" smtClean="0"/>
              <a:t> kemur munur milli kynja í svörun vinna jafnréttisfulltrúi, forstöðumaður og starfsfólk að tillögum til úrbóta. </a:t>
            </a:r>
          </a:p>
          <a:p>
            <a:r>
              <a:rPr lang="is-IS" sz="3100" dirty="0" smtClean="0"/>
              <a:t>Hvað </a:t>
            </a:r>
            <a:r>
              <a:rPr lang="is-IS" sz="3100" dirty="0" err="1" smtClean="0"/>
              <a:t>varðar</a:t>
            </a:r>
            <a:r>
              <a:rPr lang="is-IS" sz="3100" dirty="0" smtClean="0"/>
              <a:t> framkvæmd </a:t>
            </a:r>
            <a:r>
              <a:rPr lang="is-IS" sz="3100" dirty="0" err="1" smtClean="0"/>
              <a:t>sk</a:t>
            </a:r>
            <a:r>
              <a:rPr lang="is-IS" sz="3100" dirty="0" smtClean="0"/>
              <a:t>ólastefnu er lagt upp með að framkvæmdaáætlunin birtist í skólanámskrá hvers skóla fyrir sig þar sem fram kemur hvernig skólinn ætlar að framfylgja jafnréttisstefnunni. </a:t>
            </a:r>
          </a:p>
          <a:p>
            <a:r>
              <a:rPr lang="is-IS" sz="3100" dirty="0" smtClean="0"/>
              <a:t>Hlutverk jafnréttisfulltrúa og skólaskrifstofu er að vera til aðstoðar og ráðgjafar við framkvæmdina. </a:t>
            </a:r>
          </a:p>
          <a:p>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18</a:t>
            </a:fld>
            <a:endParaRPr lang="is-IS" dirty="0"/>
          </a:p>
        </p:txBody>
      </p:sp>
      <p:pic>
        <p:nvPicPr>
          <p:cNvPr id="5" name="Picture 2" descr="http://preachinghelp.org/wordpress/wp-content/uploads/2010/03/genderequality.jpg"/>
          <p:cNvPicPr>
            <a:picLocks noChangeAspect="1" noChangeArrowheads="1"/>
          </p:cNvPicPr>
          <p:nvPr/>
        </p:nvPicPr>
        <p:blipFill>
          <a:blip r:embed="rId2"/>
          <a:srcRect/>
          <a:stretch>
            <a:fillRect/>
          </a:stretch>
        </p:blipFill>
        <p:spPr bwMode="auto">
          <a:xfrm>
            <a:off x="5524480" y="2000240"/>
            <a:ext cx="3429024"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Hvað um </a:t>
            </a:r>
            <a:r>
              <a:rPr lang="is-IS" dirty="0" err="1" smtClean="0"/>
              <a:t>félagsstarf</a:t>
            </a:r>
            <a:r>
              <a:rPr lang="is-IS" dirty="0" smtClean="0"/>
              <a:t> unglinga í dag?</a:t>
            </a:r>
            <a:endParaRPr lang="is-IS" dirty="0"/>
          </a:p>
        </p:txBody>
      </p:sp>
      <p:sp>
        <p:nvSpPr>
          <p:cNvPr id="3" name="Content Placeholder 2"/>
          <p:cNvSpPr>
            <a:spLocks noGrp="1"/>
          </p:cNvSpPr>
          <p:nvPr>
            <p:ph idx="1"/>
          </p:nvPr>
        </p:nvSpPr>
        <p:spPr>
          <a:xfrm>
            <a:off x="285720" y="1260491"/>
            <a:ext cx="5072098" cy="5168905"/>
          </a:xfrm>
        </p:spPr>
        <p:txBody>
          <a:bodyPr>
            <a:normAutofit fontScale="85000" lnSpcReduction="20000"/>
          </a:bodyPr>
          <a:lstStyle/>
          <a:p>
            <a:r>
              <a:rPr lang="is-IS" dirty="0" smtClean="0"/>
              <a:t>Sambærileg könnun og var lögð fyrir árið 2001 hefur verið framkvæmd reglulega síðan með það að markmiði að mæla fjölda þátttakenda í félagstarfinu og til að koma auga á hvað má bæta og hverju má breyta.</a:t>
            </a:r>
          </a:p>
          <a:p>
            <a:r>
              <a:rPr lang="is-IS" dirty="0" smtClean="0"/>
              <a:t>Stúlkum hefur fjölgað jafnt og þétt með hverju árinu án þess að það sé á kostnað drengjanna.  </a:t>
            </a:r>
          </a:p>
          <a:p>
            <a:r>
              <a:rPr lang="is-IS" dirty="0" smtClean="0"/>
              <a:t>Kannanir sem þessar eru dýrmæt tæki til að sjá hvernig stúlkur og drengir eru að mæta og nýta sér tilboðin og einnig til að meta hvar styrkleikar liggja og hvar eru áskoranir í að gera betur.</a:t>
            </a:r>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19</a:t>
            </a:fld>
            <a:endParaRPr lang="is-IS" dirty="0"/>
          </a:p>
        </p:txBody>
      </p:sp>
      <p:pic>
        <p:nvPicPr>
          <p:cNvPr id="5" name="il_fi" descr="http://www.visualphotos.com/photo/2x3211476/Two_Teenage_Girls_Talking_on_Sofa_42-17250752.jpg"/>
          <p:cNvPicPr/>
          <p:nvPr/>
        </p:nvPicPr>
        <p:blipFill>
          <a:blip r:embed="rId2"/>
          <a:srcRect/>
          <a:stretch>
            <a:fillRect/>
          </a:stretch>
        </p:blipFill>
        <p:spPr bwMode="auto">
          <a:xfrm>
            <a:off x="5429256" y="2143116"/>
            <a:ext cx="3580135" cy="25003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Samþætting, já...</a:t>
            </a:r>
            <a:endParaRPr lang="is-I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En </a:t>
            </a:r>
            <a:r>
              <a:rPr lang="is-IS" dirty="0" err="1" smtClean="0"/>
              <a:t>félagsstarf</a:t>
            </a:r>
            <a:r>
              <a:rPr lang="is-IS" dirty="0" smtClean="0"/>
              <a:t> aldraðra?</a:t>
            </a:r>
            <a:endParaRPr lang="is-IS" dirty="0"/>
          </a:p>
        </p:txBody>
      </p:sp>
      <p:sp>
        <p:nvSpPr>
          <p:cNvPr id="3" name="Content Placeholder 2"/>
          <p:cNvSpPr>
            <a:spLocks noGrp="1"/>
          </p:cNvSpPr>
          <p:nvPr>
            <p:ph idx="1"/>
          </p:nvPr>
        </p:nvSpPr>
        <p:spPr>
          <a:xfrm>
            <a:off x="285720" y="1260491"/>
            <a:ext cx="5214974" cy="5311781"/>
          </a:xfrm>
        </p:spPr>
        <p:txBody>
          <a:bodyPr>
            <a:normAutofit fontScale="62500" lnSpcReduction="20000"/>
          </a:bodyPr>
          <a:lstStyle/>
          <a:p>
            <a:r>
              <a:rPr lang="is-IS" sz="3400" dirty="0" smtClean="0"/>
              <a:t>Frá 2001 er haldið utan um þátttöku kynjanna. Árið 2010 tóku 87 konur þátt í félagsstarfinu á móti 18 körlum. Konur á þessum aldri í Mosfellsbæ eru ívið fleiri en karlarnir, en þó ekki svo margar að það skýri muninn.</a:t>
            </a:r>
          </a:p>
          <a:p>
            <a:r>
              <a:rPr lang="is-IS" sz="3400" dirty="0" smtClean="0"/>
              <a:t>Nokkuð jöfn þátttaka var í kynnisferðum og bókbandi. Í glerlist, línudansi og leirlist voru eingöngu konur og í tréskurði voru karlar ennþá í meirihluta. Karlarnir eru virkari í félagi eldri borgara.</a:t>
            </a:r>
          </a:p>
          <a:p>
            <a:r>
              <a:rPr lang="is-IS" sz="3400" dirty="0" smtClean="0"/>
              <a:t>Töluvert vantar upp á að félagsstarfið höfði jafnt til beggja kynja og þessar tölur frá árinu 2010 eru áskorun til okkar um að gera betur. Markmiðið er að þjónustan sem veitt er höfði til allra bæði með tilliti til kynferðis og aldurs. </a:t>
            </a:r>
          </a:p>
          <a:p>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20</a:t>
            </a:fld>
            <a:endParaRPr lang="is-IS" dirty="0"/>
          </a:p>
        </p:txBody>
      </p:sp>
      <p:pic>
        <p:nvPicPr>
          <p:cNvPr id="6" name="Picture 5" descr="http://nedrias.is/vefir/dvalaras/images/stories/frettir/201105/Vor012.jpg"/>
          <p:cNvPicPr/>
          <p:nvPr/>
        </p:nvPicPr>
        <p:blipFill>
          <a:blip r:embed="rId2"/>
          <a:srcRect l="14690" r="5155"/>
          <a:stretch>
            <a:fillRect/>
          </a:stretch>
        </p:blipFill>
        <p:spPr bwMode="auto">
          <a:xfrm>
            <a:off x="5572132" y="2214554"/>
            <a:ext cx="3390903"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Hvar </a:t>
            </a:r>
            <a:r>
              <a:rPr lang="is-IS" dirty="0" err="1" smtClean="0"/>
              <a:t>annars</a:t>
            </a:r>
            <a:r>
              <a:rPr lang="is-IS" dirty="0" smtClean="0"/>
              <a:t> staðar er samþætting?</a:t>
            </a:r>
            <a:endParaRPr lang="is-IS" dirty="0"/>
          </a:p>
        </p:txBody>
      </p:sp>
      <p:sp>
        <p:nvSpPr>
          <p:cNvPr id="3" name="Content Placeholder 2"/>
          <p:cNvSpPr>
            <a:spLocks noGrp="1"/>
          </p:cNvSpPr>
          <p:nvPr>
            <p:ph idx="1"/>
          </p:nvPr>
        </p:nvSpPr>
        <p:spPr>
          <a:xfrm>
            <a:off x="285720" y="1260491"/>
            <a:ext cx="6143668" cy="5168905"/>
          </a:xfrm>
        </p:spPr>
        <p:txBody>
          <a:bodyPr>
            <a:noAutofit/>
          </a:bodyPr>
          <a:lstStyle/>
          <a:p>
            <a:r>
              <a:rPr lang="is-IS" sz="2400" dirty="0" smtClean="0"/>
              <a:t>Félagsþjónustan skoðar starfsemi sína út frá kynjasjónarmiðum. Eftir </a:t>
            </a:r>
            <a:r>
              <a:rPr lang="is-IS" sz="2400" dirty="0" err="1" smtClean="0"/>
              <a:t>könnunina</a:t>
            </a:r>
            <a:r>
              <a:rPr lang="is-IS" sz="2400" dirty="0" smtClean="0"/>
              <a:t> 2001 var farið ofan í saumana á því hvort kynjum væri mismunað í félagsþjónustunni og svo reyndist í vera í einhverjum tilfellum í heimaþjónustu. Síðan hefur það verið tryggt með verklagsreglum að bæði kyn njóti sambærilegrar þjónustu. </a:t>
            </a:r>
          </a:p>
          <a:p>
            <a:r>
              <a:rPr lang="is-IS" sz="2400" dirty="0" smtClean="0"/>
              <a:t>Einnig var skoðað hvort kynjum væri mismunað í tengslum við fjárhagsaðstoð. Svo reyndist ekki vera og þar er einnig tryggt að bæði kyn njóti sambærilegrar  aðstoðar.</a:t>
            </a:r>
            <a:endParaRPr lang="is-IS" sz="2400"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21</a:t>
            </a:fld>
            <a:endParaRPr lang="is-IS" dirty="0"/>
          </a:p>
        </p:txBody>
      </p:sp>
      <p:pic>
        <p:nvPicPr>
          <p:cNvPr id="5" name="il_fi" descr="http://www.apmasnetwork.org/sites/default/files/category_pictures/gender.png"/>
          <p:cNvPicPr/>
          <p:nvPr/>
        </p:nvPicPr>
        <p:blipFill>
          <a:blip r:embed="rId2"/>
          <a:srcRect/>
          <a:stretch>
            <a:fillRect/>
          </a:stretch>
        </p:blipFill>
        <p:spPr bwMode="auto">
          <a:xfrm>
            <a:off x="6786578" y="2500306"/>
            <a:ext cx="1928818" cy="2143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Samvinna við Aftureldingu</a:t>
            </a:r>
            <a:endParaRPr lang="is-IS" dirty="0"/>
          </a:p>
        </p:txBody>
      </p:sp>
      <p:sp>
        <p:nvSpPr>
          <p:cNvPr id="3" name="Content Placeholder 2"/>
          <p:cNvSpPr>
            <a:spLocks noGrp="1"/>
          </p:cNvSpPr>
          <p:nvPr>
            <p:ph idx="1"/>
          </p:nvPr>
        </p:nvSpPr>
        <p:spPr>
          <a:xfrm>
            <a:off x="285720" y="1260491"/>
            <a:ext cx="5357850" cy="5240343"/>
          </a:xfrm>
        </p:spPr>
        <p:txBody>
          <a:bodyPr>
            <a:normAutofit fontScale="85000" lnSpcReduction="20000"/>
          </a:bodyPr>
          <a:lstStyle/>
          <a:p>
            <a:r>
              <a:rPr lang="is-IS" dirty="0" smtClean="0"/>
              <a:t>Mosfellsbær hefur samvinnu ýmis félög, eins og til dæmis UMFA sem gerði jafnréttisstefnu árið 2010 þar sem markmiðið er að allt starf félagsins uppfylli ákvæði jafnréttislaga og sé í samræmi við Evrópusáttmálann. </a:t>
            </a:r>
          </a:p>
          <a:p>
            <a:r>
              <a:rPr lang="is-IS" dirty="0" smtClean="0"/>
              <a:t>Hjá Aftureldingu skulu kynjasjónarmið samþætt í stefnumótun og starfsemina, </a:t>
            </a:r>
            <a:br>
              <a:rPr lang="is-IS" dirty="0" smtClean="0"/>
            </a:br>
            <a:r>
              <a:rPr lang="is-IS" dirty="0" smtClean="0"/>
              <a:t>meðal annars hvað varðar æfingatíma í töflu og kröfur til þjálfara drengja og stúlkna. </a:t>
            </a:r>
          </a:p>
          <a:p>
            <a:r>
              <a:rPr lang="is-IS" dirty="0" smtClean="0"/>
              <a:t>Til þess að njóta styrkja frá bænum skulu félög eins og Afturelding skila kyngreindum upplýsingum með ársskýrslu sinni. </a:t>
            </a:r>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22</a:t>
            </a:fld>
            <a:endParaRPr lang="is-IS" dirty="0"/>
          </a:p>
        </p:txBody>
      </p:sp>
      <p:pic>
        <p:nvPicPr>
          <p:cNvPr id="6" name="il_fi" descr="http://www.sportacrossstaffordshire.co.uk/live/images/cme_resources/Public/Images/Girls-Football.jpg"/>
          <p:cNvPicPr/>
          <p:nvPr/>
        </p:nvPicPr>
        <p:blipFill>
          <a:blip r:embed="rId2"/>
          <a:srcRect l="17200" r="5400"/>
          <a:stretch>
            <a:fillRect/>
          </a:stretch>
        </p:blipFill>
        <p:spPr bwMode="auto">
          <a:xfrm>
            <a:off x="5857884" y="2071679"/>
            <a:ext cx="3114671" cy="2857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Að </a:t>
            </a:r>
            <a:r>
              <a:rPr lang="is-IS" dirty="0" err="1" smtClean="0"/>
              <a:t>lokum</a:t>
            </a:r>
            <a:endParaRPr lang="is-IS" dirty="0"/>
          </a:p>
        </p:txBody>
      </p:sp>
      <p:sp>
        <p:nvSpPr>
          <p:cNvPr id="3" name="Content Placeholder 2"/>
          <p:cNvSpPr>
            <a:spLocks noGrp="1"/>
          </p:cNvSpPr>
          <p:nvPr>
            <p:ph idx="1"/>
          </p:nvPr>
        </p:nvSpPr>
        <p:spPr>
          <a:xfrm>
            <a:off x="285720" y="1260491"/>
            <a:ext cx="5357850" cy="5383219"/>
          </a:xfrm>
        </p:spPr>
        <p:txBody>
          <a:bodyPr>
            <a:normAutofit lnSpcReduction="10000"/>
          </a:bodyPr>
          <a:lstStyle/>
          <a:p>
            <a:r>
              <a:rPr lang="is-IS" dirty="0" smtClean="0"/>
              <a:t>Samþætting kynjasjónarmiða í stefnumótun og starfsemi getur virst flókin í fyrstu. </a:t>
            </a:r>
          </a:p>
          <a:p>
            <a:r>
              <a:rPr lang="is-IS" dirty="0" smtClean="0"/>
              <a:t>Það er </a:t>
            </a:r>
            <a:r>
              <a:rPr lang="is-IS" dirty="0" err="1" smtClean="0"/>
              <a:t>mik</a:t>
            </a:r>
            <a:r>
              <a:rPr lang="is-IS" dirty="0" smtClean="0"/>
              <a:t>ilvægt að byrja smátt og byggja ofan á í stað þess að ætla að sigra heiminn strax og gefast svo upp.</a:t>
            </a:r>
          </a:p>
          <a:p>
            <a:r>
              <a:rPr lang="is-IS" dirty="0" smtClean="0"/>
              <a:t>Jafnrétti og samþætting eru langtímaverkefni þar sem hvert eitt skref í rétta átt er mikilvægt.</a:t>
            </a:r>
          </a:p>
          <a:p>
            <a:r>
              <a:rPr lang="is-IS" dirty="0" smtClean="0"/>
              <a:t>Aðalmálið er að byrja.</a:t>
            </a:r>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23</a:t>
            </a:fld>
            <a:endParaRPr lang="is-IS" dirty="0"/>
          </a:p>
        </p:txBody>
      </p:sp>
      <p:pic>
        <p:nvPicPr>
          <p:cNvPr id="5" name="il_fi" descr="http://zunia.org/typo3temp/pics/dad7b95496.jpg"/>
          <p:cNvPicPr/>
          <p:nvPr/>
        </p:nvPicPr>
        <p:blipFill>
          <a:blip r:embed="rId2"/>
          <a:srcRect/>
          <a:stretch>
            <a:fillRect/>
          </a:stretch>
        </p:blipFill>
        <p:spPr bwMode="auto">
          <a:xfrm>
            <a:off x="5715008" y="2143116"/>
            <a:ext cx="27813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Upphafið</a:t>
            </a:r>
            <a:endParaRPr lang="is-IS" dirty="0"/>
          </a:p>
        </p:txBody>
      </p:sp>
      <p:sp>
        <p:nvSpPr>
          <p:cNvPr id="3" name="Content Placeholder 2"/>
          <p:cNvSpPr>
            <a:spLocks noGrp="1"/>
          </p:cNvSpPr>
          <p:nvPr>
            <p:ph idx="1"/>
          </p:nvPr>
        </p:nvSpPr>
        <p:spPr>
          <a:xfrm>
            <a:off x="285720" y="1260491"/>
            <a:ext cx="4786346" cy="5097467"/>
          </a:xfrm>
        </p:spPr>
        <p:txBody>
          <a:bodyPr>
            <a:normAutofit fontScale="92500"/>
          </a:bodyPr>
          <a:lstStyle/>
          <a:p>
            <a:r>
              <a:rPr lang="is-IS" sz="2600" dirty="0" smtClean="0"/>
              <a:t>Áhugi á jafnréttismálum hefur ætíð verið staðar í Mosfellsbæ.</a:t>
            </a:r>
          </a:p>
          <a:p>
            <a:r>
              <a:rPr lang="is-IS" sz="2600" dirty="0" smtClean="0"/>
              <a:t>Árið 2001 voru unnar kannanir til að meta samþættingu jafnréttissjónarmiða í félagsstarfi unglinga og félagsstarfi aldraðra. </a:t>
            </a:r>
          </a:p>
          <a:p>
            <a:r>
              <a:rPr lang="is-IS" sz="2600" dirty="0" smtClean="0"/>
              <a:t>Unnið var með niðurstöður með það að markmiði að bæta og jafna framboð á félagsstarfi þannig að það hentaði báðum kynjum.</a:t>
            </a:r>
          </a:p>
          <a:p>
            <a:pPr>
              <a:buNone/>
            </a:pPr>
            <a:endParaRPr lang="is-IS" sz="2600" dirty="0" smtClean="0"/>
          </a:p>
          <a:p>
            <a:endParaRPr lang="is-IS" dirty="0" smtClean="0"/>
          </a:p>
          <a:p>
            <a:pPr>
              <a:buNone/>
            </a:pPr>
            <a:endParaRPr lang="is-IS" dirty="0" smtClean="0"/>
          </a:p>
          <a:p>
            <a:pPr>
              <a:buNone/>
            </a:pPr>
            <a:endParaRPr lang="is-IS" dirty="0" smtClean="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3</a:t>
            </a:fld>
            <a:endParaRPr lang="is-IS" dirty="0"/>
          </a:p>
        </p:txBody>
      </p:sp>
      <p:pic>
        <p:nvPicPr>
          <p:cNvPr id="6" name="il_fi" descr="http://cache.gawkerassets.com/assets/images/39/2011/09/medium_shutterstock_80323636.jpg"/>
          <p:cNvPicPr/>
          <p:nvPr/>
        </p:nvPicPr>
        <p:blipFill>
          <a:blip r:embed="rId2"/>
          <a:srcRect/>
          <a:stretch>
            <a:fillRect/>
          </a:stretch>
        </p:blipFill>
        <p:spPr bwMode="auto">
          <a:xfrm>
            <a:off x="5429256" y="2285992"/>
            <a:ext cx="28575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Félagsstarf meðal unglinga - 2001</a:t>
            </a:r>
            <a:endParaRPr lang="is-IS" dirty="0"/>
          </a:p>
        </p:txBody>
      </p:sp>
      <p:sp>
        <p:nvSpPr>
          <p:cNvPr id="3" name="Content Placeholder 2"/>
          <p:cNvSpPr>
            <a:spLocks noGrp="1"/>
          </p:cNvSpPr>
          <p:nvPr>
            <p:ph idx="1"/>
          </p:nvPr>
        </p:nvSpPr>
        <p:spPr>
          <a:xfrm>
            <a:off x="285720" y="1260491"/>
            <a:ext cx="5214974" cy="5026029"/>
          </a:xfrm>
        </p:spPr>
        <p:txBody>
          <a:bodyPr>
            <a:noAutofit/>
          </a:bodyPr>
          <a:lstStyle/>
          <a:p>
            <a:r>
              <a:rPr lang="is-IS" sz="2400" dirty="0" smtClean="0"/>
              <a:t>Könnunin leiddi í ljós að fleiri drengir en stúlkur sóttu félagsmiðstöðina. </a:t>
            </a:r>
          </a:p>
          <a:p>
            <a:r>
              <a:rPr lang="is-IS" sz="2400" dirty="0" smtClean="0"/>
              <a:t>Stúlkunum fannst starfið of strákamiðað og fannst vanta fleiri „stelpumiðuð” tilboð og „kósístað” til að sitja og spjalla. </a:t>
            </a:r>
          </a:p>
          <a:p>
            <a:r>
              <a:rPr lang="is-IS" sz="2400" dirty="0" smtClean="0"/>
              <a:t>Úrbæturnar fólust meðal annars í að færa billjardborðið úr miðrými og setja upp sófa fyrir “kósíhorn”. Einnig var stofnaður stelpuhópur í ljósmyndaklúbbnum þar sem viðfangsefnin tóku mið af þeirra áhugasviði.</a:t>
            </a:r>
            <a:endParaRPr lang="is-IS" sz="2400"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4</a:t>
            </a:fld>
            <a:endParaRPr lang="is-IS" dirty="0"/>
          </a:p>
        </p:txBody>
      </p:sp>
      <p:pic>
        <p:nvPicPr>
          <p:cNvPr id="5" name="il_fi" descr="http://4.bp.blogspot.com/-gT7R4CMANR0/Tarxj50KrYI/AAAAAAAAAUE/9eQN_QozgE0/s1600/happy-teenagers-working-at-toys-r-us.jpg"/>
          <p:cNvPicPr/>
          <p:nvPr/>
        </p:nvPicPr>
        <p:blipFill>
          <a:blip r:embed="rId2"/>
          <a:srcRect/>
          <a:stretch>
            <a:fillRect/>
          </a:stretch>
        </p:blipFill>
        <p:spPr bwMode="auto">
          <a:xfrm>
            <a:off x="5500694" y="2143116"/>
            <a:ext cx="3357586" cy="27146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Félagsstarf meðal aldraðra - 2001</a:t>
            </a:r>
            <a:endParaRPr lang="is-IS" dirty="0"/>
          </a:p>
        </p:txBody>
      </p:sp>
      <p:sp>
        <p:nvSpPr>
          <p:cNvPr id="3" name="Content Placeholder 2"/>
          <p:cNvSpPr>
            <a:spLocks noGrp="1"/>
          </p:cNvSpPr>
          <p:nvPr>
            <p:ph idx="1"/>
          </p:nvPr>
        </p:nvSpPr>
        <p:spPr>
          <a:xfrm>
            <a:off x="285720" y="1260491"/>
            <a:ext cx="4929222" cy="5454657"/>
          </a:xfrm>
        </p:spPr>
        <p:txBody>
          <a:bodyPr>
            <a:normAutofit fontScale="77500" lnSpcReduction="20000"/>
          </a:bodyPr>
          <a:lstStyle/>
          <a:p>
            <a:r>
              <a:rPr lang="is-IS" dirty="0" smtClean="0"/>
              <a:t>Um 50% þeirra sem tóku þátt stunduðu fræðslu- eða félagsstarf og konur voru mun virkari en karlar.</a:t>
            </a:r>
          </a:p>
          <a:p>
            <a:r>
              <a:rPr lang="is-IS" dirty="0" smtClean="0"/>
              <a:t>Félagsskapur og spjall skipti konurnar meira máli. Það að hafa eitthvað fyrir stafni skipti karlana meira máli. </a:t>
            </a:r>
          </a:p>
          <a:p>
            <a:r>
              <a:rPr lang="is-IS" dirty="0" smtClean="0"/>
              <a:t>Nokkuð jöfn þátttaka kynja var í ferðum, skemmtunum og kórstarfi. </a:t>
            </a:r>
          </a:p>
          <a:p>
            <a:r>
              <a:rPr lang="is-IS" dirty="0" smtClean="0"/>
              <a:t>Karlarnir völdu frekar bókband og tréskurð. Konurnar völdu frekar keramik, tölvur, spil, skrautskrift og glerskurð. </a:t>
            </a:r>
          </a:p>
          <a:p>
            <a:r>
              <a:rPr lang="is-IS" dirty="0" smtClean="0"/>
              <a:t>Eftir </a:t>
            </a:r>
            <a:r>
              <a:rPr lang="is-IS" dirty="0" err="1" smtClean="0"/>
              <a:t>könnunina</a:t>
            </a:r>
            <a:r>
              <a:rPr lang="is-IS" dirty="0" smtClean="0"/>
              <a:t> var </a:t>
            </a:r>
            <a:r>
              <a:rPr lang="is-IS" dirty="0" err="1" smtClean="0"/>
              <a:t>starfsfólk</a:t>
            </a:r>
            <a:r>
              <a:rPr lang="is-IS" dirty="0" smtClean="0"/>
              <a:t> meðvitaðara um framboð og byrjað var að halda utan um þátttöku kynjanna.</a:t>
            </a:r>
          </a:p>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5</a:t>
            </a:fld>
            <a:endParaRPr lang="is-IS" dirty="0"/>
          </a:p>
        </p:txBody>
      </p:sp>
      <p:pic>
        <p:nvPicPr>
          <p:cNvPr id="5" name="il_fi" descr="http://www.fallschurchva.gov/Content/Images/People/srcitizens_playingcards.jpg"/>
          <p:cNvPicPr/>
          <p:nvPr/>
        </p:nvPicPr>
        <p:blipFill>
          <a:blip r:embed="rId2"/>
          <a:srcRect/>
          <a:stretch>
            <a:fillRect/>
          </a:stretch>
        </p:blipFill>
        <p:spPr bwMode="auto">
          <a:xfrm>
            <a:off x="5214942" y="2071678"/>
            <a:ext cx="3571900" cy="27146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Jafnrétti í skólum</a:t>
            </a:r>
            <a:endParaRPr lang="is-IS" dirty="0"/>
          </a:p>
        </p:txBody>
      </p:sp>
      <p:sp>
        <p:nvSpPr>
          <p:cNvPr id="3" name="Content Placeholder 2"/>
          <p:cNvSpPr>
            <a:spLocks noGrp="1"/>
          </p:cNvSpPr>
          <p:nvPr>
            <p:ph idx="1"/>
          </p:nvPr>
        </p:nvSpPr>
        <p:spPr>
          <a:xfrm>
            <a:off x="285720" y="1260491"/>
            <a:ext cx="5286412" cy="5168905"/>
          </a:xfrm>
        </p:spPr>
        <p:txBody>
          <a:bodyPr>
            <a:normAutofit fontScale="77500" lnSpcReduction="20000"/>
          </a:bodyPr>
          <a:lstStyle/>
          <a:p>
            <a:r>
              <a:rPr lang="is-IS" dirty="0" smtClean="0"/>
              <a:t>Á árunum 2008 til 2010 tók Mosfellsbær ásamt fjórum öðrum sveitarfélögum, Jafnréttisstofu og Félags- og tryggingamálaráðuneytinu þátt í verkefninu Jafnrétti í skólum.</a:t>
            </a:r>
          </a:p>
          <a:p>
            <a:r>
              <a:rPr lang="is-IS" dirty="0" smtClean="0"/>
              <a:t>Markmiðin voru meðal annars að efla jafnréttisfræðslu og samþætta kynjasjónarmið í kennslu.</a:t>
            </a:r>
          </a:p>
          <a:p>
            <a:r>
              <a:rPr lang="is-IS" dirty="0" smtClean="0"/>
              <a:t>Tveir </a:t>
            </a:r>
            <a:r>
              <a:rPr lang="is-IS" dirty="0" err="1" smtClean="0"/>
              <a:t>vinnustaðir</a:t>
            </a:r>
            <a:r>
              <a:rPr lang="is-IS" dirty="0" smtClean="0"/>
              <a:t> tóku þátt en einungis annar þeirra vann verkefnið til enda. Það var leikskólinn Reykjakot sem gerði verkefnið „Jafnrétti til upplýsinga – pabbar þurfa líka að vita”. </a:t>
            </a:r>
          </a:p>
          <a:p>
            <a:r>
              <a:rPr lang="is-IS" dirty="0" smtClean="0"/>
              <a:t>Starfsfólk var sammála um að þátttaka í verkefninu hefði aukið jafnréttisvitund þeirra og auðveldað við að flétta kynjasjónarmið inn í starfið. </a:t>
            </a:r>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6</a:t>
            </a:fld>
            <a:endParaRPr lang="is-IS" dirty="0"/>
          </a:p>
        </p:txBody>
      </p:sp>
      <p:pic>
        <p:nvPicPr>
          <p:cNvPr id="28674" name="Picture 2" descr="http://2.bp.blogspot.com/_r6WVkbLrM_Y/TKtPPSaZd5I/AAAAAAAAAic/K3Wqiv_RMBQ/s1600/Dad_talking_kid_copy(1).jpg"/>
          <p:cNvPicPr>
            <a:picLocks noChangeAspect="1" noChangeArrowheads="1"/>
          </p:cNvPicPr>
          <p:nvPr/>
        </p:nvPicPr>
        <p:blipFill>
          <a:blip r:embed="rId2"/>
          <a:srcRect/>
          <a:stretch>
            <a:fillRect/>
          </a:stretch>
        </p:blipFill>
        <p:spPr bwMode="auto">
          <a:xfrm>
            <a:off x="5857884" y="2000240"/>
            <a:ext cx="2819400" cy="2752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Stefnumótun og Evrópusáttmálinn</a:t>
            </a:r>
            <a:endParaRPr lang="is-IS" dirty="0"/>
          </a:p>
        </p:txBody>
      </p:sp>
      <p:sp>
        <p:nvSpPr>
          <p:cNvPr id="3" name="Content Placeholder 2"/>
          <p:cNvSpPr>
            <a:spLocks noGrp="1"/>
          </p:cNvSpPr>
          <p:nvPr>
            <p:ph idx="1"/>
          </p:nvPr>
        </p:nvSpPr>
        <p:spPr>
          <a:xfrm>
            <a:off x="285720" y="1260491"/>
            <a:ext cx="6286544" cy="5383219"/>
          </a:xfrm>
        </p:spPr>
        <p:txBody>
          <a:bodyPr>
            <a:normAutofit fontScale="92500" lnSpcReduction="10000"/>
          </a:bodyPr>
          <a:lstStyle/>
          <a:p>
            <a:r>
              <a:rPr lang="is-IS" sz="2600" dirty="0" smtClean="0"/>
              <a:t>Vorið 2008 var heildarstefnumótun Mosfellsbæjar samþykkt. Vinnan stóð yfir frá haustinu 2007.</a:t>
            </a:r>
          </a:p>
          <a:p>
            <a:r>
              <a:rPr lang="is-IS" sz="2600" dirty="0" smtClean="0"/>
              <a:t>Haustið 2008 skrifaði Mosfellsbær undir Evrópusáttmálann. Hann varð því ekki hluti af heildarstefnumótuninni.</a:t>
            </a:r>
          </a:p>
          <a:p>
            <a:r>
              <a:rPr lang="is-IS" sz="2600" dirty="0" smtClean="0"/>
              <a:t>Sú </a:t>
            </a:r>
            <a:r>
              <a:rPr lang="is-IS" sz="2600" dirty="0" err="1" smtClean="0"/>
              <a:t>ákvörð</a:t>
            </a:r>
            <a:r>
              <a:rPr lang="is-IS" sz="2600" dirty="0" smtClean="0"/>
              <a:t>un var þó að sjálfsögðu tekin að hafa Evrópusáttmálann til hliðsjónar og flétta kynjasjónarmið inn í alla stefnumótun frá undirritun hans.</a:t>
            </a:r>
          </a:p>
          <a:p>
            <a:r>
              <a:rPr lang="is-IS" sz="2600" dirty="0" smtClean="0"/>
              <a:t>Síðan þá hefur verið mótuð ný mannauðsstefna og bæði skólastefna og jafnréttisstefna endurskoðaðar. Verið er að vinna að endurskoðun fjölskyldustefnu og menningarstefnu. </a:t>
            </a:r>
          </a:p>
          <a:p>
            <a:endParaRPr lang="is-IS" dirty="0" smtClean="0"/>
          </a:p>
          <a:p>
            <a:endParaRPr lang="is-IS" dirty="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7</a:t>
            </a:fld>
            <a:endParaRPr lang="is-IS" dirty="0"/>
          </a:p>
        </p:txBody>
      </p:sp>
      <p:pic>
        <p:nvPicPr>
          <p:cNvPr id="5" name="il_fi" descr="http://t3.gstatic.com/images?q=tbn:ANd9GcSTMoxs71GWSiTeWPgUAJvbsVJxHQ4t1AEpUnEKVJBvxEqXKzoxvuCYNy9PZA"/>
          <p:cNvPicPr/>
          <p:nvPr/>
        </p:nvPicPr>
        <p:blipFill>
          <a:blip r:embed="rId2"/>
          <a:srcRect/>
          <a:stretch>
            <a:fillRect/>
          </a:stretch>
        </p:blipFill>
        <p:spPr bwMode="auto">
          <a:xfrm>
            <a:off x="6643702" y="2428868"/>
            <a:ext cx="2000264" cy="2000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Hvernig?</a:t>
            </a:r>
            <a:endParaRPr lang="is-IS" dirty="0"/>
          </a:p>
        </p:txBody>
      </p:sp>
      <p:sp>
        <p:nvSpPr>
          <p:cNvPr id="3" name="Subtitle 2"/>
          <p:cNvSpPr>
            <a:spLocks noGrp="1"/>
          </p:cNvSpPr>
          <p:nvPr>
            <p:ph type="subTitle" idx="1"/>
          </p:nvPr>
        </p:nvSpPr>
        <p:spPr/>
        <p:txBody>
          <a:bodyPr/>
          <a:lstStyle/>
          <a:p>
            <a:endParaRPr lang="is-I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Einhvers staðar þarf að byrja</a:t>
            </a:r>
            <a:endParaRPr lang="is-IS" dirty="0"/>
          </a:p>
        </p:txBody>
      </p:sp>
      <p:sp>
        <p:nvSpPr>
          <p:cNvPr id="3" name="Content Placeholder 2"/>
          <p:cNvSpPr>
            <a:spLocks noGrp="1"/>
          </p:cNvSpPr>
          <p:nvPr>
            <p:ph idx="1"/>
          </p:nvPr>
        </p:nvSpPr>
        <p:spPr>
          <a:xfrm>
            <a:off x="285720" y="1260491"/>
            <a:ext cx="5786478" cy="5240343"/>
          </a:xfrm>
        </p:spPr>
        <p:txBody>
          <a:bodyPr>
            <a:normAutofit fontScale="85000" lnSpcReduction="20000"/>
          </a:bodyPr>
          <a:lstStyle/>
          <a:p>
            <a:pPr lvl="0"/>
            <a:r>
              <a:rPr lang="is-IS" dirty="0" smtClean="0"/>
              <a:t>Fyrsta mál á dagskrá var námskeið á vegum Jafnréttisstofu ásamt því að kynna sér útgefið efni  eins og „Jöfnum leikinn”.</a:t>
            </a:r>
          </a:p>
          <a:p>
            <a:pPr lvl="0"/>
            <a:r>
              <a:rPr lang="is-IS" dirty="0" smtClean="0"/>
              <a:t>Ákveðið að taka lítil skref: minna getur verið meira. </a:t>
            </a:r>
          </a:p>
          <a:p>
            <a:pPr lvl="0"/>
            <a:r>
              <a:rPr lang="is-IS" dirty="0" smtClean="0"/>
              <a:t>Evrópusáttmálinn og jafnréttislögin gegna lykilhlutverki.</a:t>
            </a:r>
          </a:p>
          <a:p>
            <a:pPr lvl="0"/>
            <a:r>
              <a:rPr lang="is-IS" dirty="0" smtClean="0"/>
              <a:t>Við mótun mannauðsstefnu var 11. grein </a:t>
            </a:r>
            <a:r>
              <a:rPr lang="is-IS" dirty="0" err="1" smtClean="0"/>
              <a:t>sáttmálans</a:t>
            </a:r>
            <a:r>
              <a:rPr lang="is-IS" dirty="0" smtClean="0"/>
              <a:t> um </a:t>
            </a:r>
            <a:r>
              <a:rPr lang="is-IS" dirty="0" err="1" smtClean="0"/>
              <a:t>hlutverk</a:t>
            </a:r>
            <a:r>
              <a:rPr lang="is-IS" dirty="0" smtClean="0"/>
              <a:t> atvinnurekandans skoðuð sérstaklega og áhersluatriðin fléttuð inn í mismunandi kafla stefnunnar. Einn kafli mannauðsstefnu var að auki sérstklega tileinkaður lýðræði, jafnrétti og fjölmenningu.</a:t>
            </a:r>
          </a:p>
          <a:p>
            <a:pPr lvl="0"/>
            <a:endParaRPr lang="is-IS" dirty="0" smtClean="0"/>
          </a:p>
          <a:p>
            <a:endParaRPr lang="is-IS" dirty="0" smtClean="0"/>
          </a:p>
        </p:txBody>
      </p:sp>
      <p:sp>
        <p:nvSpPr>
          <p:cNvPr id="4" name="Slide Number Placeholder 3"/>
          <p:cNvSpPr>
            <a:spLocks noGrp="1"/>
          </p:cNvSpPr>
          <p:nvPr>
            <p:ph type="sldNum" sz="quarter" idx="10"/>
          </p:nvPr>
        </p:nvSpPr>
        <p:spPr/>
        <p:txBody>
          <a:bodyPr/>
          <a:lstStyle/>
          <a:p>
            <a:pPr>
              <a:defRPr/>
            </a:pPr>
            <a:fld id="{FE564C71-9A96-4CD3-AD52-3AAD21319562}" type="slidenum">
              <a:rPr lang="is-IS" smtClean="0"/>
              <a:pPr>
                <a:defRPr/>
              </a:pPr>
              <a:t>9</a:t>
            </a:fld>
            <a:endParaRPr lang="is-IS" dirty="0"/>
          </a:p>
        </p:txBody>
      </p:sp>
      <p:pic>
        <p:nvPicPr>
          <p:cNvPr id="6" name="Picture 5" descr="http://jafnretti.is/D10/_Images/1.jpg"/>
          <p:cNvPicPr/>
          <p:nvPr/>
        </p:nvPicPr>
        <p:blipFill>
          <a:blip r:embed="rId2"/>
          <a:srcRect/>
          <a:stretch>
            <a:fillRect/>
          </a:stretch>
        </p:blipFill>
        <p:spPr bwMode="auto">
          <a:xfrm>
            <a:off x="6215074" y="2500306"/>
            <a:ext cx="2338452" cy="12144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Default Design">
  <a:themeElements>
    <a:clrScheme name="Mosfellsbaer">
      <a:dk1>
        <a:sysClr val="windowText" lastClr="000000"/>
      </a:dk1>
      <a:lt1>
        <a:sysClr val="window" lastClr="FFFFFF"/>
      </a:lt1>
      <a:dk2>
        <a:srgbClr val="775F55"/>
      </a:dk2>
      <a:lt2>
        <a:srgbClr val="EBDDC3"/>
      </a:lt2>
      <a:accent1>
        <a:srgbClr val="414B1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4_Default Design">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1492</TotalTime>
  <Words>1320</Words>
  <Application>Microsoft PowerPoint</Application>
  <PresentationFormat>On-screen Show (4:3)</PresentationFormat>
  <Paragraphs>118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4_Default Design</vt:lpstr>
      <vt:lpstr>Samþætting, já...  Hvernig?  Og hvað svo?</vt:lpstr>
      <vt:lpstr>Samþætting, já...</vt:lpstr>
      <vt:lpstr>Upphafið</vt:lpstr>
      <vt:lpstr>Félagsstarf meðal unglinga - 2001</vt:lpstr>
      <vt:lpstr>Félagsstarf meðal aldraðra - 2001</vt:lpstr>
      <vt:lpstr>Jafnrétti í skólum</vt:lpstr>
      <vt:lpstr>Stefnumótun og Evrópusáttmálinn</vt:lpstr>
      <vt:lpstr>Hvernig?</vt:lpstr>
      <vt:lpstr>Einhvers staðar þarf að byrja</vt:lpstr>
      <vt:lpstr>Í mannauðsstefnu kemur m.a. fram:</vt:lpstr>
      <vt:lpstr>Svo kom endurskoðun skólastefnu</vt:lpstr>
      <vt:lpstr>Úr skólastefnu Mosfellsbæjar (2010)</vt:lpstr>
      <vt:lpstr>Endurskoðun jafnréttisstefnu (2011)</vt:lpstr>
      <vt:lpstr>Úr jafnréttisstefnu 2011-2014</vt:lpstr>
      <vt:lpstr>Úr jafnréttisstefnu 2011-2014 (frh)</vt:lpstr>
      <vt:lpstr>Og hvað svo?</vt:lpstr>
      <vt:lpstr>Fléttað inn í starfsáætlanir</vt:lpstr>
      <vt:lpstr>Mælingar á framkvæmd</vt:lpstr>
      <vt:lpstr>Hvað um félagsstarf unglinga í dag?</vt:lpstr>
      <vt:lpstr>En félagsstarf aldraðra?</vt:lpstr>
      <vt:lpstr>Hvar annars staðar er samþætting?</vt:lpstr>
      <vt:lpstr>Samvinna við Aftureldingu</vt:lpstr>
      <vt:lpstr>Að lokum</vt:lpstr>
    </vt:vector>
  </TitlesOfParts>
  <Company>Mosfellsbær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Heiti</dc:title>
  <dc:creator>sigridurd</dc:creator>
  <cp:lastModifiedBy>Hilton Meetings_2</cp:lastModifiedBy>
  <cp:revision>13</cp:revision>
  <dcterms:created xsi:type="dcterms:W3CDTF">2010-02-25T15:37:51Z</dcterms:created>
  <dcterms:modified xsi:type="dcterms:W3CDTF">2011-11-22T11:22:19Z</dcterms:modified>
</cp:coreProperties>
</file>