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60" r:id="rId2"/>
    <p:sldMasterId id="2147483675" r:id="rId3"/>
    <p:sldMasterId id="2147483687" r:id="rId4"/>
  </p:sldMasterIdLst>
  <p:notesMasterIdLst>
    <p:notesMasterId r:id="rId17"/>
  </p:notesMasterIdLst>
  <p:handoutMasterIdLst>
    <p:handoutMasterId r:id="rId18"/>
  </p:handoutMasterIdLst>
  <p:sldIdLst>
    <p:sldId id="256" r:id="rId5"/>
    <p:sldId id="328" r:id="rId6"/>
    <p:sldId id="290" r:id="rId7"/>
    <p:sldId id="324" r:id="rId8"/>
    <p:sldId id="323" r:id="rId9"/>
    <p:sldId id="258" r:id="rId10"/>
    <p:sldId id="317" r:id="rId11"/>
    <p:sldId id="326" r:id="rId12"/>
    <p:sldId id="330" r:id="rId13"/>
    <p:sldId id="329" r:id="rId14"/>
    <p:sldId id="322" r:id="rId15"/>
    <p:sldId id="325" r:id="rId16"/>
  </p:sldIdLst>
  <p:sldSz cx="9144000" cy="6858000" type="screen4x3"/>
  <p:notesSz cx="6797675" cy="9926638"/>
  <p:defaultTextStyle>
    <a:defPPr>
      <a:defRPr lang="en-US"/>
    </a:defPPr>
    <a:lvl1pPr algn="l" rtl="0" fontAlgn="base">
      <a:spcBef>
        <a:spcPct val="0"/>
      </a:spcBef>
      <a:spcAft>
        <a:spcPct val="0"/>
      </a:spcAft>
      <a:defRPr sz="2400" kern="1200">
        <a:solidFill>
          <a:schemeClr val="tx1"/>
        </a:solidFill>
        <a:latin typeface="Arial" charset="0"/>
        <a:ea typeface="ヒラギノ角ゴ Pro W3"/>
        <a:cs typeface="ヒラギノ角ゴ Pro W3"/>
      </a:defRPr>
    </a:lvl1pPr>
    <a:lvl2pPr marL="457200" algn="l" rtl="0" fontAlgn="base">
      <a:spcBef>
        <a:spcPct val="0"/>
      </a:spcBef>
      <a:spcAft>
        <a:spcPct val="0"/>
      </a:spcAft>
      <a:defRPr sz="2400" kern="1200">
        <a:solidFill>
          <a:schemeClr val="tx1"/>
        </a:solidFill>
        <a:latin typeface="Arial" charset="0"/>
        <a:ea typeface="ヒラギノ角ゴ Pro W3"/>
        <a:cs typeface="ヒラギノ角ゴ Pro W3"/>
      </a:defRPr>
    </a:lvl2pPr>
    <a:lvl3pPr marL="914400" algn="l" rtl="0" fontAlgn="base">
      <a:spcBef>
        <a:spcPct val="0"/>
      </a:spcBef>
      <a:spcAft>
        <a:spcPct val="0"/>
      </a:spcAft>
      <a:defRPr sz="2400" kern="1200">
        <a:solidFill>
          <a:schemeClr val="tx1"/>
        </a:solidFill>
        <a:latin typeface="Arial" charset="0"/>
        <a:ea typeface="ヒラギノ角ゴ Pro W3"/>
        <a:cs typeface="ヒラギノ角ゴ Pro W3"/>
      </a:defRPr>
    </a:lvl3pPr>
    <a:lvl4pPr marL="1371600" algn="l" rtl="0" fontAlgn="base">
      <a:spcBef>
        <a:spcPct val="0"/>
      </a:spcBef>
      <a:spcAft>
        <a:spcPct val="0"/>
      </a:spcAft>
      <a:defRPr sz="2400" kern="1200">
        <a:solidFill>
          <a:schemeClr val="tx1"/>
        </a:solidFill>
        <a:latin typeface="Arial" charset="0"/>
        <a:ea typeface="ヒラギノ角ゴ Pro W3"/>
        <a:cs typeface="ヒラギノ角ゴ Pro W3"/>
      </a:defRPr>
    </a:lvl4pPr>
    <a:lvl5pPr marL="1828800" algn="l" rtl="0" fontAlgn="base">
      <a:spcBef>
        <a:spcPct val="0"/>
      </a:spcBef>
      <a:spcAft>
        <a:spcPct val="0"/>
      </a:spcAft>
      <a:defRPr sz="2400" kern="1200">
        <a:solidFill>
          <a:schemeClr val="tx1"/>
        </a:solidFill>
        <a:latin typeface="Arial" charset="0"/>
        <a:ea typeface="ヒラギノ角ゴ Pro W3"/>
        <a:cs typeface="ヒラギノ角ゴ Pro W3"/>
      </a:defRPr>
    </a:lvl5pPr>
    <a:lvl6pPr marL="2286000" algn="l" defTabSz="914400" rtl="0" eaLnBrk="1" latinLnBrk="0" hangingPunct="1">
      <a:defRPr sz="2400" kern="1200">
        <a:solidFill>
          <a:schemeClr val="tx1"/>
        </a:solidFill>
        <a:latin typeface="Arial" charset="0"/>
        <a:ea typeface="ヒラギノ角ゴ Pro W3"/>
        <a:cs typeface="ヒラギノ角ゴ Pro W3"/>
      </a:defRPr>
    </a:lvl6pPr>
    <a:lvl7pPr marL="2743200" algn="l" defTabSz="914400" rtl="0" eaLnBrk="1" latinLnBrk="0" hangingPunct="1">
      <a:defRPr sz="2400" kern="1200">
        <a:solidFill>
          <a:schemeClr val="tx1"/>
        </a:solidFill>
        <a:latin typeface="Arial" charset="0"/>
        <a:ea typeface="ヒラギノ角ゴ Pro W3"/>
        <a:cs typeface="ヒラギノ角ゴ Pro W3"/>
      </a:defRPr>
    </a:lvl7pPr>
    <a:lvl8pPr marL="3200400" algn="l" defTabSz="914400" rtl="0" eaLnBrk="1" latinLnBrk="0" hangingPunct="1">
      <a:defRPr sz="2400" kern="1200">
        <a:solidFill>
          <a:schemeClr val="tx1"/>
        </a:solidFill>
        <a:latin typeface="Arial" charset="0"/>
        <a:ea typeface="ヒラギノ角ゴ Pro W3"/>
        <a:cs typeface="ヒラギノ角ゴ Pro W3"/>
      </a:defRPr>
    </a:lvl8pPr>
    <a:lvl9pPr marL="3657600" algn="l" defTabSz="914400" rtl="0" eaLnBrk="1" latinLnBrk="0" hangingPunct="1">
      <a:defRPr sz="2400" kern="1200">
        <a:solidFill>
          <a:schemeClr val="tx1"/>
        </a:solidFill>
        <a:latin typeface="Arial" charset="0"/>
        <a:ea typeface="ヒラギノ角ゴ Pro W3"/>
        <a:cs typeface="ヒラギノ角ゴ Pro W3"/>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8" autoAdjust="0"/>
    <p:restoredTop sz="86436" autoAdjust="0"/>
  </p:normalViewPr>
  <p:slideViewPr>
    <p:cSldViewPr>
      <p:cViewPr varScale="1">
        <p:scale>
          <a:sx n="63" d="100"/>
          <a:sy n="63" d="100"/>
        </p:scale>
        <p:origin x="-336" y="-108"/>
      </p:cViewPr>
      <p:guideLst>
        <p:guide orient="horz" pos="2160"/>
        <p:guide pos="2880"/>
      </p:guideLst>
    </p:cSldViewPr>
  </p:slideViewPr>
  <p:outlineViewPr>
    <p:cViewPr>
      <p:scale>
        <a:sx n="33" d="100"/>
        <a:sy n="33" d="100"/>
      </p:scale>
      <p:origin x="240" y="6460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Grettir.rvk.borg\MAR$\Sameign\Kynjajafnr&#233;ttism&#225;lalmennt\T&#246;lulegar%20uppl&#253;singar\kynlistamannaskradverk.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Grettir.rvk.borg\MAR$\Sameign\Kynjajafnr&#233;ttism&#225;lalmennt\T&#246;lulegar%20uppl&#253;singar\kynlistamannaskradverk.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Grettir.rvk.borg\MAR$\Sameign\Kynjajafnr&#233;ttism&#225;lalmennt\T&#246;lulegar%20uppl&#253;singar\kynlistamannaskradverk.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Grettir.rvk.borg\MAR$\Sameign\Kynjajafnr&#233;ttism&#225;lalmennt\T&#246;lulegar%20uppl&#253;singar\kynlistamannaskradverk.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Grettir.rvk.borg\MAR$\Sameign\Kynjajafnr&#233;ttism&#225;lalmennt\T&#246;lulegar%20uppl&#253;singar\sund2010ret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is-IS" sz="1400"/>
              <a:t>Fjöldi listamanna eftir kyni </a:t>
            </a:r>
            <a:r>
              <a:rPr lang="is-IS" sz="1400" baseline="0"/>
              <a:t>sem </a:t>
            </a:r>
            <a:r>
              <a:rPr lang="is-IS" sz="1400"/>
              <a:t>Listasafn Reykjavíkur á verk eftir</a:t>
            </a:r>
          </a:p>
        </c:rich>
      </c:tx>
      <c:layout/>
      <c:overlay val="0"/>
    </c:title>
    <c:autoTitleDeleted val="0"/>
    <c:plotArea>
      <c:layout/>
      <c:pieChart>
        <c:varyColors val="1"/>
        <c:dLbls>
          <c:showLegendKey val="0"/>
          <c:showVal val="0"/>
          <c:showCatName val="0"/>
          <c:showSerName val="0"/>
          <c:showPercent val="0"/>
          <c:showBubbleSize val="0"/>
          <c:showLeaderLines val="1"/>
        </c:dLbls>
        <c:firstSliceAng val="223"/>
      </c:pieChart>
    </c:plotArea>
    <c:legend>
      <c:legendPos val="r"/>
      <c:layout>
        <c:manualLayout>
          <c:xMode val="edge"/>
          <c:yMode val="edge"/>
          <c:x val="0.71943255873503609"/>
          <c:y val="0.4743777340332459"/>
          <c:w val="0.15048614045195574"/>
          <c:h val="0.25115157480314959"/>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is-IS" sz="1400" dirty="0"/>
              <a:t>Skipting listmanna eftir kyni er áttu verk á sýningum</a:t>
            </a:r>
            <a:r>
              <a:rPr lang="is-IS" sz="1400" baseline="0" dirty="0"/>
              <a:t> </a:t>
            </a:r>
            <a:r>
              <a:rPr lang="is-IS" sz="1400" dirty="0"/>
              <a:t>Listasafns </a:t>
            </a:r>
            <a:r>
              <a:rPr lang="is-IS" sz="1400" dirty="0" smtClean="0"/>
              <a:t>Reykjavíkur 2010  </a:t>
            </a:r>
            <a:endParaRPr lang="is-IS" sz="1400" dirty="0"/>
          </a:p>
        </c:rich>
      </c:tx>
      <c:layout/>
      <c:overlay val="0"/>
    </c:title>
    <c:autoTitleDeleted val="0"/>
    <c:plotArea>
      <c:layout/>
      <c:pieChart>
        <c:varyColors val="1"/>
        <c:ser>
          <c:idx val="0"/>
          <c:order val="0"/>
          <c:explosion val="25"/>
          <c:dPt>
            <c:idx val="0"/>
            <c:bubble3D val="0"/>
            <c:spPr>
              <a:solidFill>
                <a:srgbClr val="92D050"/>
              </a:solidFill>
            </c:spPr>
          </c:dPt>
          <c:dLbls>
            <c:dLbl>
              <c:idx val="0"/>
              <c:layout>
                <c:manualLayout>
                  <c:x val="0.1503475934367948"/>
                  <c:y val="-3.9193176066856768E-3"/>
                </c:manualLayout>
              </c:layout>
              <c:tx>
                <c:rich>
                  <a:bodyPr/>
                  <a:lstStyle/>
                  <a:p>
                    <a:r>
                      <a:rPr lang="en-US" sz="1400" dirty="0" smtClean="0"/>
                      <a:t>43%</a:t>
                    </a:r>
                    <a:endParaRPr lang="en-US" dirty="0"/>
                  </a:p>
                </c:rich>
              </c:tx>
              <c:dLblPos val="bestFit"/>
              <c:showLegendKey val="0"/>
              <c:showVal val="1"/>
              <c:showCatName val="0"/>
              <c:showSerName val="0"/>
              <c:showPercent val="0"/>
              <c:showBubbleSize val="0"/>
            </c:dLbl>
            <c:dLbl>
              <c:idx val="1"/>
              <c:layout>
                <c:manualLayout>
                  <c:x val="-0.13589109406787225"/>
                  <c:y val="-3.9193176066856768E-3"/>
                </c:manualLayout>
              </c:layout>
              <c:tx>
                <c:rich>
                  <a:bodyPr/>
                  <a:lstStyle/>
                  <a:p>
                    <a:r>
                      <a:rPr lang="en-US" sz="1400" dirty="0" smtClean="0"/>
                      <a:t>57%</a:t>
                    </a:r>
                    <a:endParaRPr lang="en-US" dirty="0"/>
                  </a:p>
                </c:rich>
              </c:tx>
              <c:dLblPos val="bestFit"/>
              <c:showLegendKey val="0"/>
              <c:showVal val="1"/>
              <c:showCatName val="0"/>
              <c:showSerName val="0"/>
              <c:showPercent val="0"/>
              <c:showBubbleSize val="0"/>
            </c:dLbl>
            <c:txPr>
              <a:bodyPr/>
              <a:lstStyle/>
              <a:p>
                <a:pPr>
                  <a:defRPr sz="1400" b="1"/>
                </a:pPr>
                <a:endParaRPr lang="is-IS"/>
              </a:p>
            </c:txPr>
            <c:showLegendKey val="0"/>
            <c:showVal val="0"/>
            <c:showCatName val="0"/>
            <c:showSerName val="0"/>
            <c:showPercent val="0"/>
            <c:showBubbleSize val="0"/>
          </c:dLbls>
          <c:cat>
            <c:strRef>
              <c:f>Sheet1!$G$23:$H$23</c:f>
              <c:strCache>
                <c:ptCount val="2"/>
                <c:pt idx="0">
                  <c:v>Konur</c:v>
                </c:pt>
                <c:pt idx="1">
                  <c:v>Karlar</c:v>
                </c:pt>
              </c:strCache>
            </c:strRef>
          </c:cat>
          <c:val>
            <c:numRef>
              <c:f>Sheet1!$G$24:$H$24</c:f>
              <c:numCache>
                <c:formatCode>0.00</c:formatCode>
                <c:ptCount val="2"/>
                <c:pt idx="0">
                  <c:v>43.11926605504587</c:v>
                </c:pt>
                <c:pt idx="1">
                  <c:v>56.880733944954123</c:v>
                </c:pt>
              </c:numCache>
            </c:numRef>
          </c:val>
        </c:ser>
        <c:dLbls>
          <c:showLegendKey val="0"/>
          <c:showVal val="0"/>
          <c:showCatName val="0"/>
          <c:showSerName val="0"/>
          <c:showPercent val="0"/>
          <c:showBubbleSize val="0"/>
          <c:showLeaderLines val="1"/>
        </c:dLbls>
        <c:firstSliceAng val="194"/>
      </c:pieChart>
    </c:plotArea>
    <c:legend>
      <c:legendPos val="r"/>
      <c:layout>
        <c:manualLayout>
          <c:xMode val="edge"/>
          <c:yMode val="edge"/>
          <c:x val="0.74627708914177082"/>
          <c:y val="0.4987912222715995"/>
          <c:w val="0.15573997069108722"/>
          <c:h val="0.1684251518349813"/>
        </c:manualLayout>
      </c:layout>
      <c:overlay val="0"/>
      <c:txPr>
        <a:bodyPr/>
        <a:lstStyle/>
        <a:p>
          <a:pPr>
            <a:defRPr sz="1400"/>
          </a:pPr>
          <a:endParaRPr lang="is-I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is-IS" sz="1400" dirty="0" smtClean="0"/>
              <a:t>Hlutfall listamanna eftir kyni sem Listasafn Reykjavíkur á</a:t>
            </a:r>
            <a:r>
              <a:rPr lang="is-IS" sz="1400" baseline="0" dirty="0" smtClean="0"/>
              <a:t> verk eftir</a:t>
            </a:r>
            <a:endParaRPr lang="is-IS" sz="1400" dirty="0"/>
          </a:p>
        </c:rich>
      </c:tx>
      <c:layout/>
      <c:overlay val="0"/>
    </c:title>
    <c:autoTitleDeleted val="0"/>
    <c:plotArea>
      <c:layout/>
      <c:pieChart>
        <c:varyColors val="1"/>
        <c:ser>
          <c:idx val="0"/>
          <c:order val="0"/>
          <c:explosion val="25"/>
          <c:dPt>
            <c:idx val="0"/>
            <c:bubble3D val="0"/>
            <c:spPr>
              <a:solidFill>
                <a:srgbClr val="92D050"/>
              </a:solidFill>
            </c:spPr>
          </c:dPt>
          <c:dPt>
            <c:idx val="2"/>
            <c:bubble3D val="0"/>
            <c:spPr>
              <a:solidFill>
                <a:schemeClr val="accent1">
                  <a:lumMod val="60000"/>
                  <a:lumOff val="40000"/>
                </a:schemeClr>
              </a:solidFill>
            </c:spPr>
          </c:dPt>
          <c:dLbls>
            <c:dLbl>
              <c:idx val="0"/>
              <c:layout/>
              <c:tx>
                <c:rich>
                  <a:bodyPr/>
                  <a:lstStyle/>
                  <a:p>
                    <a:pPr>
                      <a:defRPr sz="1400" b="1"/>
                    </a:pPr>
                    <a:r>
                      <a:rPr lang="en-US" sz="1400" b="1"/>
                      <a:t>35%</a:t>
                    </a:r>
                    <a:endParaRPr lang="en-US" b="1"/>
                  </a:p>
                </c:rich>
              </c:tx>
              <c:spPr/>
              <c:showLegendKey val="0"/>
              <c:showVal val="1"/>
              <c:showCatName val="0"/>
              <c:showSerName val="0"/>
              <c:showPercent val="0"/>
              <c:showBubbleSize val="0"/>
            </c:dLbl>
            <c:dLbl>
              <c:idx val="1"/>
              <c:layout/>
              <c:tx>
                <c:rich>
                  <a:bodyPr/>
                  <a:lstStyle/>
                  <a:p>
                    <a:pPr>
                      <a:defRPr sz="1400" b="1"/>
                    </a:pPr>
                    <a:r>
                      <a:rPr lang="en-US" sz="1400" b="1"/>
                      <a:t>61%</a:t>
                    </a:r>
                    <a:endParaRPr lang="en-US" b="1"/>
                  </a:p>
                </c:rich>
              </c:tx>
              <c:spPr/>
              <c:showLegendKey val="0"/>
              <c:showVal val="1"/>
              <c:showCatName val="0"/>
              <c:showSerName val="0"/>
              <c:showPercent val="0"/>
              <c:showBubbleSize val="0"/>
            </c:dLbl>
            <c:dLbl>
              <c:idx val="2"/>
              <c:layout/>
              <c:tx>
                <c:rich>
                  <a:bodyPr/>
                  <a:lstStyle/>
                  <a:p>
                    <a:pPr>
                      <a:defRPr sz="1400" b="1"/>
                    </a:pPr>
                    <a:r>
                      <a:rPr lang="en-US" sz="1400" b="1"/>
                      <a:t>3%</a:t>
                    </a:r>
                    <a:endParaRPr lang="en-US" b="1"/>
                  </a:p>
                </c:rich>
              </c:tx>
              <c:spPr/>
              <c:showLegendKey val="0"/>
              <c:showVal val="1"/>
              <c:showCatName val="0"/>
              <c:showSerName val="0"/>
              <c:showPercent val="0"/>
              <c:showBubbleSize val="0"/>
            </c:dLbl>
            <c:txPr>
              <a:bodyPr/>
              <a:lstStyle/>
              <a:p>
                <a:pPr>
                  <a:defRPr sz="1400"/>
                </a:pPr>
                <a:endParaRPr lang="is-IS"/>
              </a:p>
            </c:txPr>
            <c:showLegendKey val="0"/>
            <c:showVal val="1"/>
            <c:showCatName val="0"/>
            <c:showSerName val="0"/>
            <c:showPercent val="0"/>
            <c:showBubbleSize val="0"/>
            <c:showLeaderLines val="1"/>
          </c:dLbls>
          <c:cat>
            <c:strRef>
              <c:f>Sheet1!$C$9:$E$9</c:f>
              <c:strCache>
                <c:ptCount val="3"/>
                <c:pt idx="0">
                  <c:v>Konur </c:v>
                </c:pt>
                <c:pt idx="1">
                  <c:v>Karlar</c:v>
                </c:pt>
                <c:pt idx="2">
                  <c:v>Óþekkt</c:v>
                </c:pt>
              </c:strCache>
            </c:strRef>
          </c:cat>
          <c:val>
            <c:numRef>
              <c:f>Sheet1!$C$10:$E$10</c:f>
              <c:numCache>
                <c:formatCode>0</c:formatCode>
                <c:ptCount val="3"/>
                <c:pt idx="0">
                  <c:v>35.213414634146346</c:v>
                </c:pt>
                <c:pt idx="1">
                  <c:v>61.432926829268297</c:v>
                </c:pt>
                <c:pt idx="2">
                  <c:v>3.3536585365853662</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74082180832954037"/>
          <c:y val="0.49196661363867372"/>
          <c:w val="0.18198588204004268"/>
          <c:h val="0.25115157480314959"/>
        </c:manualLayout>
      </c:layout>
      <c:overlay val="0"/>
      <c:txPr>
        <a:bodyPr/>
        <a:lstStyle/>
        <a:p>
          <a:pPr>
            <a:defRPr sz="1400"/>
          </a:pPr>
          <a:endParaRPr lang="is-I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25"/>
          <c:dPt>
            <c:idx val="0"/>
            <c:bubble3D val="0"/>
            <c:spPr>
              <a:solidFill>
                <a:srgbClr val="92D050"/>
              </a:solidFill>
            </c:spPr>
          </c:dPt>
          <c:dLbls>
            <c:dLbl>
              <c:idx val="0"/>
              <c:layout>
                <c:manualLayout>
                  <c:x val="7.1501064446292756E-2"/>
                  <c:y val="0.19796553217442961"/>
                </c:manualLayout>
              </c:layout>
              <c:tx>
                <c:rich>
                  <a:bodyPr/>
                  <a:lstStyle/>
                  <a:p>
                    <a:r>
                      <a:rPr lang="en-US" sz="1600"/>
                      <a:t>75%</a:t>
                    </a:r>
                    <a:endParaRPr lang="en-US"/>
                  </a:p>
                </c:rich>
              </c:tx>
              <c:dLblPos val="bestFit"/>
              <c:showLegendKey val="0"/>
              <c:showVal val="1"/>
              <c:showCatName val="0"/>
              <c:showSerName val="0"/>
              <c:showPercent val="0"/>
              <c:showBubbleSize val="0"/>
            </c:dLbl>
            <c:dLbl>
              <c:idx val="1"/>
              <c:layout>
                <c:manualLayout>
                  <c:x val="-7.1501064446292756E-2"/>
                  <c:y val="-0.13677618586596954"/>
                </c:manualLayout>
              </c:layout>
              <c:tx>
                <c:rich>
                  <a:bodyPr/>
                  <a:lstStyle/>
                  <a:p>
                    <a:r>
                      <a:rPr lang="en-US" sz="1600"/>
                      <a:t>25%</a:t>
                    </a:r>
                    <a:endParaRPr lang="en-US"/>
                  </a:p>
                </c:rich>
              </c:tx>
              <c:dLblPos val="bestFit"/>
              <c:showLegendKey val="0"/>
              <c:showVal val="1"/>
              <c:showCatName val="0"/>
              <c:showSerName val="0"/>
              <c:showPercent val="0"/>
              <c:showBubbleSize val="0"/>
            </c:dLbl>
            <c:txPr>
              <a:bodyPr/>
              <a:lstStyle/>
              <a:p>
                <a:pPr>
                  <a:defRPr sz="1600" b="1"/>
                </a:pPr>
                <a:endParaRPr lang="is-IS"/>
              </a:p>
            </c:txPr>
            <c:dLblPos val="outEnd"/>
            <c:showLegendKey val="0"/>
            <c:showVal val="1"/>
            <c:showCatName val="0"/>
            <c:showSerName val="0"/>
            <c:showPercent val="0"/>
            <c:showBubbleSize val="0"/>
            <c:showLeaderLines val="1"/>
          </c:dLbls>
          <c:cat>
            <c:multiLvlStrRef>
              <c:f>Sheet1!$G$43:$H$44</c:f>
              <c:multiLvlStrCache>
                <c:ptCount val="2"/>
                <c:lvl>
                  <c:pt idx="0">
                    <c:v>Konur</c:v>
                  </c:pt>
                  <c:pt idx="1">
                    <c:v>Karlar</c:v>
                  </c:pt>
                </c:lvl>
                <c:lvl>
                  <c:pt idx="0">
                    <c:v>Hlutfall</c:v>
                  </c:pt>
                </c:lvl>
              </c:multiLvlStrCache>
            </c:multiLvlStrRef>
          </c:cat>
          <c:val>
            <c:numRef>
              <c:f>Sheet1!$G$45:$H$45</c:f>
              <c:numCache>
                <c:formatCode>0</c:formatCode>
                <c:ptCount val="2"/>
                <c:pt idx="0">
                  <c:v>74.964028776978409</c:v>
                </c:pt>
                <c:pt idx="1">
                  <c:v>25.035971223021583</c:v>
                </c:pt>
              </c:numCache>
            </c:numRef>
          </c:val>
        </c:ser>
        <c:dLbls>
          <c:showLegendKey val="0"/>
          <c:showVal val="0"/>
          <c:showCatName val="0"/>
          <c:showSerName val="0"/>
          <c:showPercent val="0"/>
          <c:showBubbleSize val="0"/>
          <c:showLeaderLines val="1"/>
        </c:dLbls>
        <c:firstSliceAng val="201"/>
      </c:pieChart>
    </c:plotArea>
    <c:legend>
      <c:legendPos val="r"/>
      <c:layout/>
      <c:overlay val="0"/>
      <c:txPr>
        <a:bodyPr/>
        <a:lstStyle/>
        <a:p>
          <a:pPr>
            <a:defRPr sz="2000"/>
          </a:pPr>
          <a:endParaRPr lang="is-I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samtals!$B$4</c:f>
              <c:strCache>
                <c:ptCount val="1"/>
                <c:pt idx="0">
                  <c:v>Karl</c:v>
                </c:pt>
              </c:strCache>
            </c:strRef>
          </c:tx>
          <c:spPr>
            <a:solidFill>
              <a:srgbClr val="C00000"/>
            </a:solidFill>
          </c:spPr>
          <c:invertIfNegative val="0"/>
          <c:cat>
            <c:strRef>
              <c:f>samtals!$C$3:$H$3</c:f>
              <c:strCache>
                <c:ptCount val="6"/>
                <c:pt idx="0">
                  <c:v>Árbæjar-
laug</c:v>
                </c:pt>
                <c:pt idx="1">
                  <c:v>Breiðholts-laug</c:v>
                </c:pt>
                <c:pt idx="2">
                  <c:v>Grafarvogs-
laug</c:v>
                </c:pt>
                <c:pt idx="3">
                  <c:v>Laugardals-
laug</c:v>
                </c:pt>
                <c:pt idx="4">
                  <c:v>Sundhöll</c:v>
                </c:pt>
                <c:pt idx="5">
                  <c:v>Vestur-
bæjarlaug</c:v>
                </c:pt>
              </c:strCache>
            </c:strRef>
          </c:cat>
          <c:val>
            <c:numRef>
              <c:f>samtals!$C$4:$H$4</c:f>
              <c:numCache>
                <c:formatCode>#,##0</c:formatCode>
                <c:ptCount val="6"/>
                <c:pt idx="0">
                  <c:v>52382</c:v>
                </c:pt>
                <c:pt idx="1">
                  <c:v>22753</c:v>
                </c:pt>
                <c:pt idx="2">
                  <c:v>27983</c:v>
                </c:pt>
                <c:pt idx="3">
                  <c:v>97147</c:v>
                </c:pt>
                <c:pt idx="4">
                  <c:v>20422</c:v>
                </c:pt>
                <c:pt idx="5">
                  <c:v>27935</c:v>
                </c:pt>
              </c:numCache>
            </c:numRef>
          </c:val>
        </c:ser>
        <c:ser>
          <c:idx val="1"/>
          <c:order val="1"/>
          <c:tx>
            <c:strRef>
              <c:f>samtals!$B$5</c:f>
              <c:strCache>
                <c:ptCount val="1"/>
                <c:pt idx="0">
                  <c:v>Kona</c:v>
                </c:pt>
              </c:strCache>
            </c:strRef>
          </c:tx>
          <c:spPr>
            <a:solidFill>
              <a:srgbClr val="92D050"/>
            </a:solidFill>
          </c:spPr>
          <c:invertIfNegative val="0"/>
          <c:dPt>
            <c:idx val="3"/>
            <c:invertIfNegative val="0"/>
            <c:bubble3D val="0"/>
            <c:spPr>
              <a:solidFill>
                <a:srgbClr val="99CC00"/>
              </a:solidFill>
              <a:ln w="25400">
                <a:noFill/>
              </a:ln>
            </c:spPr>
          </c:dPt>
          <c:cat>
            <c:strRef>
              <c:f>samtals!$C$3:$H$3</c:f>
              <c:strCache>
                <c:ptCount val="6"/>
                <c:pt idx="0">
                  <c:v>Árbæjar-
laug</c:v>
                </c:pt>
                <c:pt idx="1">
                  <c:v>Breiðholts-laug</c:v>
                </c:pt>
                <c:pt idx="2">
                  <c:v>Grafarvogs-
laug</c:v>
                </c:pt>
                <c:pt idx="3">
                  <c:v>Laugardals-
laug</c:v>
                </c:pt>
                <c:pt idx="4">
                  <c:v>Sundhöll</c:v>
                </c:pt>
                <c:pt idx="5">
                  <c:v>Vestur-
bæjarlaug</c:v>
                </c:pt>
              </c:strCache>
            </c:strRef>
          </c:cat>
          <c:val>
            <c:numRef>
              <c:f>samtals!$C$5:$H$5</c:f>
              <c:numCache>
                <c:formatCode>#,##0</c:formatCode>
                <c:ptCount val="6"/>
                <c:pt idx="0">
                  <c:v>44641</c:v>
                </c:pt>
                <c:pt idx="1">
                  <c:v>20780</c:v>
                </c:pt>
                <c:pt idx="2">
                  <c:v>25857</c:v>
                </c:pt>
                <c:pt idx="3">
                  <c:v>79694</c:v>
                </c:pt>
                <c:pt idx="4">
                  <c:v>11642</c:v>
                </c:pt>
                <c:pt idx="5">
                  <c:v>20507</c:v>
                </c:pt>
              </c:numCache>
            </c:numRef>
          </c:val>
        </c:ser>
        <c:ser>
          <c:idx val="2"/>
          <c:order val="2"/>
          <c:tx>
            <c:strRef>
              <c:f>samtals!$B$6</c:f>
              <c:strCache>
                <c:ptCount val="1"/>
                <c:pt idx="0">
                  <c:v>Samtals</c:v>
                </c:pt>
              </c:strCache>
            </c:strRef>
          </c:tx>
          <c:spPr>
            <a:solidFill>
              <a:srgbClr val="0070C0"/>
            </a:solidFill>
          </c:spPr>
          <c:invertIfNegative val="0"/>
          <c:cat>
            <c:strRef>
              <c:f>samtals!$C$3:$H$3</c:f>
              <c:strCache>
                <c:ptCount val="6"/>
                <c:pt idx="0">
                  <c:v>Árbæjar-
laug</c:v>
                </c:pt>
                <c:pt idx="1">
                  <c:v>Breiðholts-laug</c:v>
                </c:pt>
                <c:pt idx="2">
                  <c:v>Grafarvogs-
laug</c:v>
                </c:pt>
                <c:pt idx="3">
                  <c:v>Laugardals-
laug</c:v>
                </c:pt>
                <c:pt idx="4">
                  <c:v>Sundhöll</c:v>
                </c:pt>
                <c:pt idx="5">
                  <c:v>Vestur-
bæjarlaug</c:v>
                </c:pt>
              </c:strCache>
            </c:strRef>
          </c:cat>
          <c:val>
            <c:numRef>
              <c:f>samtals!$C$6:$H$6</c:f>
              <c:numCache>
                <c:formatCode>#,##0</c:formatCode>
                <c:ptCount val="6"/>
                <c:pt idx="0">
                  <c:v>97023</c:v>
                </c:pt>
                <c:pt idx="1">
                  <c:v>43533</c:v>
                </c:pt>
                <c:pt idx="2">
                  <c:v>53840</c:v>
                </c:pt>
                <c:pt idx="3">
                  <c:v>176841</c:v>
                </c:pt>
                <c:pt idx="4">
                  <c:v>32064</c:v>
                </c:pt>
                <c:pt idx="5">
                  <c:v>48442</c:v>
                </c:pt>
              </c:numCache>
            </c:numRef>
          </c:val>
        </c:ser>
        <c:dLbls>
          <c:showLegendKey val="0"/>
          <c:showVal val="0"/>
          <c:showCatName val="0"/>
          <c:showSerName val="0"/>
          <c:showPercent val="0"/>
          <c:showBubbleSize val="0"/>
        </c:dLbls>
        <c:gapWidth val="150"/>
        <c:axId val="24200704"/>
        <c:axId val="24202240"/>
      </c:barChart>
      <c:catAx>
        <c:axId val="24200704"/>
        <c:scaling>
          <c:orientation val="minMax"/>
        </c:scaling>
        <c:delete val="0"/>
        <c:axPos val="b"/>
        <c:numFmt formatCode="General" sourceLinked="1"/>
        <c:majorTickMark val="out"/>
        <c:minorTickMark val="none"/>
        <c:tickLblPos val="nextTo"/>
        <c:txPr>
          <a:bodyPr/>
          <a:lstStyle/>
          <a:p>
            <a:pPr>
              <a:defRPr lang="is-IS"/>
            </a:pPr>
            <a:endParaRPr lang="is-IS"/>
          </a:p>
        </c:txPr>
        <c:crossAx val="24202240"/>
        <c:crosses val="autoZero"/>
        <c:auto val="1"/>
        <c:lblAlgn val="ctr"/>
        <c:lblOffset val="100"/>
        <c:noMultiLvlLbl val="0"/>
      </c:catAx>
      <c:valAx>
        <c:axId val="24202240"/>
        <c:scaling>
          <c:orientation val="minMax"/>
        </c:scaling>
        <c:delete val="0"/>
        <c:axPos val="l"/>
        <c:numFmt formatCode="#,##0" sourceLinked="1"/>
        <c:majorTickMark val="out"/>
        <c:minorTickMark val="none"/>
        <c:tickLblPos val="nextTo"/>
        <c:txPr>
          <a:bodyPr/>
          <a:lstStyle/>
          <a:p>
            <a:pPr>
              <a:defRPr lang="is-IS"/>
            </a:pPr>
            <a:endParaRPr lang="is-IS"/>
          </a:p>
        </c:txPr>
        <c:crossAx val="24200704"/>
        <c:crosses val="autoZero"/>
        <c:crossBetween val="between"/>
      </c:valAx>
      <c:dTable>
        <c:showHorzBorder val="1"/>
        <c:showVertBorder val="1"/>
        <c:showOutline val="1"/>
        <c:showKeys val="1"/>
        <c:spPr>
          <a:ln w="3175">
            <a:solidFill>
              <a:srgbClr val="000000"/>
            </a:solidFill>
            <a:prstDash val="solid"/>
          </a:ln>
        </c:spPr>
        <c:txPr>
          <a:bodyPr/>
          <a:lstStyle/>
          <a:p>
            <a:pPr rtl="0">
              <a:defRPr sz="800" b="0" i="0" u="none" strike="noStrike" baseline="0">
                <a:solidFill>
                  <a:srgbClr val="000000"/>
                </a:solidFill>
                <a:latin typeface="Calibri"/>
                <a:ea typeface="Calibri"/>
                <a:cs typeface="Calibri"/>
              </a:defRPr>
            </a:pPr>
            <a:endParaRPr lang="is-IS"/>
          </a:p>
        </c:txPr>
      </c:dTable>
    </c:plotArea>
    <c:plotVisOnly val="1"/>
    <c:dispBlanksAs val="gap"/>
    <c:showDLblsOverMax val="0"/>
  </c:chart>
  <c:spPr>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0" hangingPunct="0">
              <a:defRPr sz="1200">
                <a:ea typeface="ヒラギノ角ゴ Pro W3" pitchFamily="-128" charset="-128"/>
                <a:cs typeface="+mn-cs"/>
              </a:defRPr>
            </a:lvl1pPr>
          </a:lstStyle>
          <a:p>
            <a:pPr>
              <a:defRPr/>
            </a:pPr>
            <a:endParaRPr lang="is-I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0" hangingPunct="0">
              <a:defRPr sz="1200">
                <a:ea typeface="ヒラギノ角ゴ Pro W3" pitchFamily="-128" charset="-128"/>
                <a:cs typeface="+mn-cs"/>
              </a:defRPr>
            </a:lvl1pPr>
          </a:lstStyle>
          <a:p>
            <a:pPr>
              <a:defRPr/>
            </a:pPr>
            <a:fld id="{F92F3258-872C-4819-B66F-873F539B9269}" type="datetimeFigureOut">
              <a:rPr lang="is-IS"/>
              <a:pPr>
                <a:defRPr/>
              </a:pPr>
              <a:t>23.11.2011</a:t>
            </a:fld>
            <a:endParaRPr lang="is-IS"/>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eaLnBrk="0" hangingPunct="0">
              <a:defRPr sz="1200">
                <a:ea typeface="ヒラギノ角ゴ Pro W3" pitchFamily="-128" charset="-128"/>
                <a:cs typeface="+mn-cs"/>
              </a:defRPr>
            </a:lvl1pPr>
          </a:lstStyle>
          <a:p>
            <a:pPr>
              <a:defRPr/>
            </a:pPr>
            <a:endParaRPr lang="is-I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eaLnBrk="0" hangingPunct="0">
              <a:defRPr sz="1200">
                <a:ea typeface="ヒラギノ角ゴ Pro W3" pitchFamily="-128" charset="-128"/>
                <a:cs typeface="+mn-cs"/>
              </a:defRPr>
            </a:lvl1pPr>
          </a:lstStyle>
          <a:p>
            <a:pPr>
              <a:defRPr/>
            </a:pPr>
            <a:fld id="{F4733D01-6F80-4CB2-9BD3-16747F0A3692}" type="slidenum">
              <a:rPr lang="is-IS"/>
              <a:pPr>
                <a:defRPr/>
              </a:pPr>
              <a:t>‹#›</a:t>
            </a:fld>
            <a:endParaRPr lang="is-IS"/>
          </a:p>
        </p:txBody>
      </p:sp>
    </p:spTree>
    <p:extLst>
      <p:ext uri="{BB962C8B-B14F-4D97-AF65-F5344CB8AC3E}">
        <p14:creationId xmlns:p14="http://schemas.microsoft.com/office/powerpoint/2010/main" val="22680382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0" hangingPunct="0">
              <a:defRPr sz="1200">
                <a:ea typeface="ヒラギノ角ゴ Pro W3" pitchFamily="-128" charset="-128"/>
                <a:cs typeface="+mn-cs"/>
              </a:defRPr>
            </a:lvl1pPr>
          </a:lstStyle>
          <a:p>
            <a:pPr>
              <a:defRPr/>
            </a:pPr>
            <a:endParaRPr lang="is-I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eaLnBrk="0" hangingPunct="0">
              <a:defRPr sz="1200">
                <a:ea typeface="ヒラギノ角ゴ Pro W3" pitchFamily="-128" charset="-128"/>
                <a:cs typeface="+mn-cs"/>
              </a:defRPr>
            </a:lvl1pPr>
          </a:lstStyle>
          <a:p>
            <a:pPr>
              <a:defRPr/>
            </a:pPr>
            <a:fld id="{4FEA2630-3FAE-40D3-A6CE-B7AA5FAB5137}" type="datetimeFigureOut">
              <a:rPr lang="is-IS"/>
              <a:pPr>
                <a:defRPr/>
              </a:pPr>
              <a:t>23.11.2011</a:t>
            </a:fld>
            <a:endParaRPr lang="is-I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is-IS"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s-IS"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0" hangingPunct="0">
              <a:defRPr sz="1200">
                <a:ea typeface="ヒラギノ角ゴ Pro W3" pitchFamily="-128" charset="-128"/>
                <a:cs typeface="+mn-cs"/>
              </a:defRPr>
            </a:lvl1pPr>
          </a:lstStyle>
          <a:p>
            <a:pPr>
              <a:defRPr/>
            </a:pPr>
            <a:endParaRPr lang="is-I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eaLnBrk="0" hangingPunct="0">
              <a:defRPr sz="1200">
                <a:ea typeface="ヒラギノ角ゴ Pro W3" pitchFamily="-128" charset="-128"/>
                <a:cs typeface="+mn-cs"/>
              </a:defRPr>
            </a:lvl1pPr>
          </a:lstStyle>
          <a:p>
            <a:pPr>
              <a:defRPr/>
            </a:pPr>
            <a:fld id="{1EF2F832-B27A-46BF-86A4-6B4585E4D7EA}" type="slidenum">
              <a:rPr lang="is-IS"/>
              <a:pPr>
                <a:defRPr/>
              </a:pPr>
              <a:t>‹#›</a:t>
            </a:fld>
            <a:endParaRPr lang="is-IS"/>
          </a:p>
        </p:txBody>
      </p:sp>
    </p:spTree>
    <p:extLst>
      <p:ext uri="{BB962C8B-B14F-4D97-AF65-F5344CB8AC3E}">
        <p14:creationId xmlns:p14="http://schemas.microsoft.com/office/powerpoint/2010/main" val="25547211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is-IS" dirty="0" smtClean="0"/>
              <a:t>Það</a:t>
            </a:r>
            <a:r>
              <a:rPr lang="is-IS" baseline="0" dirty="0" smtClean="0"/>
              <a:t> er hollt að taka að sér að flytja erindi því það hefur oft í för með sér </a:t>
            </a:r>
            <a:r>
              <a:rPr lang="is-IS" baseline="0" dirty="0" err="1" smtClean="0"/>
              <a:t>pælingar</a:t>
            </a:r>
            <a:r>
              <a:rPr lang="is-IS" baseline="0" dirty="0" smtClean="0"/>
              <a:t> og er hvatning til að líta yfir sviðið. Hvað höfum við gert, hefur það virkað og hvað þarf að gera betur. Þar sem erindin eru um kynjasamþættingu ákvað ég að skoða skilgreininguna eins og hana er að finna í lögum um jafnan rétt og jafna stöðu kvenna og karla frá 2008.   </a:t>
            </a:r>
            <a:endParaRPr lang="is-IS" dirty="0" smtClean="0"/>
          </a:p>
          <a:p>
            <a:pPr eaLnBrk="1" hangingPunct="1">
              <a:spcBef>
                <a:spcPct val="0"/>
              </a:spcBef>
            </a:pPr>
            <a:endParaRPr lang="is-IS" dirty="0"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2BD4931-6618-4FF6-8111-3FA7873CE33F}" type="slidenum">
              <a:rPr lang="is-IS" smtClean="0">
                <a:ea typeface="ヒラギノ角ゴ Pro W3"/>
                <a:cs typeface="ヒラギノ角ゴ Pro W3"/>
              </a:rPr>
              <a:pPr/>
              <a:t>1</a:t>
            </a:fld>
            <a:endParaRPr lang="is-IS" smtClean="0">
              <a:ea typeface="ヒラギノ角ゴ Pro W3"/>
              <a:cs typeface="ヒラギノ角ゴ Pro W3"/>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is-IS" dirty="0" smtClean="0"/>
              <a:t>Í greiningu </a:t>
            </a:r>
            <a:r>
              <a:rPr lang="is-IS" dirty="0" err="1" smtClean="0"/>
              <a:t>út</a:t>
            </a:r>
            <a:r>
              <a:rPr lang="is-IS" dirty="0" smtClean="0"/>
              <a:t> frá kynjum</a:t>
            </a:r>
            <a:r>
              <a:rPr lang="is-IS" baseline="0" dirty="0" smtClean="0"/>
              <a:t> </a:t>
            </a:r>
            <a:r>
              <a:rPr lang="is-IS" dirty="0" smtClean="0"/>
              <a:t>þarf einnig að hugsa inn á við – um ríki og sveitarfélög sem vinnustaði. Thomas </a:t>
            </a:r>
            <a:r>
              <a:rPr lang="is-IS" dirty="0" err="1" smtClean="0"/>
              <a:t>Brorsen</a:t>
            </a:r>
            <a:r>
              <a:rPr lang="is-IS" dirty="0" smtClean="0"/>
              <a:t> </a:t>
            </a:r>
            <a:r>
              <a:rPr lang="is-IS" dirty="0" err="1" smtClean="0"/>
              <a:t>Smidt</a:t>
            </a:r>
            <a:r>
              <a:rPr lang="is-IS" dirty="0" smtClean="0"/>
              <a:t> vann verkefni í sumar þar sem hann skoðaði </a:t>
            </a:r>
            <a:r>
              <a:rPr lang="is-IS" dirty="0" err="1" smtClean="0"/>
              <a:t>klámvæðingu</a:t>
            </a:r>
            <a:r>
              <a:rPr lang="is-IS" dirty="0" smtClean="0"/>
              <a:t> á</a:t>
            </a:r>
            <a:r>
              <a:rPr lang="is-IS" baseline="0" dirty="0" smtClean="0"/>
              <a:t> vinnustöðum – </a:t>
            </a:r>
            <a:r>
              <a:rPr lang="is-IS" baseline="0" dirty="0" err="1" smtClean="0"/>
              <a:t>hjá</a:t>
            </a:r>
            <a:r>
              <a:rPr lang="is-IS" baseline="0" dirty="0" smtClean="0"/>
              <a:t> Reykjavíkurborg og í Háskóla Íslands. Við gætum ályktað sem svo að þessir svona frekar </a:t>
            </a:r>
            <a:r>
              <a:rPr lang="is-IS" baseline="0" dirty="0" err="1" smtClean="0"/>
              <a:t>penu</a:t>
            </a:r>
            <a:r>
              <a:rPr lang="is-IS" baseline="0" dirty="0" smtClean="0"/>
              <a:t> vinnustaðir væru alveg lausir við slíkt…en það var ekki reyndin. </a:t>
            </a:r>
            <a:endParaRPr lang="is-IS" dirty="0" smtClean="0"/>
          </a:p>
          <a:p>
            <a:endParaRPr lang="is-IS" dirty="0"/>
          </a:p>
        </p:txBody>
      </p:sp>
      <p:sp>
        <p:nvSpPr>
          <p:cNvPr id="4" name="Slide Number Placeholder 3"/>
          <p:cNvSpPr>
            <a:spLocks noGrp="1"/>
          </p:cNvSpPr>
          <p:nvPr>
            <p:ph type="sldNum" sz="quarter" idx="10"/>
          </p:nvPr>
        </p:nvSpPr>
        <p:spPr/>
        <p:txBody>
          <a:bodyPr/>
          <a:lstStyle/>
          <a:p>
            <a:pPr>
              <a:defRPr/>
            </a:pPr>
            <a:fld id="{1EF2F832-B27A-46BF-86A4-6B4585E4D7EA}" type="slidenum">
              <a:rPr lang="is-IS" smtClean="0"/>
              <a:pPr>
                <a:defRPr/>
              </a:pPr>
              <a:t>10</a:t>
            </a:fld>
            <a:endParaRPr lang="is-IS"/>
          </a:p>
        </p:txBody>
      </p:sp>
    </p:spTree>
    <p:extLst>
      <p:ext uri="{BB962C8B-B14F-4D97-AF65-F5344CB8AC3E}">
        <p14:creationId xmlns:p14="http://schemas.microsoft.com/office/powerpoint/2010/main" val="1618870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Rán </a:t>
            </a:r>
            <a:r>
              <a:rPr lang="is-IS" dirty="0" err="1" smtClean="0"/>
              <a:t>Flygering</a:t>
            </a:r>
            <a:r>
              <a:rPr lang="is-IS" dirty="0" smtClean="0"/>
              <a:t> sem myndskreytir bækling sem við erum að vinna og byggir m.a.</a:t>
            </a:r>
            <a:r>
              <a:rPr lang="is-IS" baseline="0" dirty="0" smtClean="0"/>
              <a:t> </a:t>
            </a:r>
            <a:r>
              <a:rPr lang="is-IS" baseline="0" smtClean="0"/>
              <a:t>Á viðtölum sem Thomas tók við starfsfólk </a:t>
            </a:r>
            <a:r>
              <a:rPr lang="is-IS" smtClean="0"/>
              <a:t>segist </a:t>
            </a:r>
            <a:r>
              <a:rPr lang="is-IS" dirty="0" smtClean="0"/>
              <a:t>aldrei hafa teiknað</a:t>
            </a:r>
            <a:r>
              <a:rPr lang="is-IS" baseline="0" dirty="0" smtClean="0"/>
              <a:t> eins mikið af brjóstum á stuttum tíma. Teikningarnar </a:t>
            </a:r>
            <a:r>
              <a:rPr lang="is-IS" baseline="0" dirty="0" err="1" smtClean="0"/>
              <a:t>harmónera</a:t>
            </a:r>
            <a:r>
              <a:rPr lang="is-IS" baseline="0" dirty="0" smtClean="0"/>
              <a:t> við það sem viðmælendur Thomasar sögðu </a:t>
            </a:r>
            <a:r>
              <a:rPr lang="is-IS" baseline="0" smtClean="0"/>
              <a:t>honum – Viðmælandi er að lýsa því þegar hún á erindi til „tölvukarlanna“ og það eru naktar konur á skjámyndum tölvanna og á veggjum. </a:t>
            </a:r>
            <a:endParaRPr lang="is-IS" dirty="0"/>
          </a:p>
        </p:txBody>
      </p:sp>
      <p:sp>
        <p:nvSpPr>
          <p:cNvPr id="4" name="Slide Number Placeholder 3"/>
          <p:cNvSpPr>
            <a:spLocks noGrp="1"/>
          </p:cNvSpPr>
          <p:nvPr>
            <p:ph type="sldNum" sz="quarter" idx="10"/>
          </p:nvPr>
        </p:nvSpPr>
        <p:spPr/>
        <p:txBody>
          <a:bodyPr/>
          <a:lstStyle/>
          <a:p>
            <a:pPr>
              <a:defRPr/>
            </a:pPr>
            <a:fld id="{1EF2F832-B27A-46BF-86A4-6B4585E4D7EA}" type="slidenum">
              <a:rPr lang="is-IS" smtClean="0"/>
              <a:pPr>
                <a:defRPr/>
              </a:pPr>
              <a:t>11</a:t>
            </a:fld>
            <a:endParaRPr lang="is-IS"/>
          </a:p>
        </p:txBody>
      </p:sp>
    </p:spTree>
    <p:extLst>
      <p:ext uri="{BB962C8B-B14F-4D97-AF65-F5344CB8AC3E}">
        <p14:creationId xmlns:p14="http://schemas.microsoft.com/office/powerpoint/2010/main" val="2815560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Þessi ráðstefna er haldin undir heitinu Fléttum saman </a:t>
            </a:r>
            <a:r>
              <a:rPr lang="is-IS" dirty="0" err="1" smtClean="0"/>
              <a:t>þræðina</a:t>
            </a:r>
            <a:r>
              <a:rPr lang="is-IS" dirty="0" smtClean="0"/>
              <a:t>…kannski má segja að jafnréttisstarf </a:t>
            </a:r>
            <a:r>
              <a:rPr lang="is-IS" dirty="0" err="1" smtClean="0"/>
              <a:t>sé</a:t>
            </a:r>
            <a:r>
              <a:rPr lang="is-IS" dirty="0" smtClean="0"/>
              <a:t> eitt </a:t>
            </a:r>
            <a:r>
              <a:rPr lang="is-IS" dirty="0" err="1" smtClean="0"/>
              <a:t>stórt</a:t>
            </a:r>
            <a:r>
              <a:rPr lang="is-IS" dirty="0" smtClean="0"/>
              <a:t> veflistaverk þar sem mætast</a:t>
            </a:r>
            <a:r>
              <a:rPr lang="is-IS" baseline="0" dirty="0" smtClean="0"/>
              <a:t> margir mismunandi þræðir og aðeins þannig er hægt að gera þetta bæði skemmtilegt og árangursríkt. Mannréttindastefnan nær til margra mismunandi hópa en leggur alltaf áherslu á jafnrétti kynjanna – það er rauði þráðurinn sem þið hafið </a:t>
            </a:r>
            <a:r>
              <a:rPr lang="is-IS" baseline="0" dirty="0" err="1" smtClean="0"/>
              <a:t>séð</a:t>
            </a:r>
            <a:r>
              <a:rPr lang="is-IS" baseline="0" dirty="0" smtClean="0"/>
              <a:t> birtast hér í kynningunni. Ég vil kveðja með að sýna ykkur lyftumerkið í Ráðhúsinu en nú tekur Kristín Ólafsdóttir við – takk fyrir.</a:t>
            </a:r>
            <a:endParaRPr lang="is-IS" dirty="0"/>
          </a:p>
        </p:txBody>
      </p:sp>
      <p:sp>
        <p:nvSpPr>
          <p:cNvPr id="4" name="Slide Number Placeholder 3"/>
          <p:cNvSpPr>
            <a:spLocks noGrp="1"/>
          </p:cNvSpPr>
          <p:nvPr>
            <p:ph type="sldNum" sz="quarter" idx="10"/>
          </p:nvPr>
        </p:nvSpPr>
        <p:spPr/>
        <p:txBody>
          <a:bodyPr/>
          <a:lstStyle/>
          <a:p>
            <a:pPr>
              <a:defRPr/>
            </a:pPr>
            <a:fld id="{1EF2F832-B27A-46BF-86A4-6B4585E4D7EA}" type="slidenum">
              <a:rPr lang="is-IS" smtClean="0"/>
              <a:pPr>
                <a:defRPr/>
              </a:pPr>
              <a:t>12</a:t>
            </a:fld>
            <a:endParaRPr lang="is-IS"/>
          </a:p>
        </p:txBody>
      </p:sp>
    </p:spTree>
    <p:extLst>
      <p:ext uri="{BB962C8B-B14F-4D97-AF65-F5344CB8AC3E}">
        <p14:creationId xmlns:p14="http://schemas.microsoft.com/office/powerpoint/2010/main" val="764725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smtClean="0"/>
          </a:p>
          <a:p>
            <a:r>
              <a:rPr lang="is-IS" dirty="0" smtClean="0"/>
              <a:t>Ef</a:t>
            </a:r>
            <a:r>
              <a:rPr lang="is-IS" baseline="0" dirty="0" smtClean="0"/>
              <a:t> ég á að vera alveg hreinskilin þá finnst mér í þessari skilgreiningu allt of mikil áhersla lögð á stefnumótun og kannski má segja að skilgreiningin </a:t>
            </a:r>
            <a:r>
              <a:rPr lang="is-IS" baseline="0" dirty="0" err="1" smtClean="0"/>
              <a:t>sé</a:t>
            </a:r>
            <a:r>
              <a:rPr lang="is-IS" baseline="0" dirty="0" smtClean="0"/>
              <a:t> allt of hátimbruð. Ég hef einnig rekið mig á það að hugtakið kynjasamþætting vefst fyrir mörgum. Það er ekki nema lítill hluti stjórnmálafólks og </a:t>
            </a:r>
            <a:r>
              <a:rPr lang="is-IS" baseline="0" dirty="0" err="1" smtClean="0"/>
              <a:t>starfsfólki</a:t>
            </a:r>
            <a:r>
              <a:rPr lang="is-IS" baseline="0" dirty="0" smtClean="0"/>
              <a:t> sveitarfélaga og ríkis hluti af þeim „innvígðu“  - þ.e. vinna við jafnréttismál, hafa stundað nám í kynjafræðum eða hafa brennandi áhuga á málaflokknum og hana kynnt sér hann vel. Það væri kostur að skrifa lög og skilgreiningar sem þeim fylgja með þeim hætti að það </a:t>
            </a:r>
            <a:r>
              <a:rPr lang="is-IS" baseline="0" dirty="0" err="1" smtClean="0"/>
              <a:t>sé</a:t>
            </a:r>
            <a:r>
              <a:rPr lang="is-IS" baseline="0" dirty="0" smtClean="0"/>
              <a:t> aðgengilegt þannig að það </a:t>
            </a:r>
            <a:r>
              <a:rPr lang="is-IS" baseline="0" dirty="0" err="1" smtClean="0"/>
              <a:t>sé</a:t>
            </a:r>
            <a:r>
              <a:rPr lang="is-IS" baseline="0" dirty="0" smtClean="0"/>
              <a:t> aðgengilegt ekki bara fyrir sérfræðinga heldur fyrir almenning því það er þessi sami almenningur sem vinnur t.d. </a:t>
            </a:r>
            <a:r>
              <a:rPr lang="is-IS" baseline="0" smtClean="0"/>
              <a:t>Hjá ríki og sveitarfélögum. Mitt </a:t>
            </a:r>
            <a:r>
              <a:rPr lang="is-IS" baseline="0" dirty="0" smtClean="0"/>
              <a:t>viðhorf er einnig að kynjasamþætting snúist ekki einvörðungu um að flétta sjónarhorni kynjajafnréttis inn í stefnumótun heldur snúist kynjasamþætting einnig um að hafa kyn í huga í allri ákvarðanatöku.  ..það má einnig hreinlega segja að setja þurfi upp kynjagleraugun í stefnumótun og við </a:t>
            </a:r>
            <a:r>
              <a:rPr lang="is-IS" baseline="0" smtClean="0"/>
              <a:t>ákvarðanatöku eða hafa þurfi bæði kynin í huga þegar teknar eru ákvarðanir eða  ný stefna unnin.  </a:t>
            </a:r>
            <a:endParaRPr lang="is-IS" dirty="0"/>
          </a:p>
        </p:txBody>
      </p:sp>
      <p:sp>
        <p:nvSpPr>
          <p:cNvPr id="4" name="Slide Number Placeholder 3"/>
          <p:cNvSpPr>
            <a:spLocks noGrp="1"/>
          </p:cNvSpPr>
          <p:nvPr>
            <p:ph type="sldNum" sz="quarter" idx="10"/>
          </p:nvPr>
        </p:nvSpPr>
        <p:spPr/>
        <p:txBody>
          <a:bodyPr/>
          <a:lstStyle/>
          <a:p>
            <a:pPr>
              <a:defRPr/>
            </a:pPr>
            <a:fld id="{1EF2F832-B27A-46BF-86A4-6B4585E4D7EA}" type="slidenum">
              <a:rPr lang="is-IS" smtClean="0"/>
              <a:pPr>
                <a:defRPr/>
              </a:pPr>
              <a:t>2</a:t>
            </a:fld>
            <a:endParaRPr lang="is-IS"/>
          </a:p>
        </p:txBody>
      </p:sp>
    </p:spTree>
    <p:extLst>
      <p:ext uri="{BB962C8B-B14F-4D97-AF65-F5344CB8AC3E}">
        <p14:creationId xmlns:p14="http://schemas.microsoft.com/office/powerpoint/2010/main" val="3896114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smtClean="0"/>
              <a:t> </a:t>
            </a:r>
            <a:endParaRPr lang="is-IS" dirty="0"/>
          </a:p>
        </p:txBody>
      </p:sp>
      <p:sp>
        <p:nvSpPr>
          <p:cNvPr id="4" name="Slide Number Placeholder 3"/>
          <p:cNvSpPr>
            <a:spLocks noGrp="1"/>
          </p:cNvSpPr>
          <p:nvPr>
            <p:ph type="sldNum" sz="quarter" idx="10"/>
          </p:nvPr>
        </p:nvSpPr>
        <p:spPr/>
        <p:txBody>
          <a:bodyPr/>
          <a:lstStyle/>
          <a:p>
            <a:pPr>
              <a:defRPr/>
            </a:pPr>
            <a:fld id="{1EF2F832-B27A-46BF-86A4-6B4585E4D7EA}" type="slidenum">
              <a:rPr lang="is-IS" smtClean="0"/>
              <a:pPr>
                <a:defRPr/>
              </a:pPr>
              <a:t>3</a:t>
            </a:fld>
            <a:endParaRPr lang="is-IS"/>
          </a:p>
        </p:txBody>
      </p:sp>
    </p:spTree>
    <p:extLst>
      <p:ext uri="{BB962C8B-B14F-4D97-AF65-F5344CB8AC3E}">
        <p14:creationId xmlns:p14="http://schemas.microsoft.com/office/powerpoint/2010/main" val="2444239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is-IS" dirty="0" smtClean="0"/>
              <a:t> Mér finnst mikilvægt að skoða lögin því við eigum að fylgja þeim en gerum við það????Gætum við</a:t>
            </a:r>
            <a:r>
              <a:rPr lang="is-IS" baseline="0" dirty="0" smtClean="0"/>
              <a:t> kynjasamþættingar við alla stefnumótun og áætlanagerð? Hljóta nemendur á öllum skólastigum fræðslu um jafnréttismál? Og að kennslu – og námsgögnum….</a:t>
            </a:r>
            <a:r>
              <a:rPr lang="is-IS" sz="1200" kern="1200" dirty="0" smtClean="0">
                <a:solidFill>
                  <a:schemeClr val="tx1"/>
                </a:solidFill>
                <a:effectLst/>
                <a:latin typeface="+mn-lt"/>
                <a:ea typeface="+mn-ea"/>
                <a:cs typeface="+mn-cs"/>
              </a:rPr>
              <a:t>Kristín Linda Jónsdóttir</a:t>
            </a:r>
            <a:r>
              <a:rPr lang="is-IS" sz="1200" kern="1200" baseline="0" dirty="0" smtClean="0">
                <a:solidFill>
                  <a:schemeClr val="tx1"/>
                </a:solidFill>
                <a:effectLst/>
                <a:latin typeface="+mn-lt"/>
                <a:ea typeface="+mn-ea"/>
                <a:cs typeface="+mn-cs"/>
              </a:rPr>
              <a:t> vann úttekt </a:t>
            </a:r>
            <a:r>
              <a:rPr lang="is-IS" sz="1200" kern="1200" dirty="0" smtClean="0">
                <a:solidFill>
                  <a:schemeClr val="tx1"/>
                </a:solidFill>
                <a:effectLst/>
                <a:latin typeface="+mn-lt"/>
                <a:ea typeface="+mn-ea"/>
                <a:cs typeface="+mn-cs"/>
              </a:rPr>
              <a:t>fyrir Jafnréttisstofu og greindi fjölda karla og kvenna sem eru nafngreind í sögubókum nemenda á miðstigi. Þar kom fram að í bókunum Sögueyjan 1 og 2 eftir Leif Reynisson eru 4,5% nafngreindra einstaklinga konur og 95,5% nafngreindra einstaklinga karlar. Heildartíðni nafngreininga er með þeim hætti að í 99% tilvika er fjallað um karla en í 1% tilvika eru konur nafngreindar. Þessi úttekt er allrar athygli verð en mér fannst ekki síður eftirtektarverð viðbrögð höfundar við þessari úttekt. Í stað þess að viðurkenna mistök sín þá reis hann upp á </a:t>
            </a:r>
            <a:r>
              <a:rPr lang="is-IS" sz="1200" kern="1200" dirty="0" err="1" smtClean="0">
                <a:solidFill>
                  <a:schemeClr val="tx1"/>
                </a:solidFill>
                <a:effectLst/>
                <a:latin typeface="+mn-lt"/>
                <a:ea typeface="+mn-ea"/>
                <a:cs typeface="+mn-cs"/>
              </a:rPr>
              <a:t>afturfæturna</a:t>
            </a:r>
            <a:r>
              <a:rPr lang="is-IS" sz="1200" kern="1200" dirty="0" smtClean="0">
                <a:solidFill>
                  <a:schemeClr val="tx1"/>
                </a:solidFill>
                <a:effectLst/>
                <a:latin typeface="+mn-lt"/>
                <a:ea typeface="+mn-ea"/>
                <a:cs typeface="+mn-cs"/>
              </a:rPr>
              <a:t> og skrifaði tvær greinar um málið í Fréttablaðinu undir yfirskriftinni </a:t>
            </a:r>
            <a:r>
              <a:rPr lang="is-IS" sz="1200" b="1" kern="1200" dirty="0" smtClean="0">
                <a:solidFill>
                  <a:schemeClr val="tx1"/>
                </a:solidFill>
                <a:effectLst/>
                <a:latin typeface="+mn-lt"/>
                <a:ea typeface="+mn-ea"/>
                <a:cs typeface="+mn-cs"/>
              </a:rPr>
              <a:t>Saga samfélags en ekki einstaklinga.</a:t>
            </a:r>
            <a:endParaRPr lang="is-IS" sz="1200" kern="1200" dirty="0" smtClean="0">
              <a:solidFill>
                <a:schemeClr val="tx1"/>
              </a:solidFill>
              <a:effectLst/>
              <a:latin typeface="+mn-lt"/>
              <a:ea typeface="+mn-ea"/>
              <a:cs typeface="+mn-cs"/>
            </a:endParaRPr>
          </a:p>
          <a:p>
            <a:pPr eaLnBrk="1" hangingPunct="1">
              <a:spcBef>
                <a:spcPct val="0"/>
              </a:spcBef>
            </a:pPr>
            <a:endParaRPr lang="is-IS" dirty="0" smtClean="0"/>
          </a:p>
        </p:txBody>
      </p:sp>
      <p:sp>
        <p:nvSpPr>
          <p:cNvPr id="30723" name="Slide Number Placeholder 3"/>
          <p:cNvSpPr txBox="1">
            <a:spLocks noGrp="1"/>
          </p:cNvSpPr>
          <p:nvPr/>
        </p:nvSpPr>
        <p:spPr bwMode="auto">
          <a:xfrm>
            <a:off x="3849688" y="9428163"/>
            <a:ext cx="2946400" cy="496887"/>
          </a:xfrm>
          <a:prstGeom prst="rect">
            <a:avLst/>
          </a:prstGeom>
          <a:noFill/>
          <a:ln w="9525">
            <a:noFill/>
            <a:miter lim="800000"/>
            <a:headEnd/>
            <a:tailEnd/>
          </a:ln>
        </p:spPr>
        <p:txBody>
          <a:bodyPr anchor="b"/>
          <a:lstStyle/>
          <a:p>
            <a:pPr algn="r" eaLnBrk="0" hangingPunct="0"/>
            <a:fld id="{9E69A5E2-FFB4-4EB3-B7FE-D5FDFBF0C2DA}" type="slidenum">
              <a:rPr lang="is-IS" sz="1200"/>
              <a:pPr algn="r" eaLnBrk="0" hangingPunct="0"/>
              <a:t>4</a:t>
            </a:fld>
            <a:endParaRPr lang="is-I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Félags- og tryggingamálaráðuneytið, Jafnréttisstofa, Reykjavíkurborg, Hafnarfjarðarbær, Akureyrarbær, Mosfellsbær og </a:t>
            </a:r>
            <a:r>
              <a:rPr lang="is-IS" dirty="0" err="1" smtClean="0"/>
              <a:t>Kópavogsbær</a:t>
            </a:r>
            <a:r>
              <a:rPr lang="is-IS" dirty="0" smtClean="0"/>
              <a:t> tóku höndum saman og unnu að verkefni sem bar heitir Jafnrétti</a:t>
            </a:r>
            <a:r>
              <a:rPr lang="is-IS" baseline="0" dirty="0" smtClean="0"/>
              <a:t> í skólum. Verkefnið </a:t>
            </a:r>
            <a:r>
              <a:rPr lang="is-IS" dirty="0" smtClean="0"/>
              <a:t>miðaði að því að auka og efla jafnréttis- og kynjasjónarmið í leikskólum og grunnskólum.</a:t>
            </a:r>
          </a:p>
          <a:p>
            <a:r>
              <a:rPr lang="is-IS" dirty="0" smtClean="0"/>
              <a:t>Sigurbjörg og Unnur kennarar í Vogaskóla unnu verkefni með nemendum sínum um Landnám Íslands</a:t>
            </a:r>
            <a:r>
              <a:rPr lang="is-IS" baseline="0" dirty="0" smtClean="0"/>
              <a:t> með aðferðafræði kynjasamþættingar eða eins og </a:t>
            </a:r>
            <a:r>
              <a:rPr lang="is-IS" baseline="0" dirty="0" err="1" smtClean="0"/>
              <a:t>þær</a:t>
            </a:r>
            <a:r>
              <a:rPr lang="is-IS" baseline="0" dirty="0" smtClean="0"/>
              <a:t> hafa sjálfar sagt þá settu </a:t>
            </a:r>
            <a:r>
              <a:rPr lang="is-IS" baseline="0" dirty="0" err="1" smtClean="0"/>
              <a:t>þær</a:t>
            </a:r>
            <a:r>
              <a:rPr lang="is-IS" baseline="0" dirty="0" smtClean="0"/>
              <a:t> upp kynjagleraugu og sáu heiminn öðrum augum en áður. Þau </a:t>
            </a:r>
            <a:r>
              <a:rPr lang="is-IS" baseline="0" smtClean="0"/>
              <a:t>skoðuðu Landnám Íslands og báru saman víð nútímann- Mannréttindaskrifstofa </a:t>
            </a:r>
            <a:r>
              <a:rPr lang="is-IS" baseline="0" dirty="0" smtClean="0"/>
              <a:t>hefur ítrekað boðið öllum grunnskólum í Reykjavík að fá kynningu á verkefninu en það verður að segjast eins og er að eftirspurnin hefur ekki verið mikil.</a:t>
            </a:r>
            <a:endParaRPr lang="is-IS" dirty="0"/>
          </a:p>
        </p:txBody>
      </p:sp>
      <p:sp>
        <p:nvSpPr>
          <p:cNvPr id="4" name="Slide Number Placeholder 3"/>
          <p:cNvSpPr>
            <a:spLocks noGrp="1"/>
          </p:cNvSpPr>
          <p:nvPr>
            <p:ph type="sldNum" sz="quarter" idx="10"/>
          </p:nvPr>
        </p:nvSpPr>
        <p:spPr/>
        <p:txBody>
          <a:bodyPr/>
          <a:lstStyle/>
          <a:p>
            <a:pPr>
              <a:defRPr/>
            </a:pPr>
            <a:fld id="{1EF2F832-B27A-46BF-86A4-6B4585E4D7EA}" type="slidenum">
              <a:rPr lang="is-IS" smtClean="0"/>
              <a:pPr>
                <a:defRPr/>
              </a:pPr>
              <a:t>5</a:t>
            </a:fld>
            <a:endParaRPr lang="is-IS"/>
          </a:p>
        </p:txBody>
      </p:sp>
    </p:spTree>
    <p:extLst>
      <p:ext uri="{BB962C8B-B14F-4D97-AF65-F5344CB8AC3E}">
        <p14:creationId xmlns:p14="http://schemas.microsoft.com/office/powerpoint/2010/main" val="1347912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is-IS" dirty="0" smtClean="0"/>
              <a:t>Í opinberri greiningu á </a:t>
            </a:r>
            <a:r>
              <a:rPr lang="is-IS" dirty="0" err="1" smtClean="0"/>
              <a:t>tölfræðiupplýsingum</a:t>
            </a:r>
            <a:r>
              <a:rPr lang="is-IS" dirty="0" smtClean="0"/>
              <a:t> skal greint á milli kynja við söfnun gagna, úrvinnslu þeirra og birtingu upplýsinga. 16. grein. </a:t>
            </a:r>
          </a:p>
          <a:p>
            <a:pPr marL="0" marR="0" indent="0" algn="l" defTabSz="914400" rtl="0" eaLnBrk="1" fontAlgn="base" latinLnBrk="0" hangingPunct="1">
              <a:lnSpc>
                <a:spcPct val="100000"/>
              </a:lnSpc>
              <a:spcBef>
                <a:spcPct val="0"/>
              </a:spcBef>
              <a:spcAft>
                <a:spcPct val="0"/>
              </a:spcAft>
              <a:buClrTx/>
              <a:buSzTx/>
              <a:buFontTx/>
              <a:buNone/>
              <a:tabLst/>
              <a:defRPr/>
            </a:pPr>
            <a:r>
              <a:rPr lang="is-IS" dirty="0" smtClean="0"/>
              <a:t>Mannréttindaskrifstofan gaf </a:t>
            </a:r>
            <a:r>
              <a:rPr lang="is-IS" dirty="0" err="1" smtClean="0"/>
              <a:t>út</a:t>
            </a:r>
            <a:r>
              <a:rPr lang="is-IS" dirty="0" smtClean="0"/>
              <a:t> kynlegar tölur í fyrra í tilefni af 8. mars.</a:t>
            </a:r>
            <a:r>
              <a:rPr lang="is-IS" baseline="0" dirty="0" smtClean="0"/>
              <a:t> alþjóðlegum baráttudegi kvenna</a:t>
            </a:r>
            <a:r>
              <a:rPr lang="is-IS" baseline="0" smtClean="0"/>
              <a:t>. Við báðum m.a. Listasafn R. Um upplýsingar</a:t>
            </a:r>
            <a:endParaRPr lang="is-I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D73795-80B0-4C85-B95D-B3796E872D27}" type="slidenum">
              <a:rPr lang="is-IS" smtClean="0">
                <a:ea typeface="ヒラギノ角ゴ Pro W3"/>
                <a:cs typeface="ヒラギノ角ゴ Pro W3"/>
              </a:rPr>
              <a:pPr/>
              <a:t>6</a:t>
            </a:fld>
            <a:endParaRPr lang="is-IS" smtClean="0">
              <a:ea typeface="ヒラギノ角ゴ Pro W3"/>
              <a:cs typeface="ヒラギノ角ゴ Pro W3"/>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is-IS" dirty="0" smtClean="0"/>
              <a:t>Það</a:t>
            </a:r>
            <a:r>
              <a:rPr lang="is-IS" baseline="0" dirty="0" smtClean="0"/>
              <a:t> hefur verið </a:t>
            </a:r>
            <a:r>
              <a:rPr lang="is-IS" baseline="0" dirty="0" err="1" smtClean="0"/>
              <a:t>þó</a:t>
            </a:r>
            <a:r>
              <a:rPr lang="is-IS" baseline="0" dirty="0" smtClean="0"/>
              <a:t> nokkur </a:t>
            </a:r>
            <a:r>
              <a:rPr lang="is-IS" baseline="0" dirty="0" err="1" smtClean="0"/>
              <a:t>umræða</a:t>
            </a:r>
            <a:r>
              <a:rPr lang="is-IS" baseline="0" dirty="0" smtClean="0"/>
              <a:t> um íslensku listasöguna sem er </a:t>
            </a:r>
            <a:r>
              <a:rPr lang="is-IS" baseline="0" dirty="0" err="1" smtClean="0"/>
              <a:t>nýútkomin</a:t>
            </a:r>
            <a:r>
              <a:rPr lang="is-IS" baseline="0" dirty="0" smtClean="0"/>
              <a:t> </a:t>
            </a:r>
            <a:r>
              <a:rPr lang="is-IS" baseline="0" dirty="0" err="1" smtClean="0"/>
              <a:t>út</a:t>
            </a:r>
            <a:r>
              <a:rPr lang="is-IS" baseline="0" dirty="0" smtClean="0"/>
              <a:t> og þykir mörgum að hlutur kvenna </a:t>
            </a:r>
            <a:r>
              <a:rPr lang="is-IS" baseline="0" dirty="0" err="1" smtClean="0"/>
              <a:t>sé</a:t>
            </a:r>
            <a:r>
              <a:rPr lang="is-IS" baseline="0" dirty="0" smtClean="0"/>
              <a:t> heldur lítill og skilgreining á list heldur þröng. Sumir hafa spurt hvort karlkyns listamenn séu hreinlega ekki bara miklu fleiri en kvenkynslistamenn..sjá</a:t>
            </a:r>
            <a:endParaRPr lang="is-IS" dirty="0" smtClean="0"/>
          </a:p>
          <a:p>
            <a:endParaRPr lang="is-IS" dirty="0"/>
          </a:p>
        </p:txBody>
      </p:sp>
      <p:sp>
        <p:nvSpPr>
          <p:cNvPr id="4" name="Slide Number Placeholder 3"/>
          <p:cNvSpPr>
            <a:spLocks noGrp="1"/>
          </p:cNvSpPr>
          <p:nvPr>
            <p:ph type="sldNum" sz="quarter" idx="10"/>
          </p:nvPr>
        </p:nvSpPr>
        <p:spPr/>
        <p:txBody>
          <a:bodyPr/>
          <a:lstStyle/>
          <a:p>
            <a:pPr>
              <a:defRPr/>
            </a:pPr>
            <a:fld id="{1EF2F832-B27A-46BF-86A4-6B4585E4D7EA}" type="slidenum">
              <a:rPr lang="is-IS" smtClean="0"/>
              <a:pPr>
                <a:defRPr/>
              </a:pPr>
              <a:t>7</a:t>
            </a:fld>
            <a:endParaRPr lang="is-IS"/>
          </a:p>
        </p:txBody>
      </p:sp>
    </p:spTree>
    <p:extLst>
      <p:ext uri="{BB962C8B-B14F-4D97-AF65-F5344CB8AC3E}">
        <p14:creationId xmlns:p14="http://schemas.microsoft.com/office/powerpoint/2010/main" val="1624316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Það</a:t>
            </a:r>
            <a:r>
              <a:rPr lang="is-IS" baseline="0" dirty="0" smtClean="0"/>
              <a:t> hefur verið </a:t>
            </a:r>
            <a:r>
              <a:rPr lang="is-IS" baseline="0" dirty="0" err="1" smtClean="0"/>
              <a:t>þó</a:t>
            </a:r>
            <a:r>
              <a:rPr lang="is-IS" baseline="0" dirty="0" smtClean="0"/>
              <a:t> nokkur </a:t>
            </a:r>
            <a:r>
              <a:rPr lang="is-IS" baseline="0" dirty="0" err="1" smtClean="0"/>
              <a:t>umræða</a:t>
            </a:r>
            <a:r>
              <a:rPr lang="is-IS" baseline="0" dirty="0" smtClean="0"/>
              <a:t> um íslensku listasöguna sem er </a:t>
            </a:r>
            <a:r>
              <a:rPr lang="is-IS" baseline="0" dirty="0" err="1" smtClean="0"/>
              <a:t>nýkomin</a:t>
            </a:r>
            <a:r>
              <a:rPr lang="is-IS" baseline="0" dirty="0" smtClean="0"/>
              <a:t> </a:t>
            </a:r>
            <a:r>
              <a:rPr lang="is-IS" baseline="0" dirty="0" err="1" smtClean="0"/>
              <a:t>út</a:t>
            </a:r>
            <a:r>
              <a:rPr lang="is-IS" baseline="0" dirty="0" smtClean="0"/>
              <a:t> og þykir mörgum að hlutur kvenna </a:t>
            </a:r>
            <a:r>
              <a:rPr lang="is-IS" baseline="0" dirty="0" err="1" smtClean="0"/>
              <a:t>sé</a:t>
            </a:r>
            <a:r>
              <a:rPr lang="is-IS" baseline="0" dirty="0" smtClean="0"/>
              <a:t> heldur lítill og skilgreining á list heldur þröng. Nú ætlar Listasafnið að taka saman upplýsingar um þau verk sem hafa verið keypt á síðustu árum – kynjaskiptingu listafólksins. Greining á upplýsingum </a:t>
            </a:r>
            <a:r>
              <a:rPr lang="is-IS" baseline="0" dirty="0" err="1" smtClean="0"/>
              <a:t>út</a:t>
            </a:r>
            <a:r>
              <a:rPr lang="is-IS" baseline="0" dirty="0" smtClean="0"/>
              <a:t> frá kynjasjónarmiðum leiðir endurmats og kynjasamþættingar.</a:t>
            </a:r>
            <a:endParaRPr lang="is-IS" dirty="0"/>
          </a:p>
        </p:txBody>
      </p:sp>
      <p:sp>
        <p:nvSpPr>
          <p:cNvPr id="4" name="Slide Number Placeholder 3"/>
          <p:cNvSpPr>
            <a:spLocks noGrp="1"/>
          </p:cNvSpPr>
          <p:nvPr>
            <p:ph type="sldNum" sz="quarter" idx="10"/>
          </p:nvPr>
        </p:nvSpPr>
        <p:spPr/>
        <p:txBody>
          <a:bodyPr/>
          <a:lstStyle/>
          <a:p>
            <a:pPr>
              <a:defRPr/>
            </a:pPr>
            <a:fld id="{1EF2F832-B27A-46BF-86A4-6B4585E4D7EA}" type="slidenum">
              <a:rPr lang="is-IS" smtClean="0"/>
              <a:pPr>
                <a:defRPr/>
              </a:pPr>
              <a:t>8</a:t>
            </a:fld>
            <a:endParaRPr lang="is-IS"/>
          </a:p>
        </p:txBody>
      </p:sp>
    </p:spTree>
    <p:extLst>
      <p:ext uri="{BB962C8B-B14F-4D97-AF65-F5344CB8AC3E}">
        <p14:creationId xmlns:p14="http://schemas.microsoft.com/office/powerpoint/2010/main" val="3059923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Þegar ég vann </a:t>
            </a:r>
            <a:r>
              <a:rPr lang="is-IS" dirty="0" err="1" smtClean="0"/>
              <a:t>hjá</a:t>
            </a:r>
            <a:r>
              <a:rPr lang="is-IS" dirty="0" smtClean="0"/>
              <a:t> ÍTR fyrir nokkrum árum þá var farið í að greina fjölda sundgesta</a:t>
            </a:r>
            <a:r>
              <a:rPr lang="is-IS" baseline="0" dirty="0" smtClean="0"/>
              <a:t> eftir kyni. Ég hafði alltaf talið að konur væru í miklum meirihluta í sundi…en annað kom í ljós. </a:t>
            </a:r>
            <a:r>
              <a:rPr lang="is-IS" dirty="0" smtClean="0"/>
              <a:t>Í</a:t>
            </a:r>
            <a:r>
              <a:rPr lang="is-IS" baseline="0" dirty="0" smtClean="0"/>
              <a:t> kjölfarið á greiningu voru konur spurðar hvað það væri sem </a:t>
            </a:r>
            <a:r>
              <a:rPr lang="is-IS" baseline="0" dirty="0" err="1" smtClean="0"/>
              <a:t>þær</a:t>
            </a:r>
            <a:r>
              <a:rPr lang="is-IS" baseline="0" dirty="0" smtClean="0"/>
              <a:t> vildu hafa öðruvísi í sundlaugunum…við spurðum einnig fullt af vinkonum og kvenkyns ættingjum sem við vissum að færu ekki í sund hvers vegna </a:t>
            </a:r>
            <a:r>
              <a:rPr lang="is-IS" baseline="0" dirty="0" err="1" smtClean="0"/>
              <a:t>þær</a:t>
            </a:r>
            <a:r>
              <a:rPr lang="is-IS" baseline="0" dirty="0" smtClean="0"/>
              <a:t> gerðu það ekki. </a:t>
            </a:r>
            <a:r>
              <a:rPr lang="is-IS" baseline="0" dirty="0" err="1" smtClean="0"/>
              <a:t>Svörin</a:t>
            </a:r>
            <a:r>
              <a:rPr lang="is-IS" baseline="0" dirty="0" smtClean="0"/>
              <a:t> voru reyndar margvísleg en mjög margar sögðu að </a:t>
            </a:r>
            <a:r>
              <a:rPr lang="is-IS" baseline="0" dirty="0" err="1" smtClean="0"/>
              <a:t>þær</a:t>
            </a:r>
            <a:r>
              <a:rPr lang="is-IS" baseline="0" dirty="0" smtClean="0"/>
              <a:t> vildu ekki „sýna“ sig á meðan </a:t>
            </a:r>
            <a:r>
              <a:rPr lang="is-IS" baseline="0" dirty="0" err="1" smtClean="0"/>
              <a:t>þær</a:t>
            </a:r>
            <a:r>
              <a:rPr lang="is-IS" baseline="0" dirty="0" smtClean="0"/>
              <a:t> væru svona feitar eða </a:t>
            </a:r>
            <a:r>
              <a:rPr lang="is-IS" baseline="0" dirty="0" err="1" smtClean="0"/>
              <a:t>þær</a:t>
            </a:r>
            <a:r>
              <a:rPr lang="is-IS" baseline="0" dirty="0" smtClean="0"/>
              <a:t> væru svona ósáttar við útlit sitt….en hvernig var líka ÍTR að auglýsa sund …..</a:t>
            </a:r>
            <a:endParaRPr lang="is-IS" dirty="0"/>
          </a:p>
        </p:txBody>
      </p:sp>
      <p:sp>
        <p:nvSpPr>
          <p:cNvPr id="4" name="Slide Number Placeholder 3"/>
          <p:cNvSpPr>
            <a:spLocks noGrp="1"/>
          </p:cNvSpPr>
          <p:nvPr>
            <p:ph type="sldNum" sz="quarter" idx="10"/>
          </p:nvPr>
        </p:nvSpPr>
        <p:spPr/>
        <p:txBody>
          <a:bodyPr/>
          <a:lstStyle/>
          <a:p>
            <a:pPr>
              <a:defRPr/>
            </a:pPr>
            <a:fld id="{1EF2F832-B27A-46BF-86A4-6B4585E4D7EA}" type="slidenum">
              <a:rPr lang="is-IS" smtClean="0"/>
              <a:pPr>
                <a:defRPr/>
              </a:pPr>
              <a:t>9</a:t>
            </a:fld>
            <a:endParaRPr lang="is-IS"/>
          </a:p>
        </p:txBody>
      </p:sp>
    </p:spTree>
    <p:extLst>
      <p:ext uri="{BB962C8B-B14F-4D97-AF65-F5344CB8AC3E}">
        <p14:creationId xmlns:p14="http://schemas.microsoft.com/office/powerpoint/2010/main" val="4104509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s-I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is-I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D08235-FAE2-4078-AF69-154B17A8CAB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0D7534-E4BD-42EA-9162-C0829B9E444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is-I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015F8D-91B1-4852-92CF-893FD931610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lvl1pPr>
              <a:defRPr/>
            </a:lvl1pPr>
          </a:lstStyle>
          <a:p>
            <a:pPr>
              <a:defRPr/>
            </a:pPr>
            <a:endParaRPr lang="is-IS"/>
          </a:p>
        </p:txBody>
      </p:sp>
      <p:sp>
        <p:nvSpPr>
          <p:cNvPr id="5" name="Footer Placeholder 4"/>
          <p:cNvSpPr>
            <a:spLocks noGrp="1"/>
          </p:cNvSpPr>
          <p:nvPr>
            <p:ph type="ftr" sz="quarter" idx="11"/>
          </p:nvPr>
        </p:nvSpPr>
        <p:spPr/>
        <p:txBody>
          <a:bodyPr/>
          <a:lstStyle>
            <a:lvl1pPr>
              <a:defRPr/>
            </a:lvl1pPr>
          </a:lstStyle>
          <a:p>
            <a:pPr>
              <a:defRPr/>
            </a:pPr>
            <a:endParaRPr lang="is-IS"/>
          </a:p>
        </p:txBody>
      </p:sp>
      <p:sp>
        <p:nvSpPr>
          <p:cNvPr id="6" name="Slide Number Placeholder 5"/>
          <p:cNvSpPr>
            <a:spLocks noGrp="1"/>
          </p:cNvSpPr>
          <p:nvPr>
            <p:ph type="sldNum" sz="quarter" idx="12"/>
          </p:nvPr>
        </p:nvSpPr>
        <p:spPr/>
        <p:txBody>
          <a:bodyPr/>
          <a:lstStyle>
            <a:lvl1pPr>
              <a:defRPr/>
            </a:lvl1pPr>
          </a:lstStyle>
          <a:p>
            <a:pPr>
              <a:defRPr/>
            </a:pPr>
            <a:fld id="{E6E12E04-996B-419A-ABE6-374C288937FA}" type="slidenum">
              <a:rPr lang="is-IS"/>
              <a:pPr>
                <a:defRPr/>
              </a:pPr>
              <a:t>‹#›</a:t>
            </a:fld>
            <a:endParaRPr lang="is-I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is-IS"/>
          </a:p>
        </p:txBody>
      </p:sp>
      <p:sp>
        <p:nvSpPr>
          <p:cNvPr id="3" name="Footer Placeholder 4"/>
          <p:cNvSpPr>
            <a:spLocks noGrp="1"/>
          </p:cNvSpPr>
          <p:nvPr>
            <p:ph type="ftr" sz="quarter" idx="11"/>
          </p:nvPr>
        </p:nvSpPr>
        <p:spPr/>
        <p:txBody>
          <a:bodyPr/>
          <a:lstStyle>
            <a:lvl1pPr>
              <a:defRPr/>
            </a:lvl1pPr>
          </a:lstStyle>
          <a:p>
            <a:pPr>
              <a:defRPr/>
            </a:pPr>
            <a:endParaRPr lang="is-IS"/>
          </a:p>
        </p:txBody>
      </p:sp>
      <p:sp>
        <p:nvSpPr>
          <p:cNvPr id="4" name="Slide Number Placeholder 5"/>
          <p:cNvSpPr>
            <a:spLocks noGrp="1"/>
          </p:cNvSpPr>
          <p:nvPr>
            <p:ph type="sldNum" sz="quarter" idx="12"/>
          </p:nvPr>
        </p:nvSpPr>
        <p:spPr/>
        <p:txBody>
          <a:bodyPr/>
          <a:lstStyle>
            <a:lvl1pPr>
              <a:defRPr/>
            </a:lvl1pPr>
          </a:lstStyle>
          <a:p>
            <a:pPr>
              <a:defRPr/>
            </a:pPr>
            <a:fld id="{56BA654A-F546-454E-966F-3B450874E709}" type="slidenum">
              <a:rPr lang="is-IS"/>
              <a:pPr>
                <a:defRPr/>
              </a:pPr>
              <a:t>‹#›</a:t>
            </a:fld>
            <a:endParaRPr lang="is-I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s-I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s-IS"/>
          </a:p>
        </p:txBody>
      </p:sp>
      <p:sp>
        <p:nvSpPr>
          <p:cNvPr id="4" name="Date Placeholder 3"/>
          <p:cNvSpPr>
            <a:spLocks noGrp="1"/>
          </p:cNvSpPr>
          <p:nvPr>
            <p:ph type="dt" sz="half" idx="10"/>
          </p:nvPr>
        </p:nvSpPr>
        <p:spPr/>
        <p:txBody>
          <a:bodyPr/>
          <a:lstStyle/>
          <a:p>
            <a:fld id="{253AC374-1046-462B-9517-0151659E77E7}" type="datetimeFigureOut">
              <a:rPr lang="is-IS">
                <a:solidFill>
                  <a:prstClr val="black">
                    <a:tint val="75000"/>
                  </a:prstClr>
                </a:solidFill>
              </a:rPr>
              <a:pPr/>
              <a:t>23.11.2011</a:t>
            </a:fld>
            <a:endParaRPr lang="is-IS">
              <a:solidFill>
                <a:prstClr val="black">
                  <a:tint val="75000"/>
                </a:prstClr>
              </a:solidFill>
            </a:endParaRPr>
          </a:p>
        </p:txBody>
      </p:sp>
      <p:sp>
        <p:nvSpPr>
          <p:cNvPr id="5" name="Footer Placeholder 4"/>
          <p:cNvSpPr>
            <a:spLocks noGrp="1"/>
          </p:cNvSpPr>
          <p:nvPr>
            <p:ph type="ftr" sz="quarter" idx="11"/>
          </p:nvPr>
        </p:nvSpPr>
        <p:spPr/>
        <p:txBody>
          <a:bodyPr/>
          <a:lstStyle/>
          <a:p>
            <a:endParaRPr lang="is-IS">
              <a:solidFill>
                <a:prstClr val="black">
                  <a:tint val="75000"/>
                </a:prstClr>
              </a:solidFill>
            </a:endParaRPr>
          </a:p>
        </p:txBody>
      </p:sp>
      <p:sp>
        <p:nvSpPr>
          <p:cNvPr id="6" name="Slide Number Placeholder 5"/>
          <p:cNvSpPr>
            <a:spLocks noGrp="1"/>
          </p:cNvSpPr>
          <p:nvPr>
            <p:ph type="sldNum" sz="quarter" idx="12"/>
          </p:nvPr>
        </p:nvSpPr>
        <p:spPr/>
        <p:txBody>
          <a:bodyPr/>
          <a:lstStyle/>
          <a:p>
            <a:fld id="{758B32A3-1E2C-4126-B66E-99D3D2A1D323}" type="slidenum">
              <a:rPr lang="is-IS">
                <a:solidFill>
                  <a:prstClr val="black">
                    <a:tint val="75000"/>
                  </a:prstClr>
                </a:solidFill>
              </a:rPr>
              <a:pPr/>
              <a:t>‹#›</a:t>
            </a:fld>
            <a:endParaRPr lang="is-IS">
              <a:solidFill>
                <a:prstClr val="black">
                  <a:tint val="75000"/>
                </a:prstClr>
              </a:solidFill>
            </a:endParaRPr>
          </a:p>
        </p:txBody>
      </p:sp>
    </p:spTree>
    <p:extLst>
      <p:ext uri="{BB962C8B-B14F-4D97-AF65-F5344CB8AC3E}">
        <p14:creationId xmlns:p14="http://schemas.microsoft.com/office/powerpoint/2010/main" val="3819520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p>
            <a:fld id="{253AC374-1046-462B-9517-0151659E77E7}" type="datetimeFigureOut">
              <a:rPr lang="is-IS">
                <a:solidFill>
                  <a:prstClr val="black">
                    <a:tint val="75000"/>
                  </a:prstClr>
                </a:solidFill>
              </a:rPr>
              <a:pPr/>
              <a:t>23.11.2011</a:t>
            </a:fld>
            <a:endParaRPr lang="is-IS">
              <a:solidFill>
                <a:prstClr val="black">
                  <a:tint val="75000"/>
                </a:prstClr>
              </a:solidFill>
            </a:endParaRPr>
          </a:p>
        </p:txBody>
      </p:sp>
      <p:sp>
        <p:nvSpPr>
          <p:cNvPr id="5" name="Footer Placeholder 4"/>
          <p:cNvSpPr>
            <a:spLocks noGrp="1"/>
          </p:cNvSpPr>
          <p:nvPr>
            <p:ph type="ftr" sz="quarter" idx="11"/>
          </p:nvPr>
        </p:nvSpPr>
        <p:spPr/>
        <p:txBody>
          <a:bodyPr/>
          <a:lstStyle/>
          <a:p>
            <a:endParaRPr lang="is-IS">
              <a:solidFill>
                <a:prstClr val="black">
                  <a:tint val="75000"/>
                </a:prstClr>
              </a:solidFill>
            </a:endParaRPr>
          </a:p>
        </p:txBody>
      </p:sp>
      <p:sp>
        <p:nvSpPr>
          <p:cNvPr id="6" name="Slide Number Placeholder 5"/>
          <p:cNvSpPr>
            <a:spLocks noGrp="1"/>
          </p:cNvSpPr>
          <p:nvPr>
            <p:ph type="sldNum" sz="quarter" idx="12"/>
          </p:nvPr>
        </p:nvSpPr>
        <p:spPr/>
        <p:txBody>
          <a:bodyPr/>
          <a:lstStyle/>
          <a:p>
            <a:fld id="{758B32A3-1E2C-4126-B66E-99D3D2A1D323}" type="slidenum">
              <a:rPr lang="is-IS">
                <a:solidFill>
                  <a:prstClr val="black">
                    <a:tint val="75000"/>
                  </a:prstClr>
                </a:solidFill>
              </a:rPr>
              <a:pPr/>
              <a:t>‹#›</a:t>
            </a:fld>
            <a:endParaRPr lang="is-IS">
              <a:solidFill>
                <a:prstClr val="black">
                  <a:tint val="75000"/>
                </a:prstClr>
              </a:solidFill>
            </a:endParaRPr>
          </a:p>
        </p:txBody>
      </p:sp>
    </p:spTree>
    <p:extLst>
      <p:ext uri="{BB962C8B-B14F-4D97-AF65-F5344CB8AC3E}">
        <p14:creationId xmlns:p14="http://schemas.microsoft.com/office/powerpoint/2010/main" val="3007033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s-I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3AC374-1046-462B-9517-0151659E77E7}" type="datetimeFigureOut">
              <a:rPr lang="is-IS">
                <a:solidFill>
                  <a:prstClr val="black">
                    <a:tint val="75000"/>
                  </a:prstClr>
                </a:solidFill>
              </a:rPr>
              <a:pPr/>
              <a:t>23.11.2011</a:t>
            </a:fld>
            <a:endParaRPr lang="is-IS">
              <a:solidFill>
                <a:prstClr val="black">
                  <a:tint val="75000"/>
                </a:prstClr>
              </a:solidFill>
            </a:endParaRPr>
          </a:p>
        </p:txBody>
      </p:sp>
      <p:sp>
        <p:nvSpPr>
          <p:cNvPr id="5" name="Footer Placeholder 4"/>
          <p:cNvSpPr>
            <a:spLocks noGrp="1"/>
          </p:cNvSpPr>
          <p:nvPr>
            <p:ph type="ftr" sz="quarter" idx="11"/>
          </p:nvPr>
        </p:nvSpPr>
        <p:spPr/>
        <p:txBody>
          <a:bodyPr/>
          <a:lstStyle/>
          <a:p>
            <a:endParaRPr lang="is-IS">
              <a:solidFill>
                <a:prstClr val="black">
                  <a:tint val="75000"/>
                </a:prstClr>
              </a:solidFill>
            </a:endParaRPr>
          </a:p>
        </p:txBody>
      </p:sp>
      <p:sp>
        <p:nvSpPr>
          <p:cNvPr id="6" name="Slide Number Placeholder 5"/>
          <p:cNvSpPr>
            <a:spLocks noGrp="1"/>
          </p:cNvSpPr>
          <p:nvPr>
            <p:ph type="sldNum" sz="quarter" idx="12"/>
          </p:nvPr>
        </p:nvSpPr>
        <p:spPr/>
        <p:txBody>
          <a:bodyPr/>
          <a:lstStyle/>
          <a:p>
            <a:fld id="{758B32A3-1E2C-4126-B66E-99D3D2A1D323}" type="slidenum">
              <a:rPr lang="is-IS">
                <a:solidFill>
                  <a:prstClr val="black">
                    <a:tint val="75000"/>
                  </a:prstClr>
                </a:solidFill>
              </a:rPr>
              <a:pPr/>
              <a:t>‹#›</a:t>
            </a:fld>
            <a:endParaRPr lang="is-IS">
              <a:solidFill>
                <a:prstClr val="black">
                  <a:tint val="75000"/>
                </a:prstClr>
              </a:solidFill>
            </a:endParaRPr>
          </a:p>
        </p:txBody>
      </p:sp>
    </p:spTree>
    <p:extLst>
      <p:ext uri="{BB962C8B-B14F-4D97-AF65-F5344CB8AC3E}">
        <p14:creationId xmlns:p14="http://schemas.microsoft.com/office/powerpoint/2010/main" val="41441617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5" name="Date Placeholder 4"/>
          <p:cNvSpPr>
            <a:spLocks noGrp="1"/>
          </p:cNvSpPr>
          <p:nvPr>
            <p:ph type="dt" sz="half" idx="10"/>
          </p:nvPr>
        </p:nvSpPr>
        <p:spPr/>
        <p:txBody>
          <a:bodyPr/>
          <a:lstStyle/>
          <a:p>
            <a:fld id="{253AC374-1046-462B-9517-0151659E77E7}" type="datetimeFigureOut">
              <a:rPr lang="is-IS">
                <a:solidFill>
                  <a:prstClr val="black">
                    <a:tint val="75000"/>
                  </a:prstClr>
                </a:solidFill>
              </a:rPr>
              <a:pPr/>
              <a:t>23.11.2011</a:t>
            </a:fld>
            <a:endParaRPr lang="is-IS">
              <a:solidFill>
                <a:prstClr val="black">
                  <a:tint val="75000"/>
                </a:prstClr>
              </a:solidFill>
            </a:endParaRPr>
          </a:p>
        </p:txBody>
      </p:sp>
      <p:sp>
        <p:nvSpPr>
          <p:cNvPr id="6" name="Footer Placeholder 5"/>
          <p:cNvSpPr>
            <a:spLocks noGrp="1"/>
          </p:cNvSpPr>
          <p:nvPr>
            <p:ph type="ftr" sz="quarter" idx="11"/>
          </p:nvPr>
        </p:nvSpPr>
        <p:spPr/>
        <p:txBody>
          <a:bodyPr/>
          <a:lstStyle/>
          <a:p>
            <a:endParaRPr lang="is-IS">
              <a:solidFill>
                <a:prstClr val="black">
                  <a:tint val="75000"/>
                </a:prstClr>
              </a:solidFill>
            </a:endParaRPr>
          </a:p>
        </p:txBody>
      </p:sp>
      <p:sp>
        <p:nvSpPr>
          <p:cNvPr id="7" name="Slide Number Placeholder 6"/>
          <p:cNvSpPr>
            <a:spLocks noGrp="1"/>
          </p:cNvSpPr>
          <p:nvPr>
            <p:ph type="sldNum" sz="quarter" idx="12"/>
          </p:nvPr>
        </p:nvSpPr>
        <p:spPr/>
        <p:txBody>
          <a:bodyPr/>
          <a:lstStyle/>
          <a:p>
            <a:fld id="{758B32A3-1E2C-4126-B66E-99D3D2A1D323}" type="slidenum">
              <a:rPr lang="is-IS">
                <a:solidFill>
                  <a:prstClr val="black">
                    <a:tint val="75000"/>
                  </a:prstClr>
                </a:solidFill>
              </a:rPr>
              <a:pPr/>
              <a:t>‹#›</a:t>
            </a:fld>
            <a:endParaRPr lang="is-IS">
              <a:solidFill>
                <a:prstClr val="black">
                  <a:tint val="75000"/>
                </a:prstClr>
              </a:solidFill>
            </a:endParaRPr>
          </a:p>
        </p:txBody>
      </p:sp>
    </p:spTree>
    <p:extLst>
      <p:ext uri="{BB962C8B-B14F-4D97-AF65-F5344CB8AC3E}">
        <p14:creationId xmlns:p14="http://schemas.microsoft.com/office/powerpoint/2010/main" val="38292852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s-I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7" name="Date Placeholder 6"/>
          <p:cNvSpPr>
            <a:spLocks noGrp="1"/>
          </p:cNvSpPr>
          <p:nvPr>
            <p:ph type="dt" sz="half" idx="10"/>
          </p:nvPr>
        </p:nvSpPr>
        <p:spPr/>
        <p:txBody>
          <a:bodyPr/>
          <a:lstStyle/>
          <a:p>
            <a:fld id="{253AC374-1046-462B-9517-0151659E77E7}" type="datetimeFigureOut">
              <a:rPr lang="is-IS">
                <a:solidFill>
                  <a:prstClr val="black">
                    <a:tint val="75000"/>
                  </a:prstClr>
                </a:solidFill>
              </a:rPr>
              <a:pPr/>
              <a:t>23.11.2011</a:t>
            </a:fld>
            <a:endParaRPr lang="is-IS">
              <a:solidFill>
                <a:prstClr val="black">
                  <a:tint val="75000"/>
                </a:prstClr>
              </a:solidFill>
            </a:endParaRPr>
          </a:p>
        </p:txBody>
      </p:sp>
      <p:sp>
        <p:nvSpPr>
          <p:cNvPr id="8" name="Footer Placeholder 7"/>
          <p:cNvSpPr>
            <a:spLocks noGrp="1"/>
          </p:cNvSpPr>
          <p:nvPr>
            <p:ph type="ftr" sz="quarter" idx="11"/>
          </p:nvPr>
        </p:nvSpPr>
        <p:spPr/>
        <p:txBody>
          <a:bodyPr/>
          <a:lstStyle/>
          <a:p>
            <a:endParaRPr lang="is-IS">
              <a:solidFill>
                <a:prstClr val="black">
                  <a:tint val="75000"/>
                </a:prstClr>
              </a:solidFill>
            </a:endParaRPr>
          </a:p>
        </p:txBody>
      </p:sp>
      <p:sp>
        <p:nvSpPr>
          <p:cNvPr id="9" name="Slide Number Placeholder 8"/>
          <p:cNvSpPr>
            <a:spLocks noGrp="1"/>
          </p:cNvSpPr>
          <p:nvPr>
            <p:ph type="sldNum" sz="quarter" idx="12"/>
          </p:nvPr>
        </p:nvSpPr>
        <p:spPr/>
        <p:txBody>
          <a:bodyPr/>
          <a:lstStyle/>
          <a:p>
            <a:fld id="{758B32A3-1E2C-4126-B66E-99D3D2A1D323}" type="slidenum">
              <a:rPr lang="is-IS">
                <a:solidFill>
                  <a:prstClr val="black">
                    <a:tint val="75000"/>
                  </a:prstClr>
                </a:solidFill>
              </a:rPr>
              <a:pPr/>
              <a:t>‹#›</a:t>
            </a:fld>
            <a:endParaRPr lang="is-IS">
              <a:solidFill>
                <a:prstClr val="black">
                  <a:tint val="75000"/>
                </a:prstClr>
              </a:solidFill>
            </a:endParaRPr>
          </a:p>
        </p:txBody>
      </p:sp>
    </p:spTree>
    <p:extLst>
      <p:ext uri="{BB962C8B-B14F-4D97-AF65-F5344CB8AC3E}">
        <p14:creationId xmlns:p14="http://schemas.microsoft.com/office/powerpoint/2010/main" val="32310993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Date Placeholder 2"/>
          <p:cNvSpPr>
            <a:spLocks noGrp="1"/>
          </p:cNvSpPr>
          <p:nvPr>
            <p:ph type="dt" sz="half" idx="10"/>
          </p:nvPr>
        </p:nvSpPr>
        <p:spPr/>
        <p:txBody>
          <a:bodyPr/>
          <a:lstStyle/>
          <a:p>
            <a:fld id="{253AC374-1046-462B-9517-0151659E77E7}" type="datetimeFigureOut">
              <a:rPr lang="is-IS">
                <a:solidFill>
                  <a:prstClr val="black">
                    <a:tint val="75000"/>
                  </a:prstClr>
                </a:solidFill>
              </a:rPr>
              <a:pPr/>
              <a:t>23.11.2011</a:t>
            </a:fld>
            <a:endParaRPr lang="is-IS">
              <a:solidFill>
                <a:prstClr val="black">
                  <a:tint val="75000"/>
                </a:prstClr>
              </a:solidFill>
            </a:endParaRPr>
          </a:p>
        </p:txBody>
      </p:sp>
      <p:sp>
        <p:nvSpPr>
          <p:cNvPr id="4" name="Footer Placeholder 3"/>
          <p:cNvSpPr>
            <a:spLocks noGrp="1"/>
          </p:cNvSpPr>
          <p:nvPr>
            <p:ph type="ftr" sz="quarter" idx="11"/>
          </p:nvPr>
        </p:nvSpPr>
        <p:spPr/>
        <p:txBody>
          <a:bodyPr/>
          <a:lstStyle/>
          <a:p>
            <a:endParaRPr lang="is-IS">
              <a:solidFill>
                <a:prstClr val="black">
                  <a:tint val="75000"/>
                </a:prstClr>
              </a:solidFill>
            </a:endParaRPr>
          </a:p>
        </p:txBody>
      </p:sp>
      <p:sp>
        <p:nvSpPr>
          <p:cNvPr id="5" name="Slide Number Placeholder 4"/>
          <p:cNvSpPr>
            <a:spLocks noGrp="1"/>
          </p:cNvSpPr>
          <p:nvPr>
            <p:ph type="sldNum" sz="quarter" idx="12"/>
          </p:nvPr>
        </p:nvSpPr>
        <p:spPr/>
        <p:txBody>
          <a:bodyPr/>
          <a:lstStyle/>
          <a:p>
            <a:fld id="{758B32A3-1E2C-4126-B66E-99D3D2A1D323}" type="slidenum">
              <a:rPr lang="is-IS">
                <a:solidFill>
                  <a:prstClr val="black">
                    <a:tint val="75000"/>
                  </a:prstClr>
                </a:solidFill>
              </a:rPr>
              <a:pPr/>
              <a:t>‹#›</a:t>
            </a:fld>
            <a:endParaRPr lang="is-IS">
              <a:solidFill>
                <a:prstClr val="black">
                  <a:tint val="75000"/>
                </a:prstClr>
              </a:solidFill>
            </a:endParaRPr>
          </a:p>
        </p:txBody>
      </p:sp>
    </p:spTree>
    <p:extLst>
      <p:ext uri="{BB962C8B-B14F-4D97-AF65-F5344CB8AC3E}">
        <p14:creationId xmlns:p14="http://schemas.microsoft.com/office/powerpoint/2010/main" val="215105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C3954C-2DAE-4E80-B9F8-159A13CA0CB5}"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3AC374-1046-462B-9517-0151659E77E7}" type="datetimeFigureOut">
              <a:rPr lang="is-IS">
                <a:solidFill>
                  <a:prstClr val="black">
                    <a:tint val="75000"/>
                  </a:prstClr>
                </a:solidFill>
              </a:rPr>
              <a:pPr/>
              <a:t>23.11.2011</a:t>
            </a:fld>
            <a:endParaRPr lang="is-IS">
              <a:solidFill>
                <a:prstClr val="black">
                  <a:tint val="75000"/>
                </a:prstClr>
              </a:solidFill>
            </a:endParaRPr>
          </a:p>
        </p:txBody>
      </p:sp>
      <p:sp>
        <p:nvSpPr>
          <p:cNvPr id="3" name="Footer Placeholder 2"/>
          <p:cNvSpPr>
            <a:spLocks noGrp="1"/>
          </p:cNvSpPr>
          <p:nvPr>
            <p:ph type="ftr" sz="quarter" idx="11"/>
          </p:nvPr>
        </p:nvSpPr>
        <p:spPr/>
        <p:txBody>
          <a:bodyPr/>
          <a:lstStyle/>
          <a:p>
            <a:endParaRPr lang="is-IS">
              <a:solidFill>
                <a:prstClr val="black">
                  <a:tint val="75000"/>
                </a:prstClr>
              </a:solidFill>
            </a:endParaRPr>
          </a:p>
        </p:txBody>
      </p:sp>
      <p:sp>
        <p:nvSpPr>
          <p:cNvPr id="4" name="Slide Number Placeholder 3"/>
          <p:cNvSpPr>
            <a:spLocks noGrp="1"/>
          </p:cNvSpPr>
          <p:nvPr>
            <p:ph type="sldNum" sz="quarter" idx="12"/>
          </p:nvPr>
        </p:nvSpPr>
        <p:spPr/>
        <p:txBody>
          <a:bodyPr/>
          <a:lstStyle/>
          <a:p>
            <a:fld id="{758B32A3-1E2C-4126-B66E-99D3D2A1D323}" type="slidenum">
              <a:rPr lang="is-IS">
                <a:solidFill>
                  <a:prstClr val="black">
                    <a:tint val="75000"/>
                  </a:prstClr>
                </a:solidFill>
              </a:rPr>
              <a:pPr/>
              <a:t>‹#›</a:t>
            </a:fld>
            <a:endParaRPr lang="is-IS">
              <a:solidFill>
                <a:prstClr val="black">
                  <a:tint val="75000"/>
                </a:prstClr>
              </a:solidFill>
            </a:endParaRPr>
          </a:p>
        </p:txBody>
      </p:sp>
    </p:spTree>
    <p:extLst>
      <p:ext uri="{BB962C8B-B14F-4D97-AF65-F5344CB8AC3E}">
        <p14:creationId xmlns:p14="http://schemas.microsoft.com/office/powerpoint/2010/main" val="4129703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s-I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3AC374-1046-462B-9517-0151659E77E7}" type="datetimeFigureOut">
              <a:rPr lang="is-IS">
                <a:solidFill>
                  <a:prstClr val="black">
                    <a:tint val="75000"/>
                  </a:prstClr>
                </a:solidFill>
              </a:rPr>
              <a:pPr/>
              <a:t>23.11.2011</a:t>
            </a:fld>
            <a:endParaRPr lang="is-IS">
              <a:solidFill>
                <a:prstClr val="black">
                  <a:tint val="75000"/>
                </a:prstClr>
              </a:solidFill>
            </a:endParaRPr>
          </a:p>
        </p:txBody>
      </p:sp>
      <p:sp>
        <p:nvSpPr>
          <p:cNvPr id="6" name="Footer Placeholder 5"/>
          <p:cNvSpPr>
            <a:spLocks noGrp="1"/>
          </p:cNvSpPr>
          <p:nvPr>
            <p:ph type="ftr" sz="quarter" idx="11"/>
          </p:nvPr>
        </p:nvSpPr>
        <p:spPr/>
        <p:txBody>
          <a:bodyPr/>
          <a:lstStyle/>
          <a:p>
            <a:endParaRPr lang="is-IS">
              <a:solidFill>
                <a:prstClr val="black">
                  <a:tint val="75000"/>
                </a:prstClr>
              </a:solidFill>
            </a:endParaRPr>
          </a:p>
        </p:txBody>
      </p:sp>
      <p:sp>
        <p:nvSpPr>
          <p:cNvPr id="7" name="Slide Number Placeholder 6"/>
          <p:cNvSpPr>
            <a:spLocks noGrp="1"/>
          </p:cNvSpPr>
          <p:nvPr>
            <p:ph type="sldNum" sz="quarter" idx="12"/>
          </p:nvPr>
        </p:nvSpPr>
        <p:spPr/>
        <p:txBody>
          <a:bodyPr/>
          <a:lstStyle/>
          <a:p>
            <a:fld id="{758B32A3-1E2C-4126-B66E-99D3D2A1D323}" type="slidenum">
              <a:rPr lang="is-IS">
                <a:solidFill>
                  <a:prstClr val="black">
                    <a:tint val="75000"/>
                  </a:prstClr>
                </a:solidFill>
              </a:rPr>
              <a:pPr/>
              <a:t>‹#›</a:t>
            </a:fld>
            <a:endParaRPr lang="is-IS">
              <a:solidFill>
                <a:prstClr val="black">
                  <a:tint val="75000"/>
                </a:prstClr>
              </a:solidFill>
            </a:endParaRPr>
          </a:p>
        </p:txBody>
      </p:sp>
    </p:spTree>
    <p:extLst>
      <p:ext uri="{BB962C8B-B14F-4D97-AF65-F5344CB8AC3E}">
        <p14:creationId xmlns:p14="http://schemas.microsoft.com/office/powerpoint/2010/main" val="9858777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s-I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s-I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3AC374-1046-462B-9517-0151659E77E7}" type="datetimeFigureOut">
              <a:rPr lang="is-IS">
                <a:solidFill>
                  <a:prstClr val="black">
                    <a:tint val="75000"/>
                  </a:prstClr>
                </a:solidFill>
              </a:rPr>
              <a:pPr/>
              <a:t>23.11.2011</a:t>
            </a:fld>
            <a:endParaRPr lang="is-IS">
              <a:solidFill>
                <a:prstClr val="black">
                  <a:tint val="75000"/>
                </a:prstClr>
              </a:solidFill>
            </a:endParaRPr>
          </a:p>
        </p:txBody>
      </p:sp>
      <p:sp>
        <p:nvSpPr>
          <p:cNvPr id="6" name="Footer Placeholder 5"/>
          <p:cNvSpPr>
            <a:spLocks noGrp="1"/>
          </p:cNvSpPr>
          <p:nvPr>
            <p:ph type="ftr" sz="quarter" idx="11"/>
          </p:nvPr>
        </p:nvSpPr>
        <p:spPr/>
        <p:txBody>
          <a:bodyPr/>
          <a:lstStyle/>
          <a:p>
            <a:endParaRPr lang="is-IS">
              <a:solidFill>
                <a:prstClr val="black">
                  <a:tint val="75000"/>
                </a:prstClr>
              </a:solidFill>
            </a:endParaRPr>
          </a:p>
        </p:txBody>
      </p:sp>
      <p:sp>
        <p:nvSpPr>
          <p:cNvPr id="7" name="Slide Number Placeholder 6"/>
          <p:cNvSpPr>
            <a:spLocks noGrp="1"/>
          </p:cNvSpPr>
          <p:nvPr>
            <p:ph type="sldNum" sz="quarter" idx="12"/>
          </p:nvPr>
        </p:nvSpPr>
        <p:spPr/>
        <p:txBody>
          <a:bodyPr/>
          <a:lstStyle/>
          <a:p>
            <a:fld id="{758B32A3-1E2C-4126-B66E-99D3D2A1D323}" type="slidenum">
              <a:rPr lang="is-IS">
                <a:solidFill>
                  <a:prstClr val="black">
                    <a:tint val="75000"/>
                  </a:prstClr>
                </a:solidFill>
              </a:rPr>
              <a:pPr/>
              <a:t>‹#›</a:t>
            </a:fld>
            <a:endParaRPr lang="is-IS">
              <a:solidFill>
                <a:prstClr val="black">
                  <a:tint val="75000"/>
                </a:prstClr>
              </a:solidFill>
            </a:endParaRPr>
          </a:p>
        </p:txBody>
      </p:sp>
    </p:spTree>
    <p:extLst>
      <p:ext uri="{BB962C8B-B14F-4D97-AF65-F5344CB8AC3E}">
        <p14:creationId xmlns:p14="http://schemas.microsoft.com/office/powerpoint/2010/main" val="7219900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p>
            <a:fld id="{253AC374-1046-462B-9517-0151659E77E7}" type="datetimeFigureOut">
              <a:rPr lang="is-IS">
                <a:solidFill>
                  <a:prstClr val="black">
                    <a:tint val="75000"/>
                  </a:prstClr>
                </a:solidFill>
              </a:rPr>
              <a:pPr/>
              <a:t>23.11.2011</a:t>
            </a:fld>
            <a:endParaRPr lang="is-IS">
              <a:solidFill>
                <a:prstClr val="black">
                  <a:tint val="75000"/>
                </a:prstClr>
              </a:solidFill>
            </a:endParaRPr>
          </a:p>
        </p:txBody>
      </p:sp>
      <p:sp>
        <p:nvSpPr>
          <p:cNvPr id="5" name="Footer Placeholder 4"/>
          <p:cNvSpPr>
            <a:spLocks noGrp="1"/>
          </p:cNvSpPr>
          <p:nvPr>
            <p:ph type="ftr" sz="quarter" idx="11"/>
          </p:nvPr>
        </p:nvSpPr>
        <p:spPr/>
        <p:txBody>
          <a:bodyPr/>
          <a:lstStyle/>
          <a:p>
            <a:endParaRPr lang="is-IS">
              <a:solidFill>
                <a:prstClr val="black">
                  <a:tint val="75000"/>
                </a:prstClr>
              </a:solidFill>
            </a:endParaRPr>
          </a:p>
        </p:txBody>
      </p:sp>
      <p:sp>
        <p:nvSpPr>
          <p:cNvPr id="6" name="Slide Number Placeholder 5"/>
          <p:cNvSpPr>
            <a:spLocks noGrp="1"/>
          </p:cNvSpPr>
          <p:nvPr>
            <p:ph type="sldNum" sz="quarter" idx="12"/>
          </p:nvPr>
        </p:nvSpPr>
        <p:spPr/>
        <p:txBody>
          <a:bodyPr/>
          <a:lstStyle/>
          <a:p>
            <a:fld id="{758B32A3-1E2C-4126-B66E-99D3D2A1D323}" type="slidenum">
              <a:rPr lang="is-IS">
                <a:solidFill>
                  <a:prstClr val="black">
                    <a:tint val="75000"/>
                  </a:prstClr>
                </a:solidFill>
              </a:rPr>
              <a:pPr/>
              <a:t>‹#›</a:t>
            </a:fld>
            <a:endParaRPr lang="is-IS">
              <a:solidFill>
                <a:prstClr val="black">
                  <a:tint val="75000"/>
                </a:prstClr>
              </a:solidFill>
            </a:endParaRPr>
          </a:p>
        </p:txBody>
      </p:sp>
    </p:spTree>
    <p:extLst>
      <p:ext uri="{BB962C8B-B14F-4D97-AF65-F5344CB8AC3E}">
        <p14:creationId xmlns:p14="http://schemas.microsoft.com/office/powerpoint/2010/main" val="35619787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s-I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p>
            <a:fld id="{253AC374-1046-462B-9517-0151659E77E7}" type="datetimeFigureOut">
              <a:rPr lang="is-IS">
                <a:solidFill>
                  <a:prstClr val="black">
                    <a:tint val="75000"/>
                  </a:prstClr>
                </a:solidFill>
              </a:rPr>
              <a:pPr/>
              <a:t>23.11.2011</a:t>
            </a:fld>
            <a:endParaRPr lang="is-IS">
              <a:solidFill>
                <a:prstClr val="black">
                  <a:tint val="75000"/>
                </a:prstClr>
              </a:solidFill>
            </a:endParaRPr>
          </a:p>
        </p:txBody>
      </p:sp>
      <p:sp>
        <p:nvSpPr>
          <p:cNvPr id="5" name="Footer Placeholder 4"/>
          <p:cNvSpPr>
            <a:spLocks noGrp="1"/>
          </p:cNvSpPr>
          <p:nvPr>
            <p:ph type="ftr" sz="quarter" idx="11"/>
          </p:nvPr>
        </p:nvSpPr>
        <p:spPr/>
        <p:txBody>
          <a:bodyPr/>
          <a:lstStyle/>
          <a:p>
            <a:endParaRPr lang="is-IS">
              <a:solidFill>
                <a:prstClr val="black">
                  <a:tint val="75000"/>
                </a:prstClr>
              </a:solidFill>
            </a:endParaRPr>
          </a:p>
        </p:txBody>
      </p:sp>
      <p:sp>
        <p:nvSpPr>
          <p:cNvPr id="6" name="Slide Number Placeholder 5"/>
          <p:cNvSpPr>
            <a:spLocks noGrp="1"/>
          </p:cNvSpPr>
          <p:nvPr>
            <p:ph type="sldNum" sz="quarter" idx="12"/>
          </p:nvPr>
        </p:nvSpPr>
        <p:spPr/>
        <p:txBody>
          <a:bodyPr/>
          <a:lstStyle/>
          <a:p>
            <a:fld id="{758B32A3-1E2C-4126-B66E-99D3D2A1D323}" type="slidenum">
              <a:rPr lang="is-IS">
                <a:solidFill>
                  <a:prstClr val="black">
                    <a:tint val="75000"/>
                  </a:prstClr>
                </a:solidFill>
              </a:rPr>
              <a:pPr/>
              <a:t>‹#›</a:t>
            </a:fld>
            <a:endParaRPr lang="is-IS">
              <a:solidFill>
                <a:prstClr val="black">
                  <a:tint val="75000"/>
                </a:prstClr>
              </a:solidFill>
            </a:endParaRPr>
          </a:p>
        </p:txBody>
      </p:sp>
    </p:spTree>
    <p:extLst>
      <p:ext uri="{BB962C8B-B14F-4D97-AF65-F5344CB8AC3E}">
        <p14:creationId xmlns:p14="http://schemas.microsoft.com/office/powerpoint/2010/main" val="1192596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s-I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s-IS"/>
          </a:p>
        </p:txBody>
      </p:sp>
      <p:sp>
        <p:nvSpPr>
          <p:cNvPr id="4" name="Date Placeholder 3"/>
          <p:cNvSpPr>
            <a:spLocks noGrp="1"/>
          </p:cNvSpPr>
          <p:nvPr>
            <p:ph type="dt" sz="half" idx="10"/>
          </p:nvPr>
        </p:nvSpPr>
        <p:spPr/>
        <p:txBody>
          <a:bodyPr/>
          <a:lstStyle/>
          <a:p>
            <a:fld id="{253AC374-1046-462B-9517-0151659E77E7}" type="datetimeFigureOut">
              <a:rPr lang="is-IS">
                <a:solidFill>
                  <a:prstClr val="black">
                    <a:tint val="75000"/>
                  </a:prstClr>
                </a:solidFill>
              </a:rPr>
              <a:pPr/>
              <a:t>23.11.2011</a:t>
            </a:fld>
            <a:endParaRPr lang="is-IS">
              <a:solidFill>
                <a:prstClr val="black">
                  <a:tint val="75000"/>
                </a:prstClr>
              </a:solidFill>
            </a:endParaRPr>
          </a:p>
        </p:txBody>
      </p:sp>
      <p:sp>
        <p:nvSpPr>
          <p:cNvPr id="5" name="Footer Placeholder 4"/>
          <p:cNvSpPr>
            <a:spLocks noGrp="1"/>
          </p:cNvSpPr>
          <p:nvPr>
            <p:ph type="ftr" sz="quarter" idx="11"/>
          </p:nvPr>
        </p:nvSpPr>
        <p:spPr/>
        <p:txBody>
          <a:bodyPr/>
          <a:lstStyle/>
          <a:p>
            <a:endParaRPr lang="is-IS">
              <a:solidFill>
                <a:prstClr val="black">
                  <a:tint val="75000"/>
                </a:prstClr>
              </a:solidFill>
            </a:endParaRPr>
          </a:p>
        </p:txBody>
      </p:sp>
      <p:sp>
        <p:nvSpPr>
          <p:cNvPr id="6" name="Slide Number Placeholder 5"/>
          <p:cNvSpPr>
            <a:spLocks noGrp="1"/>
          </p:cNvSpPr>
          <p:nvPr>
            <p:ph type="sldNum" sz="quarter" idx="12"/>
          </p:nvPr>
        </p:nvSpPr>
        <p:spPr/>
        <p:txBody>
          <a:bodyPr/>
          <a:lstStyle/>
          <a:p>
            <a:fld id="{758B32A3-1E2C-4126-B66E-99D3D2A1D323}" type="slidenum">
              <a:rPr lang="is-IS">
                <a:solidFill>
                  <a:prstClr val="black">
                    <a:tint val="75000"/>
                  </a:prstClr>
                </a:solidFill>
              </a:rPr>
              <a:pPr/>
              <a:t>‹#›</a:t>
            </a:fld>
            <a:endParaRPr lang="is-IS">
              <a:solidFill>
                <a:prstClr val="black">
                  <a:tint val="75000"/>
                </a:prstClr>
              </a:solidFill>
            </a:endParaRPr>
          </a:p>
        </p:txBody>
      </p:sp>
    </p:spTree>
    <p:extLst>
      <p:ext uri="{BB962C8B-B14F-4D97-AF65-F5344CB8AC3E}">
        <p14:creationId xmlns:p14="http://schemas.microsoft.com/office/powerpoint/2010/main" val="34872682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p>
            <a:fld id="{253AC374-1046-462B-9517-0151659E77E7}" type="datetimeFigureOut">
              <a:rPr lang="is-IS">
                <a:solidFill>
                  <a:prstClr val="black">
                    <a:tint val="75000"/>
                  </a:prstClr>
                </a:solidFill>
              </a:rPr>
              <a:pPr/>
              <a:t>23.11.2011</a:t>
            </a:fld>
            <a:endParaRPr lang="is-IS">
              <a:solidFill>
                <a:prstClr val="black">
                  <a:tint val="75000"/>
                </a:prstClr>
              </a:solidFill>
            </a:endParaRPr>
          </a:p>
        </p:txBody>
      </p:sp>
      <p:sp>
        <p:nvSpPr>
          <p:cNvPr id="5" name="Footer Placeholder 4"/>
          <p:cNvSpPr>
            <a:spLocks noGrp="1"/>
          </p:cNvSpPr>
          <p:nvPr>
            <p:ph type="ftr" sz="quarter" idx="11"/>
          </p:nvPr>
        </p:nvSpPr>
        <p:spPr/>
        <p:txBody>
          <a:bodyPr/>
          <a:lstStyle/>
          <a:p>
            <a:endParaRPr lang="is-IS">
              <a:solidFill>
                <a:prstClr val="black">
                  <a:tint val="75000"/>
                </a:prstClr>
              </a:solidFill>
            </a:endParaRPr>
          </a:p>
        </p:txBody>
      </p:sp>
      <p:sp>
        <p:nvSpPr>
          <p:cNvPr id="6" name="Slide Number Placeholder 5"/>
          <p:cNvSpPr>
            <a:spLocks noGrp="1"/>
          </p:cNvSpPr>
          <p:nvPr>
            <p:ph type="sldNum" sz="quarter" idx="12"/>
          </p:nvPr>
        </p:nvSpPr>
        <p:spPr/>
        <p:txBody>
          <a:bodyPr/>
          <a:lstStyle/>
          <a:p>
            <a:fld id="{758B32A3-1E2C-4126-B66E-99D3D2A1D323}" type="slidenum">
              <a:rPr lang="is-IS">
                <a:solidFill>
                  <a:prstClr val="black">
                    <a:tint val="75000"/>
                  </a:prstClr>
                </a:solidFill>
              </a:rPr>
              <a:pPr/>
              <a:t>‹#›</a:t>
            </a:fld>
            <a:endParaRPr lang="is-IS">
              <a:solidFill>
                <a:prstClr val="black">
                  <a:tint val="75000"/>
                </a:prstClr>
              </a:solidFill>
            </a:endParaRPr>
          </a:p>
        </p:txBody>
      </p:sp>
    </p:spTree>
    <p:extLst>
      <p:ext uri="{BB962C8B-B14F-4D97-AF65-F5344CB8AC3E}">
        <p14:creationId xmlns:p14="http://schemas.microsoft.com/office/powerpoint/2010/main" val="33038095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s-I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3AC374-1046-462B-9517-0151659E77E7}" type="datetimeFigureOut">
              <a:rPr lang="is-IS">
                <a:solidFill>
                  <a:prstClr val="black">
                    <a:tint val="75000"/>
                  </a:prstClr>
                </a:solidFill>
              </a:rPr>
              <a:pPr/>
              <a:t>23.11.2011</a:t>
            </a:fld>
            <a:endParaRPr lang="is-IS">
              <a:solidFill>
                <a:prstClr val="black">
                  <a:tint val="75000"/>
                </a:prstClr>
              </a:solidFill>
            </a:endParaRPr>
          </a:p>
        </p:txBody>
      </p:sp>
      <p:sp>
        <p:nvSpPr>
          <p:cNvPr id="5" name="Footer Placeholder 4"/>
          <p:cNvSpPr>
            <a:spLocks noGrp="1"/>
          </p:cNvSpPr>
          <p:nvPr>
            <p:ph type="ftr" sz="quarter" idx="11"/>
          </p:nvPr>
        </p:nvSpPr>
        <p:spPr/>
        <p:txBody>
          <a:bodyPr/>
          <a:lstStyle/>
          <a:p>
            <a:endParaRPr lang="is-IS">
              <a:solidFill>
                <a:prstClr val="black">
                  <a:tint val="75000"/>
                </a:prstClr>
              </a:solidFill>
            </a:endParaRPr>
          </a:p>
        </p:txBody>
      </p:sp>
      <p:sp>
        <p:nvSpPr>
          <p:cNvPr id="6" name="Slide Number Placeholder 5"/>
          <p:cNvSpPr>
            <a:spLocks noGrp="1"/>
          </p:cNvSpPr>
          <p:nvPr>
            <p:ph type="sldNum" sz="quarter" idx="12"/>
          </p:nvPr>
        </p:nvSpPr>
        <p:spPr/>
        <p:txBody>
          <a:bodyPr/>
          <a:lstStyle/>
          <a:p>
            <a:fld id="{758B32A3-1E2C-4126-B66E-99D3D2A1D323}" type="slidenum">
              <a:rPr lang="is-IS">
                <a:solidFill>
                  <a:prstClr val="black">
                    <a:tint val="75000"/>
                  </a:prstClr>
                </a:solidFill>
              </a:rPr>
              <a:pPr/>
              <a:t>‹#›</a:t>
            </a:fld>
            <a:endParaRPr lang="is-IS">
              <a:solidFill>
                <a:prstClr val="black">
                  <a:tint val="75000"/>
                </a:prstClr>
              </a:solidFill>
            </a:endParaRPr>
          </a:p>
        </p:txBody>
      </p:sp>
    </p:spTree>
    <p:extLst>
      <p:ext uri="{BB962C8B-B14F-4D97-AF65-F5344CB8AC3E}">
        <p14:creationId xmlns:p14="http://schemas.microsoft.com/office/powerpoint/2010/main" val="11804612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5" name="Date Placeholder 4"/>
          <p:cNvSpPr>
            <a:spLocks noGrp="1"/>
          </p:cNvSpPr>
          <p:nvPr>
            <p:ph type="dt" sz="half" idx="10"/>
          </p:nvPr>
        </p:nvSpPr>
        <p:spPr/>
        <p:txBody>
          <a:bodyPr/>
          <a:lstStyle/>
          <a:p>
            <a:fld id="{253AC374-1046-462B-9517-0151659E77E7}" type="datetimeFigureOut">
              <a:rPr lang="is-IS">
                <a:solidFill>
                  <a:prstClr val="black">
                    <a:tint val="75000"/>
                  </a:prstClr>
                </a:solidFill>
              </a:rPr>
              <a:pPr/>
              <a:t>23.11.2011</a:t>
            </a:fld>
            <a:endParaRPr lang="is-IS">
              <a:solidFill>
                <a:prstClr val="black">
                  <a:tint val="75000"/>
                </a:prstClr>
              </a:solidFill>
            </a:endParaRPr>
          </a:p>
        </p:txBody>
      </p:sp>
      <p:sp>
        <p:nvSpPr>
          <p:cNvPr id="6" name="Footer Placeholder 5"/>
          <p:cNvSpPr>
            <a:spLocks noGrp="1"/>
          </p:cNvSpPr>
          <p:nvPr>
            <p:ph type="ftr" sz="quarter" idx="11"/>
          </p:nvPr>
        </p:nvSpPr>
        <p:spPr/>
        <p:txBody>
          <a:bodyPr/>
          <a:lstStyle/>
          <a:p>
            <a:endParaRPr lang="is-IS">
              <a:solidFill>
                <a:prstClr val="black">
                  <a:tint val="75000"/>
                </a:prstClr>
              </a:solidFill>
            </a:endParaRPr>
          </a:p>
        </p:txBody>
      </p:sp>
      <p:sp>
        <p:nvSpPr>
          <p:cNvPr id="7" name="Slide Number Placeholder 6"/>
          <p:cNvSpPr>
            <a:spLocks noGrp="1"/>
          </p:cNvSpPr>
          <p:nvPr>
            <p:ph type="sldNum" sz="quarter" idx="12"/>
          </p:nvPr>
        </p:nvSpPr>
        <p:spPr/>
        <p:txBody>
          <a:bodyPr/>
          <a:lstStyle/>
          <a:p>
            <a:fld id="{758B32A3-1E2C-4126-B66E-99D3D2A1D323}" type="slidenum">
              <a:rPr lang="is-IS">
                <a:solidFill>
                  <a:prstClr val="black">
                    <a:tint val="75000"/>
                  </a:prstClr>
                </a:solidFill>
              </a:rPr>
              <a:pPr/>
              <a:t>‹#›</a:t>
            </a:fld>
            <a:endParaRPr lang="is-IS">
              <a:solidFill>
                <a:prstClr val="black">
                  <a:tint val="75000"/>
                </a:prstClr>
              </a:solidFill>
            </a:endParaRPr>
          </a:p>
        </p:txBody>
      </p:sp>
    </p:spTree>
    <p:extLst>
      <p:ext uri="{BB962C8B-B14F-4D97-AF65-F5344CB8AC3E}">
        <p14:creationId xmlns:p14="http://schemas.microsoft.com/office/powerpoint/2010/main" val="30224389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s-I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7" name="Date Placeholder 6"/>
          <p:cNvSpPr>
            <a:spLocks noGrp="1"/>
          </p:cNvSpPr>
          <p:nvPr>
            <p:ph type="dt" sz="half" idx="10"/>
          </p:nvPr>
        </p:nvSpPr>
        <p:spPr/>
        <p:txBody>
          <a:bodyPr/>
          <a:lstStyle/>
          <a:p>
            <a:fld id="{253AC374-1046-462B-9517-0151659E77E7}" type="datetimeFigureOut">
              <a:rPr lang="is-IS">
                <a:solidFill>
                  <a:prstClr val="black">
                    <a:tint val="75000"/>
                  </a:prstClr>
                </a:solidFill>
              </a:rPr>
              <a:pPr/>
              <a:t>23.11.2011</a:t>
            </a:fld>
            <a:endParaRPr lang="is-IS">
              <a:solidFill>
                <a:prstClr val="black">
                  <a:tint val="75000"/>
                </a:prstClr>
              </a:solidFill>
            </a:endParaRPr>
          </a:p>
        </p:txBody>
      </p:sp>
      <p:sp>
        <p:nvSpPr>
          <p:cNvPr id="8" name="Footer Placeholder 7"/>
          <p:cNvSpPr>
            <a:spLocks noGrp="1"/>
          </p:cNvSpPr>
          <p:nvPr>
            <p:ph type="ftr" sz="quarter" idx="11"/>
          </p:nvPr>
        </p:nvSpPr>
        <p:spPr/>
        <p:txBody>
          <a:bodyPr/>
          <a:lstStyle/>
          <a:p>
            <a:endParaRPr lang="is-IS">
              <a:solidFill>
                <a:prstClr val="black">
                  <a:tint val="75000"/>
                </a:prstClr>
              </a:solidFill>
            </a:endParaRPr>
          </a:p>
        </p:txBody>
      </p:sp>
      <p:sp>
        <p:nvSpPr>
          <p:cNvPr id="9" name="Slide Number Placeholder 8"/>
          <p:cNvSpPr>
            <a:spLocks noGrp="1"/>
          </p:cNvSpPr>
          <p:nvPr>
            <p:ph type="sldNum" sz="quarter" idx="12"/>
          </p:nvPr>
        </p:nvSpPr>
        <p:spPr/>
        <p:txBody>
          <a:bodyPr/>
          <a:lstStyle/>
          <a:p>
            <a:fld id="{758B32A3-1E2C-4126-B66E-99D3D2A1D323}" type="slidenum">
              <a:rPr lang="is-IS">
                <a:solidFill>
                  <a:prstClr val="black">
                    <a:tint val="75000"/>
                  </a:prstClr>
                </a:solidFill>
              </a:rPr>
              <a:pPr/>
              <a:t>‹#›</a:t>
            </a:fld>
            <a:endParaRPr lang="is-IS">
              <a:solidFill>
                <a:prstClr val="black">
                  <a:tint val="75000"/>
                </a:prstClr>
              </a:solidFill>
            </a:endParaRPr>
          </a:p>
        </p:txBody>
      </p:sp>
    </p:spTree>
    <p:extLst>
      <p:ext uri="{BB962C8B-B14F-4D97-AF65-F5344CB8AC3E}">
        <p14:creationId xmlns:p14="http://schemas.microsoft.com/office/powerpoint/2010/main" val="2513287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s-I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6DFC57-1EA0-4D14-AC05-B35889CD820C}"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Date Placeholder 2"/>
          <p:cNvSpPr>
            <a:spLocks noGrp="1"/>
          </p:cNvSpPr>
          <p:nvPr>
            <p:ph type="dt" sz="half" idx="10"/>
          </p:nvPr>
        </p:nvSpPr>
        <p:spPr/>
        <p:txBody>
          <a:bodyPr/>
          <a:lstStyle/>
          <a:p>
            <a:fld id="{253AC374-1046-462B-9517-0151659E77E7}" type="datetimeFigureOut">
              <a:rPr lang="is-IS">
                <a:solidFill>
                  <a:prstClr val="black">
                    <a:tint val="75000"/>
                  </a:prstClr>
                </a:solidFill>
              </a:rPr>
              <a:pPr/>
              <a:t>23.11.2011</a:t>
            </a:fld>
            <a:endParaRPr lang="is-IS">
              <a:solidFill>
                <a:prstClr val="black">
                  <a:tint val="75000"/>
                </a:prstClr>
              </a:solidFill>
            </a:endParaRPr>
          </a:p>
        </p:txBody>
      </p:sp>
      <p:sp>
        <p:nvSpPr>
          <p:cNvPr id="4" name="Footer Placeholder 3"/>
          <p:cNvSpPr>
            <a:spLocks noGrp="1"/>
          </p:cNvSpPr>
          <p:nvPr>
            <p:ph type="ftr" sz="quarter" idx="11"/>
          </p:nvPr>
        </p:nvSpPr>
        <p:spPr/>
        <p:txBody>
          <a:bodyPr/>
          <a:lstStyle/>
          <a:p>
            <a:endParaRPr lang="is-IS">
              <a:solidFill>
                <a:prstClr val="black">
                  <a:tint val="75000"/>
                </a:prstClr>
              </a:solidFill>
            </a:endParaRPr>
          </a:p>
        </p:txBody>
      </p:sp>
      <p:sp>
        <p:nvSpPr>
          <p:cNvPr id="5" name="Slide Number Placeholder 4"/>
          <p:cNvSpPr>
            <a:spLocks noGrp="1"/>
          </p:cNvSpPr>
          <p:nvPr>
            <p:ph type="sldNum" sz="quarter" idx="12"/>
          </p:nvPr>
        </p:nvSpPr>
        <p:spPr/>
        <p:txBody>
          <a:bodyPr/>
          <a:lstStyle/>
          <a:p>
            <a:fld id="{758B32A3-1E2C-4126-B66E-99D3D2A1D323}" type="slidenum">
              <a:rPr lang="is-IS">
                <a:solidFill>
                  <a:prstClr val="black">
                    <a:tint val="75000"/>
                  </a:prstClr>
                </a:solidFill>
              </a:rPr>
              <a:pPr/>
              <a:t>‹#›</a:t>
            </a:fld>
            <a:endParaRPr lang="is-IS">
              <a:solidFill>
                <a:prstClr val="black">
                  <a:tint val="75000"/>
                </a:prstClr>
              </a:solidFill>
            </a:endParaRPr>
          </a:p>
        </p:txBody>
      </p:sp>
    </p:spTree>
    <p:extLst>
      <p:ext uri="{BB962C8B-B14F-4D97-AF65-F5344CB8AC3E}">
        <p14:creationId xmlns:p14="http://schemas.microsoft.com/office/powerpoint/2010/main" val="32609605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3AC374-1046-462B-9517-0151659E77E7}" type="datetimeFigureOut">
              <a:rPr lang="is-IS">
                <a:solidFill>
                  <a:prstClr val="black">
                    <a:tint val="75000"/>
                  </a:prstClr>
                </a:solidFill>
              </a:rPr>
              <a:pPr/>
              <a:t>23.11.2011</a:t>
            </a:fld>
            <a:endParaRPr lang="is-IS">
              <a:solidFill>
                <a:prstClr val="black">
                  <a:tint val="75000"/>
                </a:prstClr>
              </a:solidFill>
            </a:endParaRPr>
          </a:p>
        </p:txBody>
      </p:sp>
      <p:sp>
        <p:nvSpPr>
          <p:cNvPr id="3" name="Footer Placeholder 2"/>
          <p:cNvSpPr>
            <a:spLocks noGrp="1"/>
          </p:cNvSpPr>
          <p:nvPr>
            <p:ph type="ftr" sz="quarter" idx="11"/>
          </p:nvPr>
        </p:nvSpPr>
        <p:spPr/>
        <p:txBody>
          <a:bodyPr/>
          <a:lstStyle/>
          <a:p>
            <a:endParaRPr lang="is-IS">
              <a:solidFill>
                <a:prstClr val="black">
                  <a:tint val="75000"/>
                </a:prstClr>
              </a:solidFill>
            </a:endParaRPr>
          </a:p>
        </p:txBody>
      </p:sp>
      <p:sp>
        <p:nvSpPr>
          <p:cNvPr id="4" name="Slide Number Placeholder 3"/>
          <p:cNvSpPr>
            <a:spLocks noGrp="1"/>
          </p:cNvSpPr>
          <p:nvPr>
            <p:ph type="sldNum" sz="quarter" idx="12"/>
          </p:nvPr>
        </p:nvSpPr>
        <p:spPr/>
        <p:txBody>
          <a:bodyPr/>
          <a:lstStyle/>
          <a:p>
            <a:fld id="{758B32A3-1E2C-4126-B66E-99D3D2A1D323}" type="slidenum">
              <a:rPr lang="is-IS">
                <a:solidFill>
                  <a:prstClr val="black">
                    <a:tint val="75000"/>
                  </a:prstClr>
                </a:solidFill>
              </a:rPr>
              <a:pPr/>
              <a:t>‹#›</a:t>
            </a:fld>
            <a:endParaRPr lang="is-IS">
              <a:solidFill>
                <a:prstClr val="black">
                  <a:tint val="75000"/>
                </a:prstClr>
              </a:solidFill>
            </a:endParaRPr>
          </a:p>
        </p:txBody>
      </p:sp>
    </p:spTree>
    <p:extLst>
      <p:ext uri="{BB962C8B-B14F-4D97-AF65-F5344CB8AC3E}">
        <p14:creationId xmlns:p14="http://schemas.microsoft.com/office/powerpoint/2010/main" val="40931376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s-I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3AC374-1046-462B-9517-0151659E77E7}" type="datetimeFigureOut">
              <a:rPr lang="is-IS">
                <a:solidFill>
                  <a:prstClr val="black">
                    <a:tint val="75000"/>
                  </a:prstClr>
                </a:solidFill>
              </a:rPr>
              <a:pPr/>
              <a:t>23.11.2011</a:t>
            </a:fld>
            <a:endParaRPr lang="is-IS">
              <a:solidFill>
                <a:prstClr val="black">
                  <a:tint val="75000"/>
                </a:prstClr>
              </a:solidFill>
            </a:endParaRPr>
          </a:p>
        </p:txBody>
      </p:sp>
      <p:sp>
        <p:nvSpPr>
          <p:cNvPr id="6" name="Footer Placeholder 5"/>
          <p:cNvSpPr>
            <a:spLocks noGrp="1"/>
          </p:cNvSpPr>
          <p:nvPr>
            <p:ph type="ftr" sz="quarter" idx="11"/>
          </p:nvPr>
        </p:nvSpPr>
        <p:spPr/>
        <p:txBody>
          <a:bodyPr/>
          <a:lstStyle/>
          <a:p>
            <a:endParaRPr lang="is-IS">
              <a:solidFill>
                <a:prstClr val="black">
                  <a:tint val="75000"/>
                </a:prstClr>
              </a:solidFill>
            </a:endParaRPr>
          </a:p>
        </p:txBody>
      </p:sp>
      <p:sp>
        <p:nvSpPr>
          <p:cNvPr id="7" name="Slide Number Placeholder 6"/>
          <p:cNvSpPr>
            <a:spLocks noGrp="1"/>
          </p:cNvSpPr>
          <p:nvPr>
            <p:ph type="sldNum" sz="quarter" idx="12"/>
          </p:nvPr>
        </p:nvSpPr>
        <p:spPr/>
        <p:txBody>
          <a:bodyPr/>
          <a:lstStyle/>
          <a:p>
            <a:fld id="{758B32A3-1E2C-4126-B66E-99D3D2A1D323}" type="slidenum">
              <a:rPr lang="is-IS">
                <a:solidFill>
                  <a:prstClr val="black">
                    <a:tint val="75000"/>
                  </a:prstClr>
                </a:solidFill>
              </a:rPr>
              <a:pPr/>
              <a:t>‹#›</a:t>
            </a:fld>
            <a:endParaRPr lang="is-IS">
              <a:solidFill>
                <a:prstClr val="black">
                  <a:tint val="75000"/>
                </a:prstClr>
              </a:solidFill>
            </a:endParaRPr>
          </a:p>
        </p:txBody>
      </p:sp>
    </p:spTree>
    <p:extLst>
      <p:ext uri="{BB962C8B-B14F-4D97-AF65-F5344CB8AC3E}">
        <p14:creationId xmlns:p14="http://schemas.microsoft.com/office/powerpoint/2010/main" val="36548639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s-I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s-I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3AC374-1046-462B-9517-0151659E77E7}" type="datetimeFigureOut">
              <a:rPr lang="is-IS">
                <a:solidFill>
                  <a:prstClr val="black">
                    <a:tint val="75000"/>
                  </a:prstClr>
                </a:solidFill>
              </a:rPr>
              <a:pPr/>
              <a:t>23.11.2011</a:t>
            </a:fld>
            <a:endParaRPr lang="is-IS">
              <a:solidFill>
                <a:prstClr val="black">
                  <a:tint val="75000"/>
                </a:prstClr>
              </a:solidFill>
            </a:endParaRPr>
          </a:p>
        </p:txBody>
      </p:sp>
      <p:sp>
        <p:nvSpPr>
          <p:cNvPr id="6" name="Footer Placeholder 5"/>
          <p:cNvSpPr>
            <a:spLocks noGrp="1"/>
          </p:cNvSpPr>
          <p:nvPr>
            <p:ph type="ftr" sz="quarter" idx="11"/>
          </p:nvPr>
        </p:nvSpPr>
        <p:spPr/>
        <p:txBody>
          <a:bodyPr/>
          <a:lstStyle/>
          <a:p>
            <a:endParaRPr lang="is-IS">
              <a:solidFill>
                <a:prstClr val="black">
                  <a:tint val="75000"/>
                </a:prstClr>
              </a:solidFill>
            </a:endParaRPr>
          </a:p>
        </p:txBody>
      </p:sp>
      <p:sp>
        <p:nvSpPr>
          <p:cNvPr id="7" name="Slide Number Placeholder 6"/>
          <p:cNvSpPr>
            <a:spLocks noGrp="1"/>
          </p:cNvSpPr>
          <p:nvPr>
            <p:ph type="sldNum" sz="quarter" idx="12"/>
          </p:nvPr>
        </p:nvSpPr>
        <p:spPr/>
        <p:txBody>
          <a:bodyPr/>
          <a:lstStyle/>
          <a:p>
            <a:fld id="{758B32A3-1E2C-4126-B66E-99D3D2A1D323}" type="slidenum">
              <a:rPr lang="is-IS">
                <a:solidFill>
                  <a:prstClr val="black">
                    <a:tint val="75000"/>
                  </a:prstClr>
                </a:solidFill>
              </a:rPr>
              <a:pPr/>
              <a:t>‹#›</a:t>
            </a:fld>
            <a:endParaRPr lang="is-IS">
              <a:solidFill>
                <a:prstClr val="black">
                  <a:tint val="75000"/>
                </a:prstClr>
              </a:solidFill>
            </a:endParaRPr>
          </a:p>
        </p:txBody>
      </p:sp>
    </p:spTree>
    <p:extLst>
      <p:ext uri="{BB962C8B-B14F-4D97-AF65-F5344CB8AC3E}">
        <p14:creationId xmlns:p14="http://schemas.microsoft.com/office/powerpoint/2010/main" val="25376353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p>
            <a:fld id="{253AC374-1046-462B-9517-0151659E77E7}" type="datetimeFigureOut">
              <a:rPr lang="is-IS">
                <a:solidFill>
                  <a:prstClr val="black">
                    <a:tint val="75000"/>
                  </a:prstClr>
                </a:solidFill>
              </a:rPr>
              <a:pPr/>
              <a:t>23.11.2011</a:t>
            </a:fld>
            <a:endParaRPr lang="is-IS">
              <a:solidFill>
                <a:prstClr val="black">
                  <a:tint val="75000"/>
                </a:prstClr>
              </a:solidFill>
            </a:endParaRPr>
          </a:p>
        </p:txBody>
      </p:sp>
      <p:sp>
        <p:nvSpPr>
          <p:cNvPr id="5" name="Footer Placeholder 4"/>
          <p:cNvSpPr>
            <a:spLocks noGrp="1"/>
          </p:cNvSpPr>
          <p:nvPr>
            <p:ph type="ftr" sz="quarter" idx="11"/>
          </p:nvPr>
        </p:nvSpPr>
        <p:spPr/>
        <p:txBody>
          <a:bodyPr/>
          <a:lstStyle/>
          <a:p>
            <a:endParaRPr lang="is-IS">
              <a:solidFill>
                <a:prstClr val="black">
                  <a:tint val="75000"/>
                </a:prstClr>
              </a:solidFill>
            </a:endParaRPr>
          </a:p>
        </p:txBody>
      </p:sp>
      <p:sp>
        <p:nvSpPr>
          <p:cNvPr id="6" name="Slide Number Placeholder 5"/>
          <p:cNvSpPr>
            <a:spLocks noGrp="1"/>
          </p:cNvSpPr>
          <p:nvPr>
            <p:ph type="sldNum" sz="quarter" idx="12"/>
          </p:nvPr>
        </p:nvSpPr>
        <p:spPr/>
        <p:txBody>
          <a:bodyPr/>
          <a:lstStyle/>
          <a:p>
            <a:fld id="{758B32A3-1E2C-4126-B66E-99D3D2A1D323}" type="slidenum">
              <a:rPr lang="is-IS">
                <a:solidFill>
                  <a:prstClr val="black">
                    <a:tint val="75000"/>
                  </a:prstClr>
                </a:solidFill>
              </a:rPr>
              <a:pPr/>
              <a:t>‹#›</a:t>
            </a:fld>
            <a:endParaRPr lang="is-IS">
              <a:solidFill>
                <a:prstClr val="black">
                  <a:tint val="75000"/>
                </a:prstClr>
              </a:solidFill>
            </a:endParaRPr>
          </a:p>
        </p:txBody>
      </p:sp>
    </p:spTree>
    <p:extLst>
      <p:ext uri="{BB962C8B-B14F-4D97-AF65-F5344CB8AC3E}">
        <p14:creationId xmlns:p14="http://schemas.microsoft.com/office/powerpoint/2010/main" val="17976022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s-I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p>
            <a:fld id="{253AC374-1046-462B-9517-0151659E77E7}" type="datetimeFigureOut">
              <a:rPr lang="is-IS">
                <a:solidFill>
                  <a:prstClr val="black">
                    <a:tint val="75000"/>
                  </a:prstClr>
                </a:solidFill>
              </a:rPr>
              <a:pPr/>
              <a:t>23.11.2011</a:t>
            </a:fld>
            <a:endParaRPr lang="is-IS">
              <a:solidFill>
                <a:prstClr val="black">
                  <a:tint val="75000"/>
                </a:prstClr>
              </a:solidFill>
            </a:endParaRPr>
          </a:p>
        </p:txBody>
      </p:sp>
      <p:sp>
        <p:nvSpPr>
          <p:cNvPr id="5" name="Footer Placeholder 4"/>
          <p:cNvSpPr>
            <a:spLocks noGrp="1"/>
          </p:cNvSpPr>
          <p:nvPr>
            <p:ph type="ftr" sz="quarter" idx="11"/>
          </p:nvPr>
        </p:nvSpPr>
        <p:spPr/>
        <p:txBody>
          <a:bodyPr/>
          <a:lstStyle/>
          <a:p>
            <a:endParaRPr lang="is-IS">
              <a:solidFill>
                <a:prstClr val="black">
                  <a:tint val="75000"/>
                </a:prstClr>
              </a:solidFill>
            </a:endParaRPr>
          </a:p>
        </p:txBody>
      </p:sp>
      <p:sp>
        <p:nvSpPr>
          <p:cNvPr id="6" name="Slide Number Placeholder 5"/>
          <p:cNvSpPr>
            <a:spLocks noGrp="1"/>
          </p:cNvSpPr>
          <p:nvPr>
            <p:ph type="sldNum" sz="quarter" idx="12"/>
          </p:nvPr>
        </p:nvSpPr>
        <p:spPr/>
        <p:txBody>
          <a:bodyPr/>
          <a:lstStyle/>
          <a:p>
            <a:fld id="{758B32A3-1E2C-4126-B66E-99D3D2A1D323}" type="slidenum">
              <a:rPr lang="is-IS">
                <a:solidFill>
                  <a:prstClr val="black">
                    <a:tint val="75000"/>
                  </a:prstClr>
                </a:solidFill>
              </a:rPr>
              <a:pPr/>
              <a:t>‹#›</a:t>
            </a:fld>
            <a:endParaRPr lang="is-IS">
              <a:solidFill>
                <a:prstClr val="black">
                  <a:tint val="75000"/>
                </a:prstClr>
              </a:solidFill>
            </a:endParaRPr>
          </a:p>
        </p:txBody>
      </p:sp>
    </p:spTree>
    <p:extLst>
      <p:ext uri="{BB962C8B-B14F-4D97-AF65-F5344CB8AC3E}">
        <p14:creationId xmlns:p14="http://schemas.microsoft.com/office/powerpoint/2010/main" val="43564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0897BDA-3B0F-4CD1-8AD4-0CB801853D7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s-I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2C27AE6-A47B-4714-863B-A09AAAF2B88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6CD56A0-BEC5-4F88-943C-477E2038AED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93694EC-A0E8-4DCB-BF88-ACEB55C2EAB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s-I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D93D791-992F-49B0-8959-594B73D3D06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s-I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is-I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CDDED79-1DED-48E7-B4BE-7177FB57F8A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ea typeface="ヒラギノ角ゴ Pro W3" pitchFamily="-128"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ea typeface="ヒラギノ角ゴ Pro W3" pitchFamily="-128"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ea typeface="ヒラギノ角ゴ Pro W3" pitchFamily="-128" charset="-128"/>
                <a:cs typeface="+mn-cs"/>
              </a:defRPr>
            </a:lvl1pPr>
          </a:lstStyle>
          <a:p>
            <a:pPr>
              <a:defRPr/>
            </a:pPr>
            <a:fld id="{23987891-89CF-4FCE-AC29-2DC360FA592E}" type="slidenum">
              <a:rPr lang="en-US"/>
              <a:pPr>
                <a:defRPr/>
              </a:pPr>
              <a:t>‹#›</a:t>
            </a:fld>
            <a:endParaRPr lang="en-US"/>
          </a:p>
        </p:txBody>
      </p:sp>
      <p:pic>
        <p:nvPicPr>
          <p:cNvPr id="1031" name="Picture 5" descr="Grunnur1"/>
          <p:cNvPicPr>
            <a:picLocks noChangeAspect="1" noChangeArrowheads="1"/>
          </p:cNvPicPr>
          <p:nvPr/>
        </p:nvPicPr>
        <p:blipFill>
          <a:blip r:embed="rId13"/>
          <a:srcRect/>
          <a:stretch>
            <a:fillRect/>
          </a:stretch>
        </p:blipFill>
        <p:spPr bwMode="auto">
          <a:xfrm>
            <a:off x="0" y="-500063"/>
            <a:ext cx="9144000" cy="686117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ヒラギノ角ゴ Pro W3"/>
        </a:defRPr>
      </a:lvl1pPr>
      <a:lvl2pPr algn="ctr" rtl="0" eaLnBrk="0" fontAlgn="base" hangingPunct="0">
        <a:spcBef>
          <a:spcPct val="0"/>
        </a:spcBef>
        <a:spcAft>
          <a:spcPct val="0"/>
        </a:spcAft>
        <a:defRPr sz="4400">
          <a:solidFill>
            <a:schemeClr val="tx2"/>
          </a:solidFill>
          <a:latin typeface="Arial" charset="0"/>
          <a:ea typeface="ヒラギノ角ゴ Pro W3" pitchFamily="-128" charset="-128"/>
          <a:cs typeface="ヒラギノ角ゴ Pro W3"/>
        </a:defRPr>
      </a:lvl2pPr>
      <a:lvl3pPr algn="ctr" rtl="0" eaLnBrk="0" fontAlgn="base" hangingPunct="0">
        <a:spcBef>
          <a:spcPct val="0"/>
        </a:spcBef>
        <a:spcAft>
          <a:spcPct val="0"/>
        </a:spcAft>
        <a:defRPr sz="4400">
          <a:solidFill>
            <a:schemeClr val="tx2"/>
          </a:solidFill>
          <a:latin typeface="Arial" charset="0"/>
          <a:ea typeface="ヒラギノ角ゴ Pro W3" pitchFamily="-128" charset="-128"/>
          <a:cs typeface="ヒラギノ角ゴ Pro W3"/>
        </a:defRPr>
      </a:lvl3pPr>
      <a:lvl4pPr algn="ctr" rtl="0" eaLnBrk="0" fontAlgn="base" hangingPunct="0">
        <a:spcBef>
          <a:spcPct val="0"/>
        </a:spcBef>
        <a:spcAft>
          <a:spcPct val="0"/>
        </a:spcAft>
        <a:defRPr sz="4400">
          <a:solidFill>
            <a:schemeClr val="tx2"/>
          </a:solidFill>
          <a:latin typeface="Arial" charset="0"/>
          <a:ea typeface="ヒラギノ角ゴ Pro W3" pitchFamily="-128" charset="-128"/>
          <a:cs typeface="ヒラギノ角ゴ Pro W3"/>
        </a:defRPr>
      </a:lvl4pPr>
      <a:lvl5pPr algn="ctr" rtl="0" eaLnBrk="0" fontAlgn="base" hangingPunct="0">
        <a:spcBef>
          <a:spcPct val="0"/>
        </a:spcBef>
        <a:spcAft>
          <a:spcPct val="0"/>
        </a:spcAft>
        <a:defRPr sz="4400">
          <a:solidFill>
            <a:schemeClr val="tx2"/>
          </a:solidFill>
          <a:latin typeface="Arial" charset="0"/>
          <a:ea typeface="ヒラギノ角ゴ Pro W3" pitchFamily="-128" charset="-128"/>
          <a:cs typeface="ヒラギノ角ゴ Pro W3"/>
        </a:defRPr>
      </a:lvl5pPr>
      <a:lvl6pPr marL="457200" algn="ctr" rtl="0" eaLnBrk="1" fontAlgn="base" hangingPunct="1">
        <a:spcBef>
          <a:spcPct val="0"/>
        </a:spcBef>
        <a:spcAft>
          <a:spcPct val="0"/>
        </a:spcAft>
        <a:defRPr sz="4400">
          <a:solidFill>
            <a:schemeClr val="tx2"/>
          </a:solidFill>
          <a:latin typeface="Arial" charset="0"/>
          <a:ea typeface="ヒラギノ角ゴ Pro W3" pitchFamily="-128" charset="-128"/>
        </a:defRPr>
      </a:lvl6pPr>
      <a:lvl7pPr marL="914400" algn="ctr" rtl="0" eaLnBrk="1" fontAlgn="base" hangingPunct="1">
        <a:spcBef>
          <a:spcPct val="0"/>
        </a:spcBef>
        <a:spcAft>
          <a:spcPct val="0"/>
        </a:spcAft>
        <a:defRPr sz="4400">
          <a:solidFill>
            <a:schemeClr val="tx2"/>
          </a:solidFill>
          <a:latin typeface="Arial" charset="0"/>
          <a:ea typeface="ヒラギノ角ゴ Pro W3" pitchFamily="-128" charset="-128"/>
        </a:defRPr>
      </a:lvl7pPr>
      <a:lvl8pPr marL="1371600" algn="ctr" rtl="0" eaLnBrk="1" fontAlgn="base" hangingPunct="1">
        <a:spcBef>
          <a:spcPct val="0"/>
        </a:spcBef>
        <a:spcAft>
          <a:spcPct val="0"/>
        </a:spcAft>
        <a:defRPr sz="4400">
          <a:solidFill>
            <a:schemeClr val="tx2"/>
          </a:solidFill>
          <a:latin typeface="Arial" charset="0"/>
          <a:ea typeface="ヒラギノ角ゴ Pro W3" pitchFamily="-128" charset="-128"/>
        </a:defRPr>
      </a:lvl8pPr>
      <a:lvl9pPr marL="1828800" algn="ctr" rtl="0" eaLnBrk="1" fontAlgn="base" hangingPunct="1">
        <a:spcBef>
          <a:spcPct val="0"/>
        </a:spcBef>
        <a:spcAft>
          <a:spcPct val="0"/>
        </a:spcAft>
        <a:defRPr sz="4400">
          <a:solidFill>
            <a:schemeClr val="tx2"/>
          </a:solidFill>
          <a:latin typeface="Arial" charset="0"/>
          <a:ea typeface="ヒラギノ角ゴ Pro W3" pitchFamily="-12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24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is-IS" smtClean="0"/>
          </a:p>
        </p:txBody>
      </p:sp>
      <p:sp>
        <p:nvSpPr>
          <p:cNvPr id="133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fontAlgn="auto" hangingPunct="0">
              <a:spcBef>
                <a:spcPts val="0"/>
              </a:spcBef>
              <a:spcAft>
                <a:spcPts val="0"/>
              </a:spcAft>
              <a:defRPr sz="1200">
                <a:solidFill>
                  <a:schemeClr val="tx1">
                    <a:tint val="75000"/>
                  </a:schemeClr>
                </a:solidFill>
                <a:latin typeface="+mn-lt"/>
                <a:ea typeface="ヒラギノ角ゴ Pro W3" pitchFamily="-128" charset="-128"/>
                <a:cs typeface="+mn-cs"/>
              </a:defRPr>
            </a:lvl1pPr>
          </a:lstStyle>
          <a:p>
            <a:pPr>
              <a:defRPr/>
            </a:pPr>
            <a:endParaRPr lang="is-I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fontAlgn="auto" hangingPunct="0">
              <a:spcBef>
                <a:spcPts val="0"/>
              </a:spcBef>
              <a:spcAft>
                <a:spcPts val="0"/>
              </a:spcAft>
              <a:defRPr sz="1200">
                <a:solidFill>
                  <a:schemeClr val="tx1">
                    <a:tint val="75000"/>
                  </a:schemeClr>
                </a:solidFill>
                <a:latin typeface="+mn-lt"/>
                <a:ea typeface="ヒラギノ角ゴ Pro W3" pitchFamily="-128" charset="-128"/>
                <a:cs typeface="+mn-cs"/>
              </a:defRPr>
            </a:lvl1pPr>
          </a:lstStyle>
          <a:p>
            <a:pPr>
              <a:defRPr/>
            </a:pPr>
            <a:endParaRPr lang="is-I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fontAlgn="auto" hangingPunct="0">
              <a:spcBef>
                <a:spcPts val="0"/>
              </a:spcBef>
              <a:spcAft>
                <a:spcPts val="0"/>
              </a:spcAft>
              <a:defRPr sz="1200">
                <a:solidFill>
                  <a:schemeClr val="tx1">
                    <a:tint val="75000"/>
                  </a:schemeClr>
                </a:solidFill>
                <a:latin typeface="+mn-lt"/>
                <a:ea typeface="ヒラギノ角ゴ Pro W3" pitchFamily="-128" charset="-128"/>
                <a:cs typeface="+mn-cs"/>
              </a:defRPr>
            </a:lvl1pPr>
          </a:lstStyle>
          <a:p>
            <a:pPr>
              <a:defRPr/>
            </a:pPr>
            <a:fld id="{773ECE18-1143-4B10-8CD5-4325EEF378D0}" type="slidenum">
              <a:rPr lang="is-IS"/>
              <a:pPr>
                <a:defRPr/>
              </a:pPr>
              <a:t>‹#›</a:t>
            </a:fld>
            <a:endParaRPr lang="is-IS"/>
          </a:p>
        </p:txBody>
      </p:sp>
      <p:pic>
        <p:nvPicPr>
          <p:cNvPr id="13319" name="Picture 5" descr="Grunnur1"/>
          <p:cNvPicPr>
            <a:picLocks noChangeAspect="1" noChangeArrowheads="1"/>
          </p:cNvPicPr>
          <p:nvPr/>
        </p:nvPicPr>
        <p:blipFill>
          <a:blip r:embed="rId4"/>
          <a:srcRect/>
          <a:stretch>
            <a:fillRect/>
          </a:stretch>
        </p:blipFill>
        <p:spPr bwMode="auto">
          <a:xfrm>
            <a:off x="0" y="0"/>
            <a:ext cx="9144000" cy="71437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4" r:id="rId1"/>
    <p:sldLayoutId id="2147483673" r:id="rId2"/>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s-I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53AC374-1046-462B-9517-0151659E77E7}" type="datetimeFigureOut">
              <a:rPr lang="is-IS" smtClean="0">
                <a:solidFill>
                  <a:prstClr val="black">
                    <a:tint val="75000"/>
                  </a:prstClr>
                </a:solidFill>
                <a:latin typeface="Calibri"/>
                <a:ea typeface="+mn-ea"/>
                <a:cs typeface="+mn-cs"/>
              </a:rPr>
              <a:pPr fontAlgn="auto">
                <a:spcBef>
                  <a:spcPts val="0"/>
                </a:spcBef>
                <a:spcAft>
                  <a:spcPts val="0"/>
                </a:spcAft>
              </a:pPr>
              <a:t>23.11.2011</a:t>
            </a:fld>
            <a:endParaRPr lang="is-IS" smtClean="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is-IS" smtClean="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58B32A3-1E2C-4126-B66E-99D3D2A1D323}" type="slidenum">
              <a:rPr lang="is-IS" smtClean="0">
                <a:solidFill>
                  <a:prstClr val="black">
                    <a:tint val="75000"/>
                  </a:prstClr>
                </a:solidFill>
                <a:latin typeface="Calibri"/>
                <a:ea typeface="+mn-ea"/>
                <a:cs typeface="+mn-cs"/>
              </a:rPr>
              <a:pPr fontAlgn="auto">
                <a:spcBef>
                  <a:spcPts val="0"/>
                </a:spcBef>
                <a:spcAft>
                  <a:spcPts val="0"/>
                </a:spcAft>
              </a:pPr>
              <a:t>‹#›</a:t>
            </a:fld>
            <a:endParaRPr lang="is-IS" smtClean="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13731199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s-I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53AC374-1046-462B-9517-0151659E77E7}" type="datetimeFigureOut">
              <a:rPr lang="is-IS" smtClean="0">
                <a:solidFill>
                  <a:prstClr val="black">
                    <a:tint val="75000"/>
                  </a:prstClr>
                </a:solidFill>
                <a:latin typeface="Calibri"/>
                <a:ea typeface="+mn-ea"/>
                <a:cs typeface="+mn-cs"/>
              </a:rPr>
              <a:pPr fontAlgn="auto">
                <a:spcBef>
                  <a:spcPts val="0"/>
                </a:spcBef>
                <a:spcAft>
                  <a:spcPts val="0"/>
                </a:spcAft>
              </a:pPr>
              <a:t>23.11.2011</a:t>
            </a:fld>
            <a:endParaRPr lang="is-IS" smtClean="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is-IS" smtClean="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58B32A3-1E2C-4126-B66E-99D3D2A1D323}" type="slidenum">
              <a:rPr lang="is-IS" smtClean="0">
                <a:solidFill>
                  <a:prstClr val="black">
                    <a:tint val="75000"/>
                  </a:prstClr>
                </a:solidFill>
                <a:latin typeface="Calibri"/>
                <a:ea typeface="+mn-ea"/>
                <a:cs typeface="+mn-cs"/>
              </a:rPr>
              <a:pPr fontAlgn="auto">
                <a:spcBef>
                  <a:spcPts val="0"/>
                </a:spcBef>
                <a:spcAft>
                  <a:spcPts val="0"/>
                </a:spcAft>
              </a:pPr>
              <a:t>‹#›</a:t>
            </a:fld>
            <a:endParaRPr lang="is-IS" smtClean="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07142975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reykjavik/gegnofbeldi"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www.jafnrettiiskolum.i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4"/>
          <p:cNvSpPr txBox="1">
            <a:spLocks noChangeArrowheads="1"/>
          </p:cNvSpPr>
          <p:nvPr/>
        </p:nvSpPr>
        <p:spPr bwMode="auto">
          <a:xfrm>
            <a:off x="349228" y="2229654"/>
            <a:ext cx="8280920" cy="707886"/>
          </a:xfrm>
          <a:prstGeom prst="rect">
            <a:avLst/>
          </a:prstGeom>
          <a:noFill/>
          <a:ln w="9525">
            <a:noFill/>
            <a:miter lim="800000"/>
            <a:headEnd/>
            <a:tailEnd/>
          </a:ln>
        </p:spPr>
        <p:txBody>
          <a:bodyPr wrap="square">
            <a:spAutoFit/>
          </a:bodyPr>
          <a:lstStyle/>
          <a:p>
            <a:pPr algn="ctr" eaLnBrk="0" hangingPunct="0"/>
            <a:r>
              <a:rPr lang="is-IS" sz="4000" dirty="0" smtClean="0"/>
              <a:t>Allskonar kynjasamþætting</a:t>
            </a:r>
            <a:endParaRPr lang="is-IS" sz="4000" dirty="0"/>
          </a:p>
        </p:txBody>
      </p:sp>
      <p:sp>
        <p:nvSpPr>
          <p:cNvPr id="19458" name="TextBox 3"/>
          <p:cNvSpPr txBox="1">
            <a:spLocks noChangeArrowheads="1"/>
          </p:cNvSpPr>
          <p:nvPr/>
        </p:nvSpPr>
        <p:spPr bwMode="auto">
          <a:xfrm>
            <a:off x="4489688" y="4005064"/>
            <a:ext cx="4452548" cy="1938992"/>
          </a:xfrm>
          <a:prstGeom prst="rect">
            <a:avLst/>
          </a:prstGeom>
          <a:noFill/>
          <a:ln w="9525">
            <a:noFill/>
            <a:miter lim="800000"/>
            <a:headEnd/>
            <a:tailEnd/>
          </a:ln>
        </p:spPr>
        <p:txBody>
          <a:bodyPr wrap="square">
            <a:spAutoFit/>
          </a:bodyPr>
          <a:lstStyle/>
          <a:p>
            <a:pPr eaLnBrk="0" hangingPunct="0"/>
            <a:r>
              <a:rPr lang="is-IS" b="1" dirty="0" smtClean="0"/>
              <a:t>Halldóra Gunnarsdóttir</a:t>
            </a:r>
          </a:p>
          <a:p>
            <a:pPr eaLnBrk="0" hangingPunct="0"/>
            <a:r>
              <a:rPr lang="is-IS" b="1" dirty="0" smtClean="0"/>
              <a:t>Mannréttindaskrifstofu Reykjavíkurborgar</a:t>
            </a:r>
            <a:endParaRPr lang="is-IS" b="1" dirty="0"/>
          </a:p>
          <a:p>
            <a:pPr eaLnBrk="0" hangingPunct="0"/>
            <a:r>
              <a:rPr lang="is-IS" b="1" dirty="0" smtClean="0"/>
              <a:t> </a:t>
            </a:r>
            <a:endParaRPr lang="is-IS" b="1" dirty="0"/>
          </a:p>
          <a:p>
            <a:pPr eaLnBrk="0" hangingPunct="0"/>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is-I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3416" y="2060848"/>
            <a:ext cx="3393157" cy="2551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59837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7277"/>
            <a:ext cx="4838700" cy="658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572000" y="188640"/>
            <a:ext cx="4464496" cy="6524863"/>
          </a:xfrm>
          <a:prstGeom prst="rect">
            <a:avLst/>
          </a:prstGeom>
          <a:noFill/>
        </p:spPr>
        <p:txBody>
          <a:bodyPr wrap="square" rtlCol="0">
            <a:spAutoFit/>
          </a:bodyPr>
          <a:lstStyle/>
          <a:p>
            <a:r>
              <a:rPr lang="is-IS" sz="2200" dirty="0" smtClean="0"/>
              <a:t>„Þetta er </a:t>
            </a:r>
            <a:r>
              <a:rPr lang="is-IS" sz="2200" dirty="0" err="1" smtClean="0"/>
              <a:t>særandi</a:t>
            </a:r>
            <a:r>
              <a:rPr lang="is-IS" sz="2200" dirty="0" smtClean="0"/>
              <a:t> en ekki bara það …það er eitthvað djúpstæðara sem gerist. </a:t>
            </a:r>
            <a:r>
              <a:rPr lang="is-IS" sz="2200" dirty="0" err="1" smtClean="0"/>
              <a:t>Þú</a:t>
            </a:r>
            <a:r>
              <a:rPr lang="is-IS" sz="2200" dirty="0" smtClean="0"/>
              <a:t> ert hlutgerð og það er móðgandi bæði fyrir þig sem persónu og konu. Þetta er mjög persónulegt, kannski vegna þess að ég samsama mig með konum og þetta eru konur á veggnum. Þetta er lítillækkandi því </a:t>
            </a:r>
            <a:r>
              <a:rPr lang="is-IS" sz="2200" dirty="0" err="1" smtClean="0"/>
              <a:t>þú</a:t>
            </a:r>
            <a:r>
              <a:rPr lang="is-IS" sz="2200" dirty="0" smtClean="0"/>
              <a:t> hefur ekki frelsi til að vera </a:t>
            </a:r>
            <a:r>
              <a:rPr lang="is-IS" sz="2200" dirty="0" err="1" smtClean="0"/>
              <a:t>þú</a:t>
            </a:r>
            <a:r>
              <a:rPr lang="is-IS" sz="2200" dirty="0" smtClean="0"/>
              <a:t> sjálf. </a:t>
            </a:r>
            <a:r>
              <a:rPr lang="is-IS" sz="2200" dirty="0" err="1" smtClean="0"/>
              <a:t>Þú</a:t>
            </a:r>
            <a:r>
              <a:rPr lang="is-IS" sz="2200" dirty="0" smtClean="0"/>
              <a:t> reynir að vera alveg róleg og sinna erindinu en ert ekki vinsamleg. </a:t>
            </a:r>
            <a:r>
              <a:rPr lang="is-IS" sz="2200" dirty="0" err="1" smtClean="0"/>
              <a:t>Þú</a:t>
            </a:r>
            <a:r>
              <a:rPr lang="is-IS" sz="2200" dirty="0" smtClean="0"/>
              <a:t> veist að þeir munu ekki nauðga þér eða eitthvað í þeim </a:t>
            </a:r>
            <a:r>
              <a:rPr lang="is-IS" sz="2200" dirty="0" err="1" smtClean="0"/>
              <a:t>dúr</a:t>
            </a:r>
            <a:r>
              <a:rPr lang="is-IS" sz="2200" dirty="0" smtClean="0"/>
              <a:t> en </a:t>
            </a:r>
            <a:r>
              <a:rPr lang="is-IS" sz="2200" dirty="0" err="1" smtClean="0"/>
              <a:t>þú</a:t>
            </a:r>
            <a:r>
              <a:rPr lang="is-IS" sz="2200" dirty="0" smtClean="0"/>
              <a:t> getur ekki komið fram sem sá einstaklingur sem </a:t>
            </a:r>
            <a:r>
              <a:rPr lang="is-IS" sz="2200" dirty="0" err="1" smtClean="0"/>
              <a:t>þú</a:t>
            </a:r>
            <a:r>
              <a:rPr lang="is-IS" sz="2200" dirty="0" smtClean="0"/>
              <a:t> raunverulega ert og það er mjög þvingandi og allt að því ógnandi.“ </a:t>
            </a:r>
            <a:endParaRPr lang="is-IS" sz="2200" dirty="0"/>
          </a:p>
        </p:txBody>
      </p:sp>
    </p:spTree>
    <p:extLst>
      <p:ext uri="{BB962C8B-B14F-4D97-AF65-F5344CB8AC3E}">
        <p14:creationId xmlns:p14="http://schemas.microsoft.com/office/powerpoint/2010/main" val="6972183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halldorag2469\Pictures\2011-10-24\106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404664"/>
            <a:ext cx="8136904" cy="6102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2535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332656"/>
            <a:ext cx="7772400" cy="4114800"/>
          </a:xfrm>
        </p:spPr>
        <p:txBody>
          <a:bodyPr/>
          <a:lstStyle/>
          <a:p>
            <a:pPr marL="0" indent="0">
              <a:buNone/>
            </a:pPr>
            <a:r>
              <a:rPr lang="is-IS" dirty="0" smtClean="0"/>
              <a:t>„Að </a:t>
            </a:r>
            <a:r>
              <a:rPr lang="is-IS" dirty="0"/>
              <a:t>skipuleggja, </a:t>
            </a:r>
            <a:r>
              <a:rPr lang="is-IS" dirty="0" err="1"/>
              <a:t>bæta</a:t>
            </a:r>
            <a:r>
              <a:rPr lang="is-IS" dirty="0"/>
              <a:t>, þróa og leggja mat á </a:t>
            </a:r>
            <a:r>
              <a:rPr lang="is-IS" dirty="0" smtClean="0"/>
              <a:t>stefnumótunarferli þannig að sjónarhorn </a:t>
            </a:r>
            <a:r>
              <a:rPr lang="is-IS" dirty="0"/>
              <a:t>kynjajafnréttis </a:t>
            </a:r>
            <a:r>
              <a:rPr lang="is-IS" dirty="0" err="1"/>
              <a:t>sé</a:t>
            </a:r>
            <a:r>
              <a:rPr lang="is-IS" dirty="0"/>
              <a:t> á öllum sviðum </a:t>
            </a:r>
            <a:r>
              <a:rPr lang="is-IS" dirty="0" err="1"/>
              <a:t>fléttað</a:t>
            </a:r>
            <a:r>
              <a:rPr lang="is-IS" dirty="0"/>
              <a:t> inn í stefnumótun og ákvarðanir þeirra sem alla jafna taka þátt í stefnumótun í </a:t>
            </a:r>
            <a:r>
              <a:rPr lang="is-IS" dirty="0" smtClean="0"/>
              <a:t>samfélaginu</a:t>
            </a:r>
            <a:r>
              <a:rPr lang="is-IS" smtClean="0"/>
              <a:t>“ </a:t>
            </a:r>
          </a:p>
          <a:p>
            <a:pPr marL="0" indent="0" algn="ctr">
              <a:buNone/>
            </a:pPr>
            <a:r>
              <a:rPr lang="is-IS" sz="1600" smtClean="0"/>
              <a:t>2</a:t>
            </a:r>
            <a:r>
              <a:rPr lang="is-IS" sz="1600" dirty="0" smtClean="0"/>
              <a:t>. gr</a:t>
            </a:r>
            <a:r>
              <a:rPr lang="is-IS" sz="1600" smtClean="0"/>
              <a:t>. laga um jafna stöðu og jafnan rétt kvenna og karla nr. 10/2008</a:t>
            </a:r>
            <a:endParaRPr lang="is-IS" sz="1600" dirty="0" smtClean="0"/>
          </a:p>
          <a:p>
            <a:pPr marL="0" indent="0">
              <a:buNone/>
            </a:pPr>
            <a:endParaRPr lang="is-IS" dirty="0"/>
          </a:p>
        </p:txBody>
      </p:sp>
      <p:sp>
        <p:nvSpPr>
          <p:cNvPr id="4" name="Footer Placeholder 3"/>
          <p:cNvSpPr>
            <a:spLocks noGrp="1"/>
          </p:cNvSpPr>
          <p:nvPr>
            <p:ph type="ftr" sz="quarter" idx="11"/>
          </p:nvPr>
        </p:nvSpPr>
        <p:spPr/>
        <p:txBody>
          <a:bodyPr/>
          <a:lstStyle/>
          <a:p>
            <a:pPr>
              <a:defRPr/>
            </a:pP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89040"/>
            <a:ext cx="9185018"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41339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2"/>
          <p:cNvSpPr>
            <a:spLocks noChangeArrowheads="1"/>
          </p:cNvSpPr>
          <p:nvPr/>
        </p:nvSpPr>
        <p:spPr bwMode="auto">
          <a:xfrm>
            <a:off x="829792" y="-551636"/>
            <a:ext cx="7772400" cy="1143000"/>
          </a:xfrm>
          <a:prstGeom prst="rect">
            <a:avLst/>
          </a:prstGeom>
          <a:noFill/>
          <a:ln w="9525">
            <a:noFill/>
            <a:miter lim="800000"/>
            <a:headEnd/>
            <a:tailEnd/>
          </a:ln>
        </p:spPr>
        <p:txBody>
          <a:bodyPr anchor="ctr"/>
          <a:lstStyle/>
          <a:p>
            <a:pPr algn="ctr" eaLnBrk="0" hangingPunct="0"/>
            <a:r>
              <a:rPr lang="is-IS" sz="3600" dirty="0" smtClean="0">
                <a:solidFill>
                  <a:srgbClr val="C00000"/>
                </a:solidFill>
                <a:latin typeface="Calibri headings"/>
              </a:rPr>
              <a:t>Kynjasamþætting</a:t>
            </a:r>
            <a:endParaRPr lang="is-IS" sz="3600" dirty="0">
              <a:solidFill>
                <a:srgbClr val="C00000"/>
              </a:solidFill>
              <a:latin typeface="Calibri headings"/>
            </a:endParaRPr>
          </a:p>
        </p:txBody>
      </p:sp>
      <p:sp>
        <p:nvSpPr>
          <p:cNvPr id="65541" name="Rectangle 3"/>
          <p:cNvSpPr>
            <a:spLocks noChangeArrowheads="1"/>
          </p:cNvSpPr>
          <p:nvPr/>
        </p:nvSpPr>
        <p:spPr bwMode="auto">
          <a:xfrm>
            <a:off x="829792" y="692696"/>
            <a:ext cx="7772400" cy="5832648"/>
          </a:xfrm>
          <a:prstGeom prst="rect">
            <a:avLst/>
          </a:prstGeom>
          <a:noFill/>
          <a:ln w="9525">
            <a:noFill/>
            <a:miter lim="800000"/>
            <a:headEnd/>
            <a:tailEnd/>
          </a:ln>
        </p:spPr>
        <p:txBody>
          <a:bodyPr/>
          <a:lstStyle/>
          <a:p>
            <a:r>
              <a:rPr lang="is-IS" dirty="0" smtClean="0">
                <a:latin typeface="Calibri" pitchFamily="34" charset="0"/>
                <a:cs typeface="Calibri" pitchFamily="34" charset="0"/>
              </a:rPr>
              <a:t> </a:t>
            </a:r>
            <a:endParaRPr lang="is-IS" dirty="0">
              <a:latin typeface="Calibri" pitchFamily="34" charset="0"/>
              <a:cs typeface="Calibri" pitchFamily="34" charset="0"/>
            </a:endParaRPr>
          </a:p>
          <a:p>
            <a:pPr marL="342900" indent="-342900" eaLnBrk="0" hangingPunct="0">
              <a:lnSpc>
                <a:spcPts val="4000"/>
              </a:lnSpc>
              <a:spcBef>
                <a:spcPct val="20000"/>
              </a:spcBef>
              <a:buFontTx/>
              <a:buChar char="•"/>
            </a:pPr>
            <a:endParaRPr lang="is-IS" sz="2800" dirty="0">
              <a:latin typeface="Calibri" pitchFamily="34" charset="0"/>
            </a:endParaRPr>
          </a:p>
        </p:txBody>
      </p:sp>
      <p:sp>
        <p:nvSpPr>
          <p:cNvPr id="2" name="TextBox 1"/>
          <p:cNvSpPr txBox="1"/>
          <p:nvPr/>
        </p:nvSpPr>
        <p:spPr>
          <a:xfrm>
            <a:off x="539528" y="404664"/>
            <a:ext cx="8352928" cy="4893647"/>
          </a:xfrm>
          <a:prstGeom prst="rect">
            <a:avLst/>
          </a:prstGeom>
          <a:noFill/>
        </p:spPr>
        <p:txBody>
          <a:bodyPr wrap="square" rtlCol="0">
            <a:spAutoFit/>
          </a:bodyPr>
          <a:lstStyle/>
          <a:p>
            <a:r>
              <a:rPr lang="is-IS" dirty="0" smtClean="0"/>
              <a:t>Allskonar verkefni:</a:t>
            </a:r>
          </a:p>
          <a:p>
            <a:r>
              <a:rPr lang="is-IS" dirty="0" smtClean="0"/>
              <a:t>Skipulag </a:t>
            </a:r>
            <a:r>
              <a:rPr lang="is-IS" dirty="0"/>
              <a:t>félagsmiðstöðva</a:t>
            </a:r>
          </a:p>
          <a:p>
            <a:r>
              <a:rPr lang="is-IS" dirty="0" smtClean="0"/>
              <a:t>Úttekt á frístundastarfi – gátlistar</a:t>
            </a:r>
          </a:p>
          <a:p>
            <a:r>
              <a:rPr lang="is-IS" dirty="0" smtClean="0"/>
              <a:t>Jafnrétti í skólum</a:t>
            </a:r>
          </a:p>
          <a:p>
            <a:r>
              <a:rPr lang="is-IS" dirty="0" smtClean="0"/>
              <a:t>Kynlegar tölur (greining)</a:t>
            </a:r>
          </a:p>
          <a:p>
            <a:r>
              <a:rPr lang="is-IS" dirty="0"/>
              <a:t>Sundlaugar</a:t>
            </a:r>
            <a:endParaRPr lang="is-IS" dirty="0" smtClean="0"/>
          </a:p>
          <a:p>
            <a:r>
              <a:rPr lang="is-IS" dirty="0" smtClean="0"/>
              <a:t>Aðgerðaráætlun gegn kynbundnu ofbeldi</a:t>
            </a:r>
          </a:p>
          <a:p>
            <a:r>
              <a:rPr lang="is-IS" dirty="0" smtClean="0"/>
              <a:t>Vefsíða gegn ofbeldi  </a:t>
            </a:r>
            <a:r>
              <a:rPr lang="is-IS" dirty="0" err="1" smtClean="0">
                <a:hlinkClick r:id="rId3"/>
              </a:rPr>
              <a:t>www.reykjavik</a:t>
            </a:r>
            <a:r>
              <a:rPr lang="is-IS" dirty="0" smtClean="0">
                <a:hlinkClick r:id="rId3"/>
              </a:rPr>
              <a:t>/gegnofbeldi</a:t>
            </a:r>
            <a:endParaRPr lang="is-IS" dirty="0" smtClean="0"/>
          </a:p>
          <a:p>
            <a:r>
              <a:rPr lang="is-IS" dirty="0" smtClean="0"/>
              <a:t>Klámvæðing – bæklingur</a:t>
            </a:r>
          </a:p>
          <a:p>
            <a:r>
              <a:rPr lang="is-IS" dirty="0"/>
              <a:t>Mannréttindastefna Reykjavíkurborgar</a:t>
            </a:r>
          </a:p>
          <a:p>
            <a:r>
              <a:rPr lang="is-IS" dirty="0" smtClean="0"/>
              <a:t>og</a:t>
            </a:r>
          </a:p>
          <a:p>
            <a:r>
              <a:rPr lang="is-IS" dirty="0" smtClean="0"/>
              <a:t>Kynjuð fjárhagsáætlunargerð</a:t>
            </a:r>
            <a:endParaRPr lang="is-IS" dirty="0"/>
          </a:p>
          <a:p>
            <a:r>
              <a:rPr lang="is-IS" dirty="0" smtClean="0"/>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idx="4294967295"/>
          </p:nvPr>
        </p:nvSpPr>
        <p:spPr>
          <a:xfrm>
            <a:off x="395536" y="-243408"/>
            <a:ext cx="8229600" cy="792088"/>
          </a:xfrm>
        </p:spPr>
        <p:txBody>
          <a:bodyPr/>
          <a:lstStyle/>
          <a:p>
            <a:pPr eaLnBrk="1" hangingPunct="1"/>
            <a:r>
              <a:rPr lang="is-IS" sz="3600" dirty="0" smtClean="0">
                <a:solidFill>
                  <a:srgbClr val="C00000"/>
                </a:solidFill>
                <a:latin typeface="Calibri headings"/>
              </a:rPr>
              <a:t>Jafnrétti í skólum</a:t>
            </a:r>
          </a:p>
        </p:txBody>
      </p:sp>
      <p:sp>
        <p:nvSpPr>
          <p:cNvPr id="29698" name="Content Placeholder 2"/>
          <p:cNvSpPr>
            <a:spLocks noGrp="1"/>
          </p:cNvSpPr>
          <p:nvPr>
            <p:ph idx="4294967295"/>
          </p:nvPr>
        </p:nvSpPr>
        <p:spPr>
          <a:xfrm>
            <a:off x="1" y="404664"/>
            <a:ext cx="9144000" cy="5328592"/>
          </a:xfrm>
        </p:spPr>
        <p:txBody>
          <a:bodyPr/>
          <a:lstStyle/>
          <a:p>
            <a:pPr eaLnBrk="1" hangingPunct="1">
              <a:buFontTx/>
              <a:buNone/>
            </a:pPr>
            <a:r>
              <a:rPr lang="is-IS" sz="2000" dirty="0" smtClean="0"/>
              <a:t> 	</a:t>
            </a:r>
            <a:r>
              <a:rPr lang="is-IS" sz="2400" b="1" i="1" dirty="0" smtClean="0"/>
              <a:t>Augljósir snertifletir laganna við leik- og grunnskóla, </a:t>
            </a:r>
            <a:r>
              <a:rPr lang="is-IS" sz="2400" b="1" i="1" dirty="0" err="1" smtClean="0"/>
              <a:t>úr</a:t>
            </a:r>
            <a:r>
              <a:rPr lang="is-IS" sz="2400" b="1" i="1" dirty="0" smtClean="0"/>
              <a:t> 23. grein:</a:t>
            </a:r>
          </a:p>
          <a:p>
            <a:pPr eaLnBrk="1" hangingPunct="1">
              <a:buFontTx/>
              <a:buNone/>
            </a:pPr>
            <a:endParaRPr lang="is-IS" sz="1800" b="1" i="1" dirty="0" smtClean="0"/>
          </a:p>
          <a:p>
            <a:pPr eaLnBrk="1" hangingPunct="1">
              <a:buFont typeface="Wingdings" pitchFamily="2" charset="2"/>
              <a:buChar char="ü"/>
            </a:pPr>
            <a:r>
              <a:rPr lang="is-IS" sz="2400" dirty="0" smtClean="0"/>
              <a:t>Kynjasamþættingar skal gætt við alla stefnumótun og áætlana- gerð í skóla og uppeldisstarfi, þar á meðal íþrótta- og tómstundastarfi.</a:t>
            </a:r>
          </a:p>
          <a:p>
            <a:pPr eaLnBrk="1" hangingPunct="1">
              <a:buFont typeface="Wingdings" pitchFamily="2" charset="2"/>
              <a:buChar char="ü"/>
            </a:pPr>
            <a:r>
              <a:rPr lang="is-IS" sz="2400" dirty="0" smtClean="0"/>
              <a:t>Á öllum skólastigum skulu nemendur hljóta fræðslu um jafnréttismál þar sem m.a. skal lögð áhersla á að búa bæði kynin undir jafna þátttöku í samfélaginu, svo sem í fjölskyldu- og atvinnulífi.</a:t>
            </a:r>
          </a:p>
          <a:p>
            <a:pPr eaLnBrk="1" hangingPunct="1">
              <a:buFont typeface="Wingdings" pitchFamily="2" charset="2"/>
              <a:buChar char="ü"/>
            </a:pPr>
            <a:r>
              <a:rPr lang="is-IS" sz="2400" dirty="0" smtClean="0"/>
              <a:t>Kennslu- námsgögn skulu þannig </a:t>
            </a:r>
            <a:r>
              <a:rPr lang="is-IS" sz="2400" dirty="0" err="1" smtClean="0"/>
              <a:t>úr</a:t>
            </a:r>
            <a:r>
              <a:rPr lang="is-IS" sz="2400" dirty="0" smtClean="0"/>
              <a:t> garði gerð að kynjum </a:t>
            </a:r>
            <a:r>
              <a:rPr lang="is-IS" sz="2400" dirty="0" err="1" smtClean="0"/>
              <a:t>sé</a:t>
            </a:r>
            <a:r>
              <a:rPr lang="is-IS" sz="2400" dirty="0" smtClean="0"/>
              <a:t> ekki mismunað</a:t>
            </a:r>
            <a:r>
              <a:rPr lang="is-IS" sz="2000" dirty="0" smtClean="0"/>
              <a:t>.</a:t>
            </a:r>
          </a:p>
          <a:p>
            <a:pPr eaLnBrk="1" hangingPunct="1">
              <a:buFont typeface="Arial" charset="0"/>
              <a:buNone/>
            </a:pPr>
            <a:endParaRPr lang="is-IS" sz="1200" dirty="0" smtClean="0"/>
          </a:p>
          <a:p>
            <a:pPr eaLnBrk="1" hangingPunct="1">
              <a:buFont typeface="Arial" charset="0"/>
              <a:buNone/>
            </a:pPr>
            <a:r>
              <a:rPr lang="is-IS" sz="2000" dirty="0" smtClean="0"/>
              <a:t> </a:t>
            </a:r>
          </a:p>
          <a:p>
            <a:pPr eaLnBrk="1" hangingPunct="1">
              <a:buFont typeface="Arial" charset="0"/>
              <a:buNone/>
            </a:pPr>
            <a:endParaRPr lang="is-IS" sz="2400" dirty="0" smtClean="0"/>
          </a:p>
          <a:p>
            <a:pPr eaLnBrk="1" hangingPunct="1">
              <a:buFont typeface="Arial" charset="0"/>
              <a:buNone/>
            </a:pPr>
            <a:endParaRPr lang="is-IS" sz="2400" dirty="0" smtClean="0"/>
          </a:p>
          <a:p>
            <a:pPr eaLnBrk="1" hangingPunct="1">
              <a:buFont typeface="Arial" charset="0"/>
              <a:buNone/>
            </a:pPr>
            <a:endParaRPr lang="is-IS" sz="2400" dirty="0" smtClean="0"/>
          </a:p>
          <a:p>
            <a:pPr eaLnBrk="1" hangingPunct="1">
              <a:buFont typeface="Arial" charset="0"/>
              <a:buNone/>
            </a:pPr>
            <a:endParaRPr lang="is-IS" sz="2400" dirty="0" smtClean="0"/>
          </a:p>
          <a:p>
            <a:pPr eaLnBrk="1" hangingPunct="1">
              <a:buFontTx/>
              <a:buNone/>
            </a:pPr>
            <a:endParaRPr lang="is-IS" sz="2400" i="1" dirty="0" smtClean="0"/>
          </a:p>
          <a:p>
            <a:pPr eaLnBrk="1" hangingPunct="1"/>
            <a:endParaRPr lang="is-IS" dirty="0" smtClean="0"/>
          </a:p>
        </p:txBody>
      </p:sp>
    </p:spTree>
    <p:extLst>
      <p:ext uri="{BB962C8B-B14F-4D97-AF65-F5344CB8AC3E}">
        <p14:creationId xmlns:p14="http://schemas.microsoft.com/office/powerpoint/2010/main" val="19509743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is-IS"/>
          </a:p>
        </p:txBody>
      </p:sp>
      <p:pic>
        <p:nvPicPr>
          <p:cNvPr id="31746" name="Picture 2"/>
          <p:cNvPicPr>
            <a:picLocks noChangeAspect="1" noChangeArrowheads="1"/>
          </p:cNvPicPr>
          <p:nvPr/>
        </p:nvPicPr>
        <p:blipFill>
          <a:blip r:embed="rId3"/>
          <a:srcRect/>
          <a:stretch>
            <a:fillRect/>
          </a:stretch>
        </p:blipFill>
        <p:spPr bwMode="auto">
          <a:xfrm>
            <a:off x="323528" y="615231"/>
            <a:ext cx="3629025" cy="4267200"/>
          </a:xfrm>
          <a:prstGeom prst="rect">
            <a:avLst/>
          </a:prstGeom>
          <a:noFill/>
          <a:ln w="9525">
            <a:noFill/>
            <a:miter lim="800000"/>
            <a:headEnd/>
            <a:tailEnd/>
          </a:ln>
        </p:spPr>
      </p:pic>
      <p:sp>
        <p:nvSpPr>
          <p:cNvPr id="31747" name="TextBox 2"/>
          <p:cNvSpPr txBox="1">
            <a:spLocks noChangeArrowheads="1"/>
          </p:cNvSpPr>
          <p:nvPr/>
        </p:nvSpPr>
        <p:spPr bwMode="auto">
          <a:xfrm>
            <a:off x="4116388" y="627847"/>
            <a:ext cx="5046662" cy="4401205"/>
          </a:xfrm>
          <a:prstGeom prst="rect">
            <a:avLst/>
          </a:prstGeom>
          <a:noFill/>
          <a:ln w="9525">
            <a:noFill/>
            <a:miter lim="800000"/>
            <a:headEnd/>
            <a:tailEnd/>
          </a:ln>
        </p:spPr>
        <p:txBody>
          <a:bodyPr>
            <a:spAutoFit/>
          </a:bodyPr>
          <a:lstStyle/>
          <a:p>
            <a:r>
              <a:rPr lang="is-IS" sz="2800" dirty="0" smtClean="0"/>
              <a:t>Hægt er að kynna sér verkefnið jafnrétti í skólum á vefnum </a:t>
            </a:r>
            <a:r>
              <a:rPr lang="is-IS" sz="2800" dirty="0" err="1" smtClean="0">
                <a:hlinkClick r:id="rId4"/>
              </a:rPr>
              <a:t>www.jafnrettiiskolum.is</a:t>
            </a:r>
            <a:endParaRPr lang="is-IS" sz="2800" dirty="0" smtClean="0"/>
          </a:p>
          <a:p>
            <a:endParaRPr lang="is-IS" sz="2800" dirty="0"/>
          </a:p>
          <a:p>
            <a:r>
              <a:rPr lang="is-IS" sz="2800" dirty="0" smtClean="0"/>
              <a:t>Verkefnið byggði á hugmyndafræði kynjasamþættingar. </a:t>
            </a:r>
          </a:p>
          <a:p>
            <a:r>
              <a:rPr lang="is-IS" sz="2800" dirty="0" smtClean="0"/>
              <a:t>Í Reykjavík tók Vogaskóli þátt í verkefninu.</a:t>
            </a:r>
            <a:endParaRPr lang="is-IS" sz="2800" dirty="0"/>
          </a:p>
          <a:p>
            <a:r>
              <a:rPr lang="is-IS" sz="2800" b="1" dirty="0" smtClean="0"/>
              <a:t> </a:t>
            </a:r>
            <a:endParaRPr lang="is-IS" sz="2800" dirty="0"/>
          </a:p>
        </p:txBody>
      </p:sp>
    </p:spTree>
    <p:extLst>
      <p:ext uri="{BB962C8B-B14F-4D97-AF65-F5344CB8AC3E}">
        <p14:creationId xmlns:p14="http://schemas.microsoft.com/office/powerpoint/2010/main" val="10349414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274638"/>
            <a:ext cx="8229600" cy="418058"/>
          </a:xfrm>
        </p:spPr>
        <p:txBody>
          <a:bodyPr/>
          <a:lstStyle/>
          <a:p>
            <a:pPr eaLnBrk="1" hangingPunct="1"/>
            <a:r>
              <a:rPr lang="is-IS" sz="3600" dirty="0" smtClean="0"/>
              <a:t> </a:t>
            </a:r>
            <a:endParaRPr lang="is-IS" sz="2000" dirty="0" smtClean="0"/>
          </a:p>
        </p:txBody>
      </p:sp>
      <p:sp>
        <p:nvSpPr>
          <p:cNvPr id="21506" name="Content Placeholder 2"/>
          <p:cNvSpPr>
            <a:spLocks noGrp="1"/>
          </p:cNvSpPr>
          <p:nvPr>
            <p:ph idx="1"/>
          </p:nvPr>
        </p:nvSpPr>
        <p:spPr>
          <a:xfrm>
            <a:off x="323528" y="1772816"/>
            <a:ext cx="8424936" cy="4572000"/>
          </a:xfrm>
        </p:spPr>
        <p:txBody>
          <a:bodyPr/>
          <a:lstStyle/>
          <a:p>
            <a:pPr marL="0" indent="0">
              <a:buNone/>
            </a:pPr>
            <a:r>
              <a:rPr lang="is-IS" sz="2400" dirty="0" smtClean="0"/>
              <a:t> </a:t>
            </a:r>
          </a:p>
          <a:p>
            <a:endParaRPr lang="is-IS" sz="2200" dirty="0"/>
          </a:p>
          <a:p>
            <a:endParaRPr lang="is-IS" sz="2200" dirty="0"/>
          </a:p>
          <a:p>
            <a:pPr eaLnBrk="1" hangingPunct="1">
              <a:lnSpc>
                <a:spcPct val="90000"/>
              </a:lnSpc>
              <a:buFontTx/>
              <a:buNone/>
            </a:pPr>
            <a:endParaRPr lang="is-IS" sz="2400" dirty="0" smtClean="0"/>
          </a:p>
          <a:p>
            <a:pPr eaLnBrk="1" hangingPunct="1">
              <a:lnSpc>
                <a:spcPct val="90000"/>
              </a:lnSpc>
              <a:buFontTx/>
              <a:buNone/>
            </a:pPr>
            <a:endParaRPr lang="is-IS" sz="2400" dirty="0" smtClean="0"/>
          </a:p>
        </p:txBody>
      </p:sp>
      <p:sp>
        <p:nvSpPr>
          <p:cNvPr id="2" name="TextBox 1"/>
          <p:cNvSpPr txBox="1"/>
          <p:nvPr/>
        </p:nvSpPr>
        <p:spPr>
          <a:xfrm>
            <a:off x="1043608" y="620688"/>
            <a:ext cx="6984776" cy="646331"/>
          </a:xfrm>
          <a:prstGeom prst="rect">
            <a:avLst/>
          </a:prstGeom>
          <a:noFill/>
        </p:spPr>
        <p:txBody>
          <a:bodyPr wrap="square" rtlCol="0">
            <a:spAutoFit/>
          </a:bodyPr>
          <a:lstStyle/>
          <a:p>
            <a:pPr algn="ctr" eaLnBrk="0" hangingPunct="0"/>
            <a:r>
              <a:rPr lang="is-IS" sz="3600" dirty="0" smtClean="0">
                <a:solidFill>
                  <a:srgbClr val="C00000"/>
                </a:solidFill>
                <a:latin typeface="Calibri headings"/>
              </a:rPr>
              <a:t>Kynlegar tölur</a:t>
            </a:r>
            <a:endParaRPr lang="is-IS" sz="3600" dirty="0">
              <a:solidFill>
                <a:srgbClr val="C00000"/>
              </a:solidFill>
              <a:latin typeface="Calibri headings"/>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399" y="1844824"/>
            <a:ext cx="7226985"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is-IS"/>
          </a:p>
        </p:txBody>
      </p:sp>
      <p:graphicFrame>
        <p:nvGraphicFramePr>
          <p:cNvPr id="3" name="Chart 2"/>
          <p:cNvGraphicFramePr>
            <a:graphicFrameLocks/>
          </p:cNvGraphicFramePr>
          <p:nvPr>
            <p:extLst>
              <p:ext uri="{D42A27DB-BD31-4B8C-83A1-F6EECF244321}">
                <p14:modId xmlns:p14="http://schemas.microsoft.com/office/powerpoint/2010/main" val="4283921355"/>
              </p:ext>
            </p:extLst>
          </p:nvPr>
        </p:nvGraphicFramePr>
        <p:xfrm>
          <a:off x="611560" y="2132856"/>
          <a:ext cx="390525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a:graphicFrameLocks/>
          </p:cNvGraphicFramePr>
          <p:nvPr>
            <p:extLst>
              <p:ext uri="{D42A27DB-BD31-4B8C-83A1-F6EECF244321}">
                <p14:modId xmlns:p14="http://schemas.microsoft.com/office/powerpoint/2010/main" val="1517982155"/>
              </p:ext>
            </p:extLst>
          </p:nvPr>
        </p:nvGraphicFramePr>
        <p:xfrm>
          <a:off x="4591472" y="1844824"/>
          <a:ext cx="4536504" cy="34563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p:cNvGraphicFramePr>
          <p:nvPr>
            <p:extLst>
              <p:ext uri="{D42A27DB-BD31-4B8C-83A1-F6EECF244321}">
                <p14:modId xmlns:p14="http://schemas.microsoft.com/office/powerpoint/2010/main" val="4134827038"/>
              </p:ext>
            </p:extLst>
          </p:nvPr>
        </p:nvGraphicFramePr>
        <p:xfrm>
          <a:off x="251520" y="1844824"/>
          <a:ext cx="4752528" cy="3672408"/>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p:cNvSpPr txBox="1"/>
          <p:nvPr/>
        </p:nvSpPr>
        <p:spPr>
          <a:xfrm>
            <a:off x="2195736" y="730072"/>
            <a:ext cx="6696744" cy="646331"/>
          </a:xfrm>
          <a:prstGeom prst="rect">
            <a:avLst/>
          </a:prstGeom>
          <a:noFill/>
        </p:spPr>
        <p:txBody>
          <a:bodyPr wrap="square" rtlCol="0">
            <a:spAutoFit/>
          </a:bodyPr>
          <a:lstStyle/>
          <a:p>
            <a:r>
              <a:rPr lang="is-IS" sz="3600" dirty="0" smtClean="0">
                <a:solidFill>
                  <a:srgbClr val="C00000"/>
                </a:solidFill>
                <a:latin typeface="+mj-lt"/>
              </a:rPr>
              <a:t>Listasafn Reykjavíkur</a:t>
            </a:r>
            <a:endParaRPr lang="is-IS" sz="3600" dirty="0">
              <a:solidFill>
                <a:srgbClr val="C00000"/>
              </a:solidFill>
              <a:latin typeface="+mj-lt"/>
            </a:endParaRPr>
          </a:p>
        </p:txBody>
      </p:sp>
    </p:spTree>
    <p:extLst>
      <p:ext uri="{BB962C8B-B14F-4D97-AF65-F5344CB8AC3E}">
        <p14:creationId xmlns:p14="http://schemas.microsoft.com/office/powerpoint/2010/main" val="20172510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is-IS"/>
          </a:p>
        </p:txBody>
      </p:sp>
      <p:graphicFrame>
        <p:nvGraphicFramePr>
          <p:cNvPr id="3" name="Chart 2"/>
          <p:cNvGraphicFramePr>
            <a:graphicFrameLocks/>
          </p:cNvGraphicFramePr>
          <p:nvPr>
            <p:extLst>
              <p:ext uri="{D42A27DB-BD31-4B8C-83A1-F6EECF244321}">
                <p14:modId xmlns:p14="http://schemas.microsoft.com/office/powerpoint/2010/main" val="2264972996"/>
              </p:ext>
            </p:extLst>
          </p:nvPr>
        </p:nvGraphicFramePr>
        <p:xfrm>
          <a:off x="1979712" y="1772816"/>
          <a:ext cx="5328592" cy="352839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187624" y="548680"/>
            <a:ext cx="7560840" cy="1569660"/>
          </a:xfrm>
          <a:prstGeom prst="rect">
            <a:avLst/>
          </a:prstGeom>
          <a:noFill/>
        </p:spPr>
        <p:txBody>
          <a:bodyPr wrap="square" rtlCol="0">
            <a:spAutoFit/>
          </a:bodyPr>
          <a:lstStyle/>
          <a:p>
            <a:r>
              <a:rPr lang="is-IS" sz="3600" dirty="0">
                <a:solidFill>
                  <a:srgbClr val="C00000"/>
                </a:solidFill>
                <a:latin typeface="+mj-lt"/>
              </a:rPr>
              <a:t>Kynjahlutfall innan Sambands </a:t>
            </a:r>
            <a:r>
              <a:rPr lang="is-IS" sz="3600" dirty="0" smtClean="0">
                <a:solidFill>
                  <a:srgbClr val="C00000"/>
                </a:solidFill>
                <a:latin typeface="+mj-lt"/>
              </a:rPr>
              <a:t>íslenskra myndlistarmanna </a:t>
            </a:r>
            <a:r>
              <a:rPr lang="is-IS" sz="3600" dirty="0">
                <a:solidFill>
                  <a:srgbClr val="C00000"/>
                </a:solidFill>
                <a:latin typeface="+mj-lt"/>
              </a:rPr>
              <a:t>2009</a:t>
            </a:r>
          </a:p>
          <a:p>
            <a:endParaRPr lang="is-IS" dirty="0"/>
          </a:p>
        </p:txBody>
      </p:sp>
    </p:spTree>
    <p:extLst>
      <p:ext uri="{BB962C8B-B14F-4D97-AF65-F5344CB8AC3E}">
        <p14:creationId xmlns:p14="http://schemas.microsoft.com/office/powerpoint/2010/main" val="40651442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is-IS"/>
          </a:p>
        </p:txBody>
      </p:sp>
      <p:graphicFrame>
        <p:nvGraphicFramePr>
          <p:cNvPr id="3" name="Chart 2"/>
          <p:cNvGraphicFramePr>
            <a:graphicFrameLocks/>
          </p:cNvGraphicFramePr>
          <p:nvPr>
            <p:extLst>
              <p:ext uri="{D42A27DB-BD31-4B8C-83A1-F6EECF244321}">
                <p14:modId xmlns:p14="http://schemas.microsoft.com/office/powerpoint/2010/main" val="593322634"/>
              </p:ext>
            </p:extLst>
          </p:nvPr>
        </p:nvGraphicFramePr>
        <p:xfrm>
          <a:off x="1907704" y="2348880"/>
          <a:ext cx="5292080" cy="316835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683568" y="620688"/>
            <a:ext cx="7992888" cy="1569660"/>
          </a:xfrm>
          <a:prstGeom prst="rect">
            <a:avLst/>
          </a:prstGeom>
          <a:noFill/>
        </p:spPr>
        <p:txBody>
          <a:bodyPr wrap="square" rtlCol="0">
            <a:spAutoFit/>
          </a:bodyPr>
          <a:lstStyle/>
          <a:p>
            <a:pPr algn="ctr"/>
            <a:r>
              <a:rPr lang="is-IS" sz="3600" dirty="0">
                <a:solidFill>
                  <a:srgbClr val="C00000"/>
                </a:solidFill>
                <a:latin typeface="+mj-lt"/>
              </a:rPr>
              <a:t>Fjöldi sundlaugagesta  frá 1. jan. </a:t>
            </a:r>
            <a:r>
              <a:rPr lang="is-IS" sz="3600">
                <a:solidFill>
                  <a:srgbClr val="C00000"/>
                </a:solidFill>
                <a:latin typeface="+mj-lt"/>
              </a:rPr>
              <a:t>til 15. júní 2010 eftir kyni og laug</a:t>
            </a:r>
          </a:p>
          <a:p>
            <a:endParaRPr lang="is-IS"/>
          </a:p>
        </p:txBody>
      </p:sp>
    </p:spTree>
    <p:extLst>
      <p:ext uri="{BB962C8B-B14F-4D97-AF65-F5344CB8AC3E}">
        <p14:creationId xmlns:p14="http://schemas.microsoft.com/office/powerpoint/2010/main" val="2152499092"/>
      </p:ext>
    </p:extLst>
  </p:cSld>
  <p:clrMapOvr>
    <a:masterClrMapping/>
  </p:clrMapOvr>
  <p:timing>
    <p:tnLst>
      <p:par>
        <p:cTn id="1" dur="indefinite" restart="never" nodeType="tmRoot"/>
      </p:par>
    </p:tnLst>
  </p:timing>
</p:sld>
</file>

<file path=ppt/theme/theme1.xml><?xml version="1.0" encoding="utf-8"?>
<a:theme xmlns:a="http://schemas.openxmlformats.org/drawingml/2006/main" name="kynning 12.01.10">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2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kynning 12.01.10</Template>
  <TotalTime>2435</TotalTime>
  <Words>1372</Words>
  <Application>Microsoft Office PowerPoint</Application>
  <PresentationFormat>On-screen Show (4:3)</PresentationFormat>
  <Paragraphs>84</Paragraphs>
  <Slides>12</Slides>
  <Notes>12</Notes>
  <HiddenSlides>0</HiddenSlides>
  <MMClips>0</MMClips>
  <ScaleCrop>false</ScaleCrop>
  <HeadingPairs>
    <vt:vector size="4" baseType="variant">
      <vt:variant>
        <vt:lpstr>Theme</vt:lpstr>
      </vt:variant>
      <vt:variant>
        <vt:i4>4</vt:i4>
      </vt:variant>
      <vt:variant>
        <vt:lpstr>Slide Titles</vt:lpstr>
      </vt:variant>
      <vt:variant>
        <vt:i4>12</vt:i4>
      </vt:variant>
    </vt:vector>
  </HeadingPairs>
  <TitlesOfParts>
    <vt:vector size="16" baseType="lpstr">
      <vt:lpstr>kynning 12.01.10</vt:lpstr>
      <vt:lpstr>Office Theme</vt:lpstr>
      <vt:lpstr>1_Office Theme</vt:lpstr>
      <vt:lpstr>2_Office Theme</vt:lpstr>
      <vt:lpstr>PowerPoint Presentation</vt:lpstr>
      <vt:lpstr>PowerPoint Presentation</vt:lpstr>
      <vt:lpstr>PowerPoint Presentation</vt:lpstr>
      <vt:lpstr>Jafnrétti í skólum</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Notandi</dc:creator>
  <cp:lastModifiedBy>user</cp:lastModifiedBy>
  <cp:revision>167</cp:revision>
  <cp:lastPrinted>2011-10-27T15:29:17Z</cp:lastPrinted>
  <dcterms:created xsi:type="dcterms:W3CDTF">2010-01-11T20:01:59Z</dcterms:created>
  <dcterms:modified xsi:type="dcterms:W3CDTF">2011-11-23T12:58:33Z</dcterms:modified>
</cp:coreProperties>
</file>